
<file path=[Content_Types].xml><?xml version="1.0" encoding="utf-8"?>
<Types xmlns="http://schemas.openxmlformats.org/package/2006/content-types">
  <Override PartName="/ppt/slideLayouts/slideLayout57.xml" ContentType="application/vnd.openxmlformats-officedocument.presentationml.slideLayout+xml"/>
  <Override PartName="/ppt/tags/tag8.xml" ContentType="application/vnd.openxmlformats-officedocument.presentationml.tags+xml"/>
  <Override PartName="/ppt/notesSlides/notesSlide2.xml" ContentType="application/vnd.openxmlformats-officedocument.presentationml.notesSlide+xml"/>
  <Override PartName="/ppt/slides/slide36.xml" ContentType="application/vnd.openxmlformats-officedocument.presentationml.slide+xml"/>
  <Override PartName="/ppt/slideLayouts/slideLayout4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notesSlides/notesSlide27.xml" ContentType="application/vnd.openxmlformats-officedocument.presentationml.notesSlide+xml"/>
  <Override PartName="/ppt/tags/tag49.xml" ContentType="application/vnd.openxmlformats-officedocument.presentationml.tag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notesSlides/notesSlide16.xml" ContentType="application/vnd.openxmlformats-officedocument.presentationml.notesSlide+xml"/>
  <Override PartName="/ppt/tags/tag38.xml" ContentType="application/vnd.openxmlformats-officedocument.presentationml.tags+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ppt/notesSlides/notesSlide30.xml" ContentType="application/vnd.openxmlformats-officedocument.presentationml.notesSlide+xml"/>
  <Override PartName="/ppt/tags/tag52.xml" ContentType="application/vnd.openxmlformats-officedocument.presentationml.tags+xml"/>
  <Override PartName="/ppt/notesSlides/notesSlide7.xml" ContentType="application/vnd.openxmlformats-officedocument.presentationml.notesSlide+xml"/>
  <Override PartName="/ppt/tags/tag41.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ags/tag79.xml" ContentType="application/vnd.openxmlformats-officedocument.presentationml.tags+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notesSlides/notesSlide17.xml" ContentType="application/vnd.openxmlformats-officedocument.presentationml.notesSlide+xml"/>
  <Default Extension="emf" ContentType="image/x-emf"/>
  <Override PartName="/ppt/notesSlides/notesSlide28.xml" ContentType="application/vnd.openxmlformats-officedocument.presentationml.notesSlide+xml"/>
  <Override PartName="/ppt/tags/tag39.xml" ContentType="application/vnd.openxmlformats-officedocument.presentationml.tags+xml"/>
  <Override PartName="/ppt/tags/tag68.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notesSlides/notesSlide24.xml" ContentType="application/vnd.openxmlformats-officedocument.presentationml.notesSlide+xml"/>
  <Override PartName="/ppt/tags/tag28.xml" ContentType="application/vnd.openxmlformats-officedocument.presentationml.tags+xml"/>
  <Override PartName="/ppt/tags/tag57.xml" ContentType="application/vnd.openxmlformats-officedocument.presentationml.tags+xml"/>
  <Override PartName="/ppt/notesSlides/notesSlide35.xml" ContentType="application/vnd.openxmlformats-officedocument.presentationml.notesSlide+xml"/>
  <Override PartName="/ppt/tags/tag75.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tags/tag17.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tags/tag64.xml" ContentType="application/vnd.openxmlformats-officedocument.presentationml.tag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tags/tag24.xml" ContentType="application/vnd.openxmlformats-officedocument.presentationml.tags+xml"/>
  <Override PartName="/ppt/notesSlides/notesSlide31.xml" ContentType="application/vnd.openxmlformats-officedocument.presentationml.notesSlide+xml"/>
  <Override PartName="/ppt/tags/tag53.xml" ContentType="application/vnd.openxmlformats-officedocument.presentationml.tags+xml"/>
  <Override PartName="/ppt/tags/tag71.xml" ContentType="application/vnd.openxmlformats-officedocument.presentationml.tags+xml"/>
  <Override PartName="/ppt/tags/tag13.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tags/tag60.xml" ContentType="application/vnd.openxmlformats-officedocument.presentationml.tags+xml"/>
  <Override PartName="/ppt/handoutMasters/handoutMaster1.xml" ContentType="application/vnd.openxmlformats-officedocument.presentationml.handoutMaster+xml"/>
  <Override PartName="/ppt/slideLayouts/slideLayout59.xml" ContentType="application/vnd.openxmlformats-officedocument.presentationml.slideLayout+xml"/>
  <Override PartName="/ppt/notesSlides/notesSlide4.xml" ContentType="application/vnd.openxmlformats-officedocument.presentationml.notesSlide+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Override PartName="/ppt/tags/tag58.xml" ContentType="application/vnd.openxmlformats-officedocument.presentationml.tags+xml"/>
  <Override PartName="/ppt/tags/tag69.xml" ContentType="application/vnd.openxmlformats-officedocument.presentationml.tags+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notesSlides/notesSlide25.xml" ContentType="application/vnd.openxmlformats-officedocument.presentationml.notesSlide+xml"/>
  <Override PartName="/ppt/tags/tag29.xml" ContentType="application/vnd.openxmlformats-officedocument.presentationml.tags+xml"/>
  <Override PartName="/ppt/tags/tag47.xml" ContentType="application/vnd.openxmlformats-officedocument.presentationml.tags+xml"/>
  <Override PartName="/ppt/tags/tag76.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tags/tag18.xml" ContentType="application/vnd.openxmlformats-officedocument.presentationml.tags+xml"/>
  <Override PartName="/ppt/tags/tag36.xml" ContentType="application/vnd.openxmlformats-officedocument.presentationml.tags+xml"/>
  <Override PartName="/ppt/notesSlides/notesSlide32.xml" ContentType="application/vnd.openxmlformats-officedocument.presentationml.notesSlide+xml"/>
  <Override PartName="/ppt/tags/tag54.xml" ContentType="application/vnd.openxmlformats-officedocument.presentationml.tags+xml"/>
  <Override PartName="/ppt/tags/tag65.xml" ContentType="application/vnd.openxmlformats-officedocument.presentationml.tags+xml"/>
  <Override PartName="/ppt/tags/tag14.xml" ContentType="application/vnd.openxmlformats-officedocument.presentationml.tag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tags/tag25.xml" ContentType="application/vnd.openxmlformats-officedocument.presentationml.tags+xml"/>
  <Override PartName="/ppt/tags/tag43.xml" ContentType="application/vnd.openxmlformats-officedocument.presentationml.tags+xml"/>
  <Override PartName="/ppt/tags/tag61.xml" ContentType="application/vnd.openxmlformats-officedocument.presentationml.tags+xml"/>
  <Override PartName="/ppt/tags/tag72.xml" ContentType="application/vnd.openxmlformats-officedocument.presentationml.tags+xml"/>
  <Override PartName="/ppt/notesSlides/notesSlide10.xml" ContentType="application/vnd.openxmlformats-officedocument.presentationml.notesSlide+xml"/>
  <Override PartName="/ppt/tags/tag32.xml" ContentType="application/vnd.openxmlformats-officedocument.presentationml.tags+xml"/>
  <Override PartName="/ppt/tags/tag50.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charts/chart1.xml" ContentType="application/vnd.openxmlformats-officedocument.drawingml.chart+xml"/>
  <Override PartName="/ppt/notesSlides/notesSlide5.xml" ContentType="application/vnd.openxmlformats-officedocument.presentationml.notesSlide+xml"/>
  <Override PartName="/ppt/tags/tag21.xml" ContentType="application/vnd.openxmlformats-officedocument.presentationml.tags+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tags/tag7.xml" ContentType="application/vnd.openxmlformats-officedocument.presentationml.tags+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tags/tag3.xml" ContentType="application/vnd.openxmlformats-officedocument.presentationml.tags+xml"/>
  <Default Extension="jpeg" ContentType="image/jpeg"/>
  <Override PartName="/ppt/tags/tag59.xml" ContentType="application/vnd.openxmlformats-officedocument.presentationml.tags+xml"/>
  <Override PartName="/ppt/tags/tag77.xml" ContentType="application/vnd.openxmlformats-officedocument.presentationml.tags+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tags/tag19.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66.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tags/tag26.xml" ContentType="application/vnd.openxmlformats-officedocument.presentationml.tags+xml"/>
  <Override PartName="/ppt/tags/tag55.xml" ContentType="application/vnd.openxmlformats-officedocument.presentationml.tags+xml"/>
  <Override PartName="/ppt/notesSlides/notesSlide33.xml" ContentType="application/vnd.openxmlformats-officedocument.presentationml.notesSlide+xml"/>
  <Override PartName="/ppt/tags/tag73.xml" ContentType="application/vnd.openxmlformats-officedocument.presentationml.tags+xml"/>
  <Override PartName="/ppt/tags/tag15.xml" ContentType="application/vnd.openxmlformats-officedocument.presentationml.tags+xml"/>
  <Override PartName="/ppt/notesSlides/notesSlide11.xml" ContentType="application/vnd.openxmlformats-officedocument.presentationml.notesSlide+xml"/>
  <Override PartName="/ppt/tags/tag33.xml" ContentType="application/vnd.openxmlformats-officedocument.presentationml.tags+xml"/>
  <Override PartName="/ppt/tags/tag44.xml" ContentType="application/vnd.openxmlformats-officedocument.presentationml.tags+xml"/>
  <Override PartName="/ppt/tags/tag62.xml" ContentType="application/vnd.openxmlformats-officedocument.presentationml.tags+xml"/>
  <Override PartName="/ppt/notesSlides/notesSlide40.xml" ContentType="application/vnd.openxmlformats-officedocument.presentationml.notesSlide+xml"/>
  <Override PartName="/ppt/notesSlides/notesSlide6.xml" ContentType="application/vnd.openxmlformats-officedocument.presentationml.notesSlide+xml"/>
  <Override PartName="/ppt/tags/tag22.xml" ContentType="application/vnd.openxmlformats-officedocument.presentationml.tags+xml"/>
  <Override PartName="/ppt/tags/tag40.xml" ContentType="application/vnd.openxmlformats-officedocument.presentationml.tags+xml"/>
  <Override PartName="/ppt/tags/tag51.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slides/slide29.xml" ContentType="application/vnd.openxmlformats-officedocument.presentationml.slide+xml"/>
  <Override PartName="/ppt/slideLayouts/slideLayout39.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ags/tag4.xml" ContentType="application/vnd.openxmlformats-officedocument.presentationml.tags+xml"/>
  <Override PartName="/ppt/slides/slide43.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tags/tag78.xml" ContentType="application/vnd.openxmlformats-officedocument.presentationml.tags+xml"/>
  <Override PartName="/ppt/slides/slide32.xml" ContentType="application/vnd.openxmlformats-officedocument.presentationml.slide+xml"/>
  <Override PartName="/ppt/slideLayouts/slideLayout42.xml" ContentType="application/vnd.openxmlformats-officedocument.presentationml.slideLayout+xml"/>
  <Override PartName="/ppt/tags/tag56.xml" ContentType="application/vnd.openxmlformats-officedocument.presentationml.tags+xml"/>
  <Override PartName="/ppt/notesSlides/notesSlide34.xml" ContentType="application/vnd.openxmlformats-officedocument.presentationml.notesSlide+xml"/>
  <Override PartName="/ppt/tags/tag67.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tags/tag45.xml" ContentType="application/vnd.openxmlformats-officedocument.presentationml.tags+xml"/>
  <Override PartName="/docProps/custom.xml" ContentType="application/vnd.openxmlformats-officedocument.custom-properties+xml"/>
  <Override PartName="/ppt/notesSlides/notesSlide12.xml" ContentType="application/vnd.openxmlformats-officedocument.presentationml.notesSlide+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70.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slideLayouts/slideLayout58.xml" ContentType="application/vnd.openxmlformats-officedocument.presentationml.slideLayout+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6"/>
  </p:notesMasterIdLst>
  <p:handoutMasterIdLst>
    <p:handoutMasterId r:id="rId47"/>
  </p:handoutMasterIdLst>
  <p:sldIdLst>
    <p:sldId id="256" r:id="rId2"/>
    <p:sldId id="258" r:id="rId3"/>
    <p:sldId id="260" r:id="rId4"/>
    <p:sldId id="711" r:id="rId5"/>
    <p:sldId id="601" r:id="rId6"/>
    <p:sldId id="603" r:id="rId7"/>
    <p:sldId id="672" r:id="rId8"/>
    <p:sldId id="753" r:id="rId9"/>
    <p:sldId id="634" r:id="rId10"/>
    <p:sldId id="636" r:id="rId11"/>
    <p:sldId id="606" r:id="rId12"/>
    <p:sldId id="631" r:id="rId13"/>
    <p:sldId id="574" r:id="rId14"/>
    <p:sldId id="628" r:id="rId15"/>
    <p:sldId id="629" r:id="rId16"/>
    <p:sldId id="630" r:id="rId17"/>
    <p:sldId id="534" r:id="rId18"/>
    <p:sldId id="544" r:id="rId19"/>
    <p:sldId id="637" r:id="rId20"/>
    <p:sldId id="575" r:id="rId21"/>
    <p:sldId id="581" r:id="rId22"/>
    <p:sldId id="586" r:id="rId23"/>
    <p:sldId id="582" r:id="rId24"/>
    <p:sldId id="583" r:id="rId25"/>
    <p:sldId id="710" r:id="rId26"/>
    <p:sldId id="585" r:id="rId27"/>
    <p:sldId id="565" r:id="rId28"/>
    <p:sldId id="556" r:id="rId29"/>
    <p:sldId id="587" r:id="rId30"/>
    <p:sldId id="588" r:id="rId31"/>
    <p:sldId id="590" r:id="rId32"/>
    <p:sldId id="612" r:id="rId33"/>
    <p:sldId id="589" r:id="rId34"/>
    <p:sldId id="610" r:id="rId35"/>
    <p:sldId id="611" r:id="rId36"/>
    <p:sldId id="627" r:id="rId37"/>
    <p:sldId id="624" r:id="rId38"/>
    <p:sldId id="621" r:id="rId39"/>
    <p:sldId id="622" r:id="rId40"/>
    <p:sldId id="623" r:id="rId41"/>
    <p:sldId id="626" r:id="rId42"/>
    <p:sldId id="450" r:id="rId43"/>
    <p:sldId id="596" r:id="rId44"/>
    <p:sldId id="600" r:id="rId45"/>
  </p:sldIdLst>
  <p:sldSz cx="9144000" cy="5143500" type="screen16x9"/>
  <p:notesSz cx="6858000" cy="9144000"/>
  <p:custDataLst>
    <p:tags r:id="rId4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userDrawn="1">
          <p15:clr>
            <a:srgbClr val="A4A3A4"/>
          </p15:clr>
        </p15:guide>
        <p15:guide id="2" pos="284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E66"/>
    <a:srgbClr val="000000"/>
    <a:srgbClr val="00A27B"/>
    <a:srgbClr val="DBF5E9"/>
    <a:srgbClr val="00D2A0"/>
    <a:srgbClr val="00C898"/>
    <a:srgbClr val="005440"/>
    <a:srgbClr val="00C092"/>
    <a:srgbClr val="B3FFED"/>
    <a:srgbClr val="00CC9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9" autoAdjust="0"/>
    <p:restoredTop sz="87441" autoAdjust="0"/>
  </p:normalViewPr>
  <p:slideViewPr>
    <p:cSldViewPr showGuides="1">
      <p:cViewPr>
        <p:scale>
          <a:sx n="120" d="100"/>
          <a:sy n="120" d="100"/>
        </p:scale>
        <p:origin x="-1380" y="-294"/>
      </p:cViewPr>
      <p:guideLst>
        <p:guide orient="horz" pos="1620"/>
        <p:guide pos="2843"/>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3690" y="-78"/>
      </p:cViewPr>
      <p:guideLst>
        <p:guide orient="horz" pos="2880"/>
        <p:guide pos="2132"/>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D:\TIANZI\SINOBIO\CASE\&#38144;&#21806;&#22521;&#35757;\&#22240;&#23376;\&#31867;&#22120;&#23448;&#30740;&#31350;&#32479;&#3574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zh-CN"/>
  <c:style val="29"/>
  <c:chart>
    <c:autoTitleDeleted val="1"/>
    <c:plotArea>
      <c:layout/>
      <c:barChart>
        <c:barDir val="col"/>
        <c:grouping val="clustered"/>
        <c:ser>
          <c:idx val="0"/>
          <c:order val="0"/>
          <c:tx>
            <c:strRef>
              <c:f>Sheet1!$B$1</c:f>
              <c:strCache>
                <c:ptCount val="1"/>
                <c:pt idx="0">
                  <c:v>NCBI-PubMed Central
Key word: organoid</c:v>
                </c:pt>
              </c:strCache>
            </c:strRef>
          </c:tx>
          <c:spPr>
            <a:solidFill>
              <a:srgbClr val="007E66"/>
            </a:solidFill>
          </c:spPr>
          <c:dLbls>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solidFill>
                    <a:latin typeface="Poppins" panose="02000000000000000000" pitchFamily="2" charset="0"/>
                    <a:ea typeface="+mn-ea"/>
                    <a:cs typeface="Poppins" panose="02000000000000000000" pitchFamily="2" charset="0"/>
                  </a:defRPr>
                </a:pPr>
                <a:endParaRPr lang="zh-CN"/>
              </a:p>
            </c:txPr>
            <c:dLblPos val="outEnd"/>
            <c:showVal val="1"/>
            <c:extLst>
              <c:ext xmlns:c15="http://schemas.microsoft.com/office/drawing/2012/chart" uri="{CE6537A1-D6FC-4f65-9D91-7224C49458BB}">
                <c15:layout/>
                <c15:showLeaderLines val="0"/>
                <c15:leaderLines/>
              </c:ext>
            </c:extLst>
          </c:dLbls>
          <c:cat>
            <c:numRef>
              <c:f>Sheet1!$A$2:$A$7</c:f>
              <c:numCache>
                <c:formatCode>General</c:formatCode>
                <c:ptCount val="6"/>
                <c:pt idx="0">
                  <c:v>2019</c:v>
                </c:pt>
                <c:pt idx="1">
                  <c:v>2020</c:v>
                </c:pt>
                <c:pt idx="2">
                  <c:v>2021</c:v>
                </c:pt>
                <c:pt idx="3">
                  <c:v>2022</c:v>
                </c:pt>
                <c:pt idx="4">
                  <c:v>2023</c:v>
                </c:pt>
                <c:pt idx="5">
                  <c:v>2024.4</c:v>
                </c:pt>
              </c:numCache>
            </c:numRef>
          </c:cat>
          <c:val>
            <c:numRef>
              <c:f>Sheet1!$B$2:$B$7</c:f>
              <c:numCache>
                <c:formatCode>General</c:formatCode>
                <c:ptCount val="6"/>
                <c:pt idx="0">
                  <c:v>3756</c:v>
                </c:pt>
                <c:pt idx="1">
                  <c:v>6518</c:v>
                </c:pt>
                <c:pt idx="2">
                  <c:v>9216</c:v>
                </c:pt>
                <c:pt idx="3">
                  <c:v>9511</c:v>
                </c:pt>
                <c:pt idx="4">
                  <c:v>9359</c:v>
                </c:pt>
                <c:pt idx="5">
                  <c:v>2905</c:v>
                </c:pt>
              </c:numCache>
            </c:numRef>
          </c:val>
        </c:ser>
        <c:dLbls>
          <c:showVal val="1"/>
        </c:dLbls>
        <c:overlap val="-25"/>
        <c:axId val="366358528"/>
        <c:axId val="366360832"/>
      </c:barChart>
      <c:catAx>
        <c:axId val="366358528"/>
        <c:scaling>
          <c:orientation val="minMax"/>
        </c:scaling>
        <c:axPos val="b"/>
        <c:numFmt formatCode="General" sourceLinked="1"/>
        <c:majorTickMark val="none"/>
        <c:tickLblPos val="nextTo"/>
        <c:txPr>
          <a:bodyPr rot="-60000000" spcFirstLastPara="0" vertOverflow="ellipsis" vert="horz" wrap="square" anchor="ctr" anchorCtr="1"/>
          <a:lstStyle/>
          <a:p>
            <a:pPr>
              <a:defRPr lang="zh-CN" sz="1200" b="0" i="0" u="none" strike="noStrike" kern="1200" baseline="0">
                <a:solidFill>
                  <a:schemeClr val="tx1"/>
                </a:solidFill>
                <a:latin typeface="Poppins" panose="02000000000000000000" pitchFamily="2" charset="0"/>
                <a:ea typeface="+mn-ea"/>
                <a:cs typeface="Poppins" panose="02000000000000000000" pitchFamily="2" charset="0"/>
              </a:defRPr>
            </a:pPr>
            <a:endParaRPr lang="zh-CN"/>
          </a:p>
        </c:txPr>
        <c:crossAx val="366360832"/>
        <c:crosses val="autoZero"/>
        <c:auto val="1"/>
        <c:lblAlgn val="ctr"/>
        <c:lblOffset val="100"/>
      </c:catAx>
      <c:valAx>
        <c:axId val="366360832"/>
        <c:scaling>
          <c:orientation val="minMax"/>
        </c:scaling>
        <c:delete val="1"/>
        <c:axPos val="l"/>
        <c:numFmt formatCode="General" sourceLinked="1"/>
        <c:majorTickMark val="none"/>
        <c:tickLblPos val="none"/>
        <c:crossAx val="366358528"/>
        <c:crosses val="autoZero"/>
        <c:crossBetween val="between"/>
      </c:valAx>
    </c:plotArea>
    <c:legend>
      <c:legendPos val="t"/>
      <c:legendEntry>
        <c:idx val="0"/>
        <c:txPr>
          <a:bodyPr rot="0" spcFirstLastPara="0" vertOverflow="ellipsis" vert="horz" wrap="square" anchor="ctr" anchorCtr="1"/>
          <a:lstStyle/>
          <a:p>
            <a:pPr>
              <a:defRPr lang="zh-CN" sz="1200" b="0" i="0" u="none" strike="noStrike" kern="1200" baseline="0">
                <a:solidFill>
                  <a:schemeClr val="tx1"/>
                </a:solidFill>
                <a:latin typeface="Poppins" panose="02000000000000000000" pitchFamily="2" charset="0"/>
                <a:ea typeface="Poppins" panose="02000000000000000000" pitchFamily="2" charset="0"/>
                <a:cs typeface="Poppins" panose="02000000000000000000" pitchFamily="2" charset="0"/>
                <a:sym typeface="Poppins" panose="02000000000000000000" pitchFamily="2" charset="0"/>
              </a:defRPr>
            </a:pPr>
            <a:endParaRPr lang="zh-CN"/>
          </a:p>
        </c:txPr>
      </c:legendEntry>
      <c:layout>
        <c:manualLayout>
          <c:xMode val="edge"/>
          <c:yMode val="edge"/>
          <c:x val="5.7926240586985899E-3"/>
          <c:y val="1.0548523206751106E-2"/>
          <c:w val="0.65282873141533149"/>
          <c:h val="0.14345991561181401"/>
        </c:manualLayout>
      </c:layout>
      <c:txPr>
        <a:bodyPr rot="0" spcFirstLastPara="0" vertOverflow="ellipsis" vert="horz" wrap="square" anchor="ctr" anchorCtr="1"/>
        <a:lstStyle/>
        <a:p>
          <a:pPr>
            <a:defRPr lang="zh-CN" sz="1200" b="0" i="0" u="none" strike="noStrike" kern="1200" baseline="0">
              <a:solidFill>
                <a:schemeClr val="tx1"/>
              </a:solidFill>
              <a:latin typeface="Poppins" panose="02000000000000000000" pitchFamily="2" charset="0"/>
              <a:ea typeface="Poppins" panose="02000000000000000000" pitchFamily="2" charset="0"/>
              <a:cs typeface="Poppins" panose="02000000000000000000" pitchFamily="2" charset="0"/>
              <a:sym typeface="Poppins" panose="02000000000000000000" pitchFamily="2" charset="0"/>
            </a:defRPr>
          </a:pPr>
          <a:endParaRPr lang="zh-CN"/>
        </a:p>
      </c:txPr>
    </c:legend>
    <c:plotVisOnly val="1"/>
    <c:dispBlanksAs val="gap"/>
  </c:chart>
  <c:txPr>
    <a:bodyPr/>
    <a:lstStyle/>
    <a:p>
      <a:pPr>
        <a:defRPr lang="zh-CN" sz="1200"/>
      </a:pPr>
      <a:endParaRPr lang="zh-CN"/>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D0C526C-B0EF-4263-B590-21E6F0B4768F}" type="datetimeFigureOut">
              <a:rPr lang="zh-CN" altLang="en-US" smtClean="0"/>
              <a:pPr/>
              <a:t>2024-05-13</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4BDB5EA-5A29-4E3C-8350-B77A4BC00DC0}"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3EC8B9-2839-4F5E-B984-BC10EA3B7F03}" type="datetimeFigureOut">
              <a:rPr lang="zh-CN" altLang="en-US" smtClean="0"/>
              <a:pPr/>
              <a:t>2024-05-13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956C28-A3A1-43DB-B0E8-66BEBFA5EA16}"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gastrojournal.org/article/S0016-5085(11)01108-5/fulltext?referrer=https://pubmed.ncbi.nlm.nih.gov/"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4</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5</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6</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dirty="0" err="1" smtClean="0"/>
              <a:t>biobanking</a:t>
            </a:r>
            <a:r>
              <a:rPr lang="en-US" altLang="zh-CN" dirty="0" smtClean="0"/>
              <a:t>, whereby samples obtained from patients can be used to generate patient-derived </a:t>
            </a:r>
            <a:r>
              <a:rPr lang="en-US" altLang="zh-CN" dirty="0" err="1" smtClean="0"/>
              <a:t>organoids</a:t>
            </a:r>
            <a:r>
              <a:rPr lang="en-US" altLang="zh-CN" dirty="0" smtClean="0"/>
              <a:t> and stored as a resource for future research;</a:t>
            </a:r>
          </a:p>
          <a:p>
            <a:r>
              <a:rPr lang="zh-CN" altLang="en-US" dirty="0" smtClean="0"/>
              <a:t>生物银行，从患者身上获得的样本可用于生成患者来源的类器官，并作为未来研究的资源进行存储；</a:t>
            </a:r>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7</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8</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dirty="0" smtClean="0"/>
              <a:t>Human </a:t>
            </a:r>
            <a:r>
              <a:rPr lang="en-US" altLang="zh-CN" dirty="0" err="1" smtClean="0"/>
              <a:t>noroviruses</a:t>
            </a:r>
            <a:r>
              <a:rPr lang="en-US" altLang="zh-CN" dirty="0" smtClean="0"/>
              <a:t> (</a:t>
            </a:r>
            <a:r>
              <a:rPr lang="en-US" altLang="zh-CN" dirty="0" err="1" smtClean="0"/>
              <a:t>HuNoVs</a:t>
            </a:r>
            <a:r>
              <a:rPr lang="en-US" altLang="zh-CN" dirty="0" smtClean="0"/>
              <a:t>) are the main causative viral agents in epidemic and endemic acute gastroenteritis worldwide. Despite their impact on the global economic and health burden, developing effective control measures to prevent and treat </a:t>
            </a:r>
            <a:r>
              <a:rPr lang="en-US" altLang="zh-CN" dirty="0" err="1" smtClean="0"/>
              <a:t>norovirus</a:t>
            </a:r>
            <a:r>
              <a:rPr lang="en-US" altLang="zh-CN" dirty="0" smtClean="0"/>
              <a:t> gastroenteritis remains a difficult problem to solve.</a:t>
            </a:r>
          </a:p>
          <a:p>
            <a:r>
              <a:rPr lang="zh-CN" altLang="en-US" dirty="0" smtClean="0"/>
              <a:t>人类诺如病毒（</a:t>
            </a:r>
            <a:r>
              <a:rPr lang="en-US" altLang="zh-CN" dirty="0" err="1" smtClean="0"/>
              <a:t>HuNoV</a:t>
            </a:r>
            <a:r>
              <a:rPr lang="zh-CN" altLang="en-US" dirty="0" smtClean="0"/>
              <a:t>）是全球流行性和地方性急性胃肠炎的主要致病病毒。 尽管对全球经济和健康负担造成影响，但制定有效的控制措施来预防和治疗诺如病毒胃肠炎仍然是一个难以解决的问题。</a:t>
            </a:r>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9</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10</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11</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12</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5A956C28-A3A1-43DB-B0E8-66BEBFA5EA16}" type="slidenum">
              <a:rPr lang="zh-CN" altLang="en-US" smtClean="0"/>
              <a:pPr/>
              <a:t>13</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14</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15</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16</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dirty="0" smtClean="0">
                <a:latin typeface="Poppins" panose="02000000000000000000" pitchFamily="2" charset="0"/>
                <a:cs typeface="Poppins" panose="02000000000000000000" pitchFamily="2" charset="0"/>
              </a:rPr>
              <a:t>R-spondin-1 is</a:t>
            </a:r>
            <a:r>
              <a:rPr lang="en-US" baseline="0" dirty="0" smtClean="0">
                <a:latin typeface="Poppins" panose="02000000000000000000" pitchFamily="2" charset="0"/>
                <a:cs typeface="Poppins" panose="02000000000000000000" pitchFamily="2" charset="0"/>
              </a:rPr>
              <a:t> </a:t>
            </a:r>
            <a:r>
              <a:rPr lang="en-US" dirty="0" smtClean="0">
                <a:latin typeface="Poppins" panose="02000000000000000000" pitchFamily="2" charset="0"/>
                <a:cs typeface="Poppins" panose="02000000000000000000" pitchFamily="2" charset="0"/>
              </a:rPr>
              <a:t>a marker for intestinal stem cells</a:t>
            </a:r>
            <a:r>
              <a:rPr lang="zh-CN" altLang="en-US" dirty="0" smtClean="0">
                <a:latin typeface="Poppins" panose="02000000000000000000" pitchFamily="2" charset="0"/>
                <a:cs typeface="Poppins" panose="02000000000000000000" pitchFamily="2" charset="0"/>
              </a:rPr>
              <a:t>。</a:t>
            </a:r>
            <a:endParaRPr lang="en-US" altLang="zh-CN" dirty="0" smtClean="0">
              <a:latin typeface="Poppins" panose="02000000000000000000" pitchFamily="2" charset="0"/>
              <a:cs typeface="Poppins" panose="02000000000000000000" pitchFamily="2" charset="0"/>
            </a:endParaRPr>
          </a:p>
          <a:p>
            <a:r>
              <a:rPr lang="en-US" sz="1200" b="0" i="0" kern="1200" dirty="0" smtClean="0">
                <a:solidFill>
                  <a:schemeClr val="tx1"/>
                </a:solidFill>
                <a:latin typeface="+mn-lt"/>
                <a:ea typeface="+mn-ea"/>
                <a:cs typeface="+mn-cs"/>
              </a:rPr>
              <a:t>Second, epidermal growth factor (EGF) signaling is associated with intestinal proliferation.</a:t>
            </a:r>
            <a:r>
              <a:rPr lang="en-US" sz="1200" b="0" i="0" u="none" strike="noStrike" kern="1200" baseline="30000" dirty="0" smtClean="0">
                <a:solidFill>
                  <a:schemeClr val="tx1"/>
                </a:solidFill>
                <a:latin typeface="+mn-lt"/>
                <a:ea typeface="+mn-ea"/>
                <a:cs typeface="+mn-cs"/>
                <a:hlinkClick r:id="rId3"/>
              </a:rPr>
              <a:t>13</a:t>
            </a: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 Third, transgenic expression of Noggin induces expansion of crypt numbers.</a:t>
            </a:r>
            <a:r>
              <a:rPr lang="en-US" sz="1200" b="0" i="0" u="none" strike="noStrike" kern="1200" baseline="30000" dirty="0" smtClean="0">
                <a:solidFill>
                  <a:schemeClr val="tx1"/>
                </a:solidFill>
                <a:latin typeface="+mn-lt"/>
                <a:ea typeface="+mn-ea"/>
                <a:cs typeface="+mn-cs"/>
                <a:hlinkClick r:id="rId3"/>
              </a:rPr>
              <a:t>14</a:t>
            </a: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 Fourth, isolated intestinal cells undergo </a:t>
            </a:r>
            <a:r>
              <a:rPr lang="en-US" sz="1200" b="0" i="0" kern="1200" dirty="0" err="1" smtClean="0">
                <a:solidFill>
                  <a:schemeClr val="tx1"/>
                </a:solidFill>
                <a:latin typeface="+mn-lt"/>
                <a:ea typeface="+mn-ea"/>
                <a:cs typeface="+mn-cs"/>
              </a:rPr>
              <a:t>anoikis</a:t>
            </a:r>
            <a:r>
              <a:rPr lang="en-US" sz="1200" b="0" i="0" kern="1200" dirty="0" smtClean="0">
                <a:solidFill>
                  <a:schemeClr val="tx1"/>
                </a:solidFill>
                <a:latin typeface="+mn-lt"/>
                <a:ea typeface="+mn-ea"/>
                <a:cs typeface="+mn-cs"/>
              </a:rPr>
              <a:t> outside the normal tissue context.</a:t>
            </a:r>
            <a:r>
              <a:rPr lang="en-US" sz="1200" b="0" i="0" u="none" strike="noStrike" kern="1200" baseline="30000" dirty="0" smtClean="0">
                <a:solidFill>
                  <a:schemeClr val="tx1"/>
                </a:solidFill>
                <a:latin typeface="+mn-lt"/>
                <a:ea typeface="+mn-ea"/>
                <a:cs typeface="+mn-cs"/>
                <a:hlinkClick r:id="rId3"/>
              </a:rPr>
              <a:t>15</a:t>
            </a: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 Because </a:t>
            </a:r>
            <a:r>
              <a:rPr lang="en-US" sz="1200" b="0" i="0" kern="1200" dirty="0" err="1" smtClean="0">
                <a:solidFill>
                  <a:schemeClr val="tx1"/>
                </a:solidFill>
                <a:latin typeface="+mn-lt"/>
                <a:ea typeface="+mn-ea"/>
                <a:cs typeface="+mn-cs"/>
              </a:rPr>
              <a:t>laminin</a:t>
            </a:r>
            <a:r>
              <a:rPr lang="en-US" sz="1200" b="0" i="0" kern="1200" dirty="0" smtClean="0">
                <a:solidFill>
                  <a:schemeClr val="tx1"/>
                </a:solidFill>
                <a:latin typeface="+mn-lt"/>
                <a:ea typeface="+mn-ea"/>
                <a:cs typeface="+mn-cs"/>
              </a:rPr>
              <a:t> (α1 and α2) is enriched at the crypt base,</a:t>
            </a:r>
            <a:r>
              <a:rPr lang="en-US" sz="1200" b="0" i="0" u="none" strike="noStrike" kern="1200" baseline="30000" dirty="0" smtClean="0">
                <a:solidFill>
                  <a:schemeClr val="tx1"/>
                </a:solidFill>
                <a:latin typeface="+mn-lt"/>
                <a:ea typeface="+mn-ea"/>
                <a:cs typeface="+mn-cs"/>
                <a:hlinkClick r:id="rId3"/>
              </a:rPr>
              <a:t>16</a:t>
            </a: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 we explored </a:t>
            </a:r>
            <a:r>
              <a:rPr lang="en-US" sz="1200" b="0" i="0" kern="1200" dirty="0" err="1" smtClean="0">
                <a:solidFill>
                  <a:schemeClr val="tx1"/>
                </a:solidFill>
                <a:latin typeface="+mn-lt"/>
                <a:ea typeface="+mn-ea"/>
                <a:cs typeface="+mn-cs"/>
              </a:rPr>
              <a:t>laminin</a:t>
            </a:r>
            <a:r>
              <a:rPr lang="en-US" sz="1200" b="0" i="0" kern="1200" dirty="0" smtClean="0">
                <a:solidFill>
                  <a:schemeClr val="tx1"/>
                </a:solidFill>
                <a:latin typeface="+mn-lt"/>
                <a:ea typeface="+mn-ea"/>
                <a:cs typeface="+mn-cs"/>
              </a:rPr>
              <a:t>-rich </a:t>
            </a:r>
            <a:r>
              <a:rPr lang="en-US" sz="1200" b="0" i="0" kern="1200" dirty="0" err="1" smtClean="0">
                <a:solidFill>
                  <a:schemeClr val="tx1"/>
                </a:solidFill>
                <a:latin typeface="+mn-lt"/>
                <a:ea typeface="+mn-ea"/>
                <a:cs typeface="+mn-cs"/>
              </a:rPr>
              <a:t>Matrigel</a:t>
            </a:r>
            <a:r>
              <a:rPr lang="en-US" sz="1200" b="0" i="0" kern="1200" dirty="0" smtClean="0">
                <a:solidFill>
                  <a:schemeClr val="tx1"/>
                </a:solidFill>
                <a:latin typeface="+mn-lt"/>
                <a:ea typeface="+mn-ea"/>
                <a:cs typeface="+mn-cs"/>
              </a:rPr>
              <a:t> to support intestinal epithelial growth. </a:t>
            </a:r>
          </a:p>
          <a:p>
            <a:r>
              <a:rPr lang="en-US" altLang="zh-CN" sz="1200" b="0" i="0" kern="1200" dirty="0" err="1" smtClean="0">
                <a:solidFill>
                  <a:schemeClr val="tx1"/>
                </a:solidFill>
                <a:latin typeface="+mn-lt"/>
                <a:ea typeface="+mn-ea"/>
                <a:cs typeface="+mn-cs"/>
              </a:rPr>
              <a:t>Wnt:maintain</a:t>
            </a:r>
            <a:r>
              <a:rPr lang="en-US" altLang="zh-CN" sz="1200" b="0" i="0" kern="1200" dirty="0" smtClean="0">
                <a:solidFill>
                  <a:schemeClr val="tx1"/>
                </a:solidFill>
                <a:latin typeface="+mn-lt"/>
                <a:ea typeface="+mn-ea"/>
                <a:cs typeface="+mn-cs"/>
              </a:rPr>
              <a:t> intestinal stem cells</a:t>
            </a:r>
            <a:endParaRPr lang="zh-CN" altLang="en-US" dirty="0" smtClean="0">
              <a:latin typeface="Poppins" panose="02000000000000000000" pitchFamily="2" charset="0"/>
              <a:cs typeface="Poppins" panose="02000000000000000000" pitchFamily="2" charset="0"/>
            </a:endParaRPr>
          </a:p>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17</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18</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19</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5A956C28-A3A1-43DB-B0E8-66BEBFA5EA16}" type="slidenum">
              <a:rPr lang="zh-CN" altLang="en-US" smtClean="0"/>
              <a:pPr/>
              <a:t>20</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21</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22</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23</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smtClean="0"/>
              <a:t>脂多糖</a:t>
            </a:r>
            <a:endParaRPr lang="zh-CN" altLang="en-US" dirty="0"/>
          </a:p>
          <a:p>
            <a:r>
              <a:rPr lang="zh-CN" altLang="en-US" dirty="0"/>
              <a:t>用胚状体作为体外模型去检验格兰仕阴性菌对于胚胎发生过程中胚系的诱导的</a:t>
            </a:r>
            <a:r>
              <a:rPr lang="zh-CN" altLang="en-US" dirty="0" smtClean="0"/>
              <a:t>影响</a:t>
            </a:r>
            <a:endParaRPr lang="en-US" altLang="zh-CN" dirty="0" smtClean="0"/>
          </a:p>
          <a:p>
            <a:r>
              <a:rPr lang="en-US" sz="1200" b="0" i="0" kern="1200" dirty="0" smtClean="0">
                <a:solidFill>
                  <a:schemeClr val="tx1"/>
                </a:solidFill>
                <a:latin typeface="+mn-lt"/>
                <a:ea typeface="+mn-ea"/>
                <a:cs typeface="+mn-cs"/>
              </a:rPr>
              <a:t>LPS (also termed </a:t>
            </a:r>
            <a:r>
              <a:rPr lang="en-US" sz="1200" b="0" i="0" kern="1200" dirty="0" err="1" smtClean="0">
                <a:solidFill>
                  <a:schemeClr val="tx1"/>
                </a:solidFill>
                <a:latin typeface="+mn-lt"/>
                <a:ea typeface="+mn-ea"/>
                <a:cs typeface="+mn-cs"/>
              </a:rPr>
              <a:t>endotoxin</a:t>
            </a:r>
            <a:r>
              <a:rPr lang="en-US" sz="1200" b="0" i="0" kern="1200" dirty="0" smtClean="0">
                <a:solidFill>
                  <a:schemeClr val="tx1"/>
                </a:solidFill>
                <a:latin typeface="+mn-lt"/>
                <a:ea typeface="+mn-ea"/>
                <a:cs typeface="+mn-cs"/>
              </a:rPr>
              <a:t>) is the major component of the outer membrane of Gram-negative bacteria</a:t>
            </a:r>
            <a:r>
              <a:rPr lang="zh-CN" altLang="en-US" sz="1200" b="0" i="0" kern="1200" dirty="0" smtClean="0">
                <a:solidFill>
                  <a:schemeClr val="tx1"/>
                </a:solidFill>
                <a:latin typeface="+mn-lt"/>
                <a:ea typeface="+mn-ea"/>
                <a:cs typeface="+mn-cs"/>
              </a:rPr>
              <a:t>：</a:t>
            </a:r>
            <a:r>
              <a:rPr lang="en-US" altLang="zh-CN" sz="1200" b="0" i="0" kern="1200" dirty="0" smtClean="0">
                <a:solidFill>
                  <a:schemeClr val="tx1"/>
                </a:solidFill>
                <a:latin typeface="+mn-lt"/>
                <a:ea typeface="+mn-ea"/>
                <a:cs typeface="+mn-cs"/>
              </a:rPr>
              <a:t>LPS</a:t>
            </a:r>
            <a:r>
              <a:rPr lang="zh-CN" altLang="en-US" sz="1200" b="0" i="0" kern="1200" dirty="0" smtClean="0">
                <a:solidFill>
                  <a:schemeClr val="tx1"/>
                </a:solidFill>
                <a:latin typeface="+mn-lt"/>
                <a:ea typeface="+mn-ea"/>
                <a:cs typeface="+mn-cs"/>
              </a:rPr>
              <a:t>（也称为内毒素）是革兰氏阴性菌外膜的主要成分</a:t>
            </a:r>
            <a:endParaRPr lang="zh-CN" altLang="en-US" dirty="0"/>
          </a:p>
          <a:p>
            <a:r>
              <a:rPr lang="en-US" altLang="zh-CN" dirty="0"/>
              <a:t>成骨细胞</a:t>
            </a:r>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24</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26</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27</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28</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29</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30</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31</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32</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33</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34</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35</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36</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37</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38</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39</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40</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41</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endParaRPr lang="zh-CN" altLang="en-US"/>
          </a:p>
        </p:txBody>
      </p:sp>
      <p:sp>
        <p:nvSpPr>
          <p:cNvPr id="5" name="日期占位符 4"/>
          <p:cNvSpPr>
            <a:spLocks noGrp="1"/>
          </p:cNvSpPr>
          <p:nvPr>
            <p:ph type="dt" idx="1"/>
          </p:nvPr>
        </p:nvSpPr>
        <p:spPr/>
        <p:txBody>
          <a:bodyPr/>
          <a:lstStyle/>
          <a:p>
            <a:fld id="{096070D0-EB59-49A8-86EA-CA87E7712730}" type="datetime5">
              <a:rPr lang="zh-CN" altLang="en-US" smtClean="0"/>
              <a:pPr/>
              <a:t>2024/5/13</a:t>
            </a:fld>
            <a:endParaRPr lang="zh-CN" altLang="en-US"/>
          </a:p>
        </p:txBody>
      </p:sp>
      <p:sp>
        <p:nvSpPr>
          <p:cNvPr id="6" name="页脚占位符 5"/>
          <p:cNvSpPr>
            <a:spLocks noGrp="1"/>
          </p:cNvSpPr>
          <p:nvPr>
            <p:ph type="ftr" sz="quarter" idx="4"/>
          </p:nvPr>
        </p:nvSpPr>
        <p:spPr/>
        <p:txBody>
          <a:bodyPr/>
          <a:lstStyle/>
          <a:p>
            <a:endParaRPr lang="zh-CN" altLang="en-US"/>
          </a:p>
        </p:txBody>
      </p:sp>
      <p:sp>
        <p:nvSpPr>
          <p:cNvPr id="7" name="灯片编号占位符 6"/>
          <p:cNvSpPr>
            <a:spLocks noGrp="1"/>
          </p:cNvSpPr>
          <p:nvPr>
            <p:ph type="sldNum" sz="quarter" idx="5"/>
          </p:nvPr>
        </p:nvSpPr>
        <p:spPr/>
        <p:txBody>
          <a:bodyPr/>
          <a:lstStyle/>
          <a:p>
            <a:fld id="{B0BF8FC2-61CC-4BF1-9C1C-439B88857C2F}" type="slidenum">
              <a:rPr lang="zh-CN" altLang="en-US" smtClean="0"/>
              <a:pPr/>
              <a:t>42</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idx="2"/>
          </p:nvPr>
        </p:nvSpPr>
        <p:spPr/>
      </p:sp>
      <p:sp>
        <p:nvSpPr>
          <p:cNvPr id="44035" name="文本占位符 2"/>
          <p:cNvSpPr>
            <a:spLocks noGrp="1"/>
          </p:cNvSpPr>
          <p:nvPr>
            <p:ph type="body" idx="3"/>
          </p:nvPr>
        </p:nvSpPr>
        <p:spPr>
          <a:noFill/>
        </p:spPr>
        <p:txBody>
          <a:bodyPr/>
          <a:lstStyle/>
          <a:p>
            <a:r>
              <a:rPr lang="zh-CN" altLang="en-US" dirty="0" smtClean="0"/>
              <a:t>北京义翘神州科技股份有限公司，总部位于北京亦庄，是国家高新技术企业。目前已在美国、欧洲、日本，以及国内的泰州、苏州建立了子公司，在上海、广州成立分公司。公司目前建立有重组蛋白、抗体、基因产品库，以及</a:t>
            </a:r>
            <a:r>
              <a:rPr lang="en-US" altLang="zh-CN" dirty="0" smtClean="0"/>
              <a:t>ELISA</a:t>
            </a:r>
            <a:r>
              <a:rPr lang="zh-CN" altLang="en-US" dirty="0" smtClean="0"/>
              <a:t>试剂盒、培养基、转染试剂、</a:t>
            </a:r>
            <a:r>
              <a:rPr lang="en-US" altLang="zh-CN" dirty="0" smtClean="0"/>
              <a:t>GMP</a:t>
            </a:r>
            <a:r>
              <a:rPr lang="zh-CN" altLang="en-US" dirty="0" smtClean="0"/>
              <a:t>级核酸酶等产品的研发与生产，现货产品超过</a:t>
            </a:r>
            <a:r>
              <a:rPr lang="en-US" altLang="zh-CN" dirty="0" smtClean="0"/>
              <a:t>6.7</a:t>
            </a:r>
            <a:r>
              <a:rPr lang="zh-CN" altLang="en-US" dirty="0" smtClean="0"/>
              <a:t>万种。</a:t>
            </a:r>
            <a:br>
              <a:rPr lang="zh-CN" altLang="en-US" dirty="0" smtClean="0"/>
            </a:br>
            <a:r>
              <a:rPr lang="zh-CN" altLang="en-US" dirty="0" smtClean="0"/>
              <a:t/>
            </a:r>
            <a:br>
              <a:rPr lang="zh-CN" altLang="en-US" dirty="0" smtClean="0"/>
            </a:br>
            <a:r>
              <a:rPr lang="zh-CN" altLang="en-US" dirty="0" smtClean="0"/>
              <a:t>同时，建立有从基因克隆、蛋白表达、抗体开发与生产到质量控制研究在内的一站式</a:t>
            </a:r>
            <a:r>
              <a:rPr lang="en-US" altLang="zh-CN" dirty="0" smtClean="0"/>
              <a:t>CRO</a:t>
            </a:r>
            <a:r>
              <a:rPr lang="zh-CN" altLang="en-US" dirty="0" smtClean="0"/>
              <a:t>技术服务平台，推进客户研发进程。</a:t>
            </a:r>
            <a:endParaRPr lang="zh-CN"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ChangeArrowheads="1" noTextEdit="1"/>
          </p:cNvSpPr>
          <p:nvPr>
            <p:ph type="sldImg" idx="4294967295"/>
          </p:nvPr>
        </p:nvSpPr>
        <p:spPr>
          <a:ln>
            <a:miter lim="800000"/>
          </a:ln>
        </p:spPr>
      </p:sp>
      <p:sp>
        <p:nvSpPr>
          <p:cNvPr id="68611" name="文本占位符 2"/>
          <p:cNvSpPr>
            <a:spLocks noGrp="1" noChangeArrowheads="1"/>
          </p:cNvSpPr>
          <p:nvPr>
            <p:ph type="body" idx="4294967295"/>
          </p:nvPr>
        </p:nvSpPr>
        <p:spPr>
          <a:noFill/>
        </p:spPr>
        <p:txBody>
          <a:bodyPr/>
          <a:lstStyle/>
          <a:p>
            <a:pPr eaLnBrk="1" hangingPunct="1"/>
            <a:endParaRPr lang="zh-CN"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pPr/>
              <a:t>2024-05-13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pPr/>
              <a:t>2024-05-13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25DC4BCE-4DDA-4C33-846D-16A1BB3EE497}" type="datetimeFigureOut">
              <a:rPr lang="zh-CN" altLang="en-US" smtClean="0"/>
              <a:pPr/>
              <a:t>2024-05-13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5DC4BCE-4DDA-4C33-846D-16A1BB3EE497}" type="datetimeFigureOut">
              <a:rPr lang="zh-CN" altLang="en-US" smtClean="0"/>
              <a:pPr/>
              <a:t>2024-05-13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5DC4BCE-4DDA-4C33-846D-16A1BB3EE497}" type="datetimeFigureOut">
              <a:rPr lang="zh-CN" altLang="en-US" smtClean="0"/>
              <a:pPr/>
              <a:t>2024-05-13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5DC4BCE-4DDA-4C33-846D-16A1BB3EE497}" type="datetimeFigureOut">
              <a:rPr lang="zh-CN" altLang="en-US" smtClean="0"/>
              <a:pPr/>
              <a:t>2024-05-13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5DC4BCE-4DDA-4C33-846D-16A1BB3EE497}" type="datetimeFigureOut">
              <a:rPr lang="zh-CN" altLang="en-US" smtClean="0"/>
              <a:pPr/>
              <a:t>2024-05-13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5DC4BCE-4DDA-4C33-846D-16A1BB3EE497}" type="datetimeFigureOut">
              <a:rPr lang="zh-CN" altLang="en-US" smtClean="0"/>
              <a:pPr/>
              <a:t>2024-05-13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5DC4BCE-4DDA-4C33-846D-16A1BB3EE497}" type="datetimeFigureOut">
              <a:rPr lang="zh-CN" altLang="en-US" smtClean="0"/>
              <a:pPr/>
              <a:t>2024-05-13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pPr/>
              <a:t>2024-05-13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5DC4BCE-4DDA-4C33-846D-16A1BB3EE497}" type="datetimeFigureOut">
              <a:rPr lang="zh-CN" altLang="en-US" smtClean="0"/>
              <a:pPr/>
              <a:t>2024-05-13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D3C9A0-7E5B-436D-B564-716706779C10}" type="slidenum">
              <a:rPr lang="zh-CN" altLang="en-US" smtClean="0"/>
              <a:pPr/>
              <a:t>‹#›</a:t>
            </a:fld>
            <a:endParaRPr lang="zh-CN"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0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1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72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7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4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5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3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2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65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66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01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56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52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7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9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28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38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47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56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46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25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62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64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65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26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31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34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53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54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82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76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77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45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63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58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60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55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57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59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61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66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68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67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51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52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69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39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42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43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71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17_图片页">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940373" y="1562494"/>
            <a:ext cx="7274719" cy="2397449"/>
          </a:xfrm>
          <a:prstGeom prst="rect">
            <a:avLst/>
          </a:prstGeom>
        </p:spPr>
        <p:txBody>
          <a:bodyPr/>
          <a:lstStyle/>
          <a:p>
            <a:endParaRPr lang="zh-CN" altLang="en-US"/>
          </a:p>
        </p:txBody>
      </p:sp>
      <p:sp>
        <p:nvSpPr>
          <p:cNvPr id="5" name="内容占位符 2"/>
          <p:cNvSpPr>
            <a:spLocks noGrp="1"/>
          </p:cNvSpPr>
          <p:nvPr>
            <p:ph sz="half" idx="1" hasCustomPrompt="1"/>
          </p:nvPr>
        </p:nvSpPr>
        <p:spPr>
          <a:xfrm>
            <a:off x="628651" y="689482"/>
            <a:ext cx="7885508" cy="452239"/>
          </a:xfrm>
          <a:prstGeom prst="rect">
            <a:avLst/>
          </a:prstGeom>
        </p:spPr>
        <p:txBody>
          <a:bodyPr/>
          <a:lstStyle>
            <a:lvl1pPr marL="0" indent="0" algn="ctr" defTabSz="685800" rtl="0" eaLnBrk="1" latinLnBrk="0" hangingPunct="1">
              <a:buNone/>
              <a:defRPr lang="zh-CN" altLang="en-US" sz="2700" b="1" kern="1200" dirty="0">
                <a:solidFill>
                  <a:srgbClr val="007E66"/>
                </a:solidFill>
                <a:latin typeface="+mn-lt"/>
                <a:ea typeface="+mn-ea"/>
                <a:cs typeface="+mn-cs"/>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此处是小标题</a:t>
            </a:r>
          </a:p>
        </p:txBody>
      </p:sp>
      <p:sp>
        <p:nvSpPr>
          <p:cNvPr id="6" name="内容占位符 10"/>
          <p:cNvSpPr>
            <a:spLocks noGrp="1"/>
          </p:cNvSpPr>
          <p:nvPr>
            <p:ph sz="quarter" idx="14" hasCustomPrompt="1"/>
          </p:nvPr>
        </p:nvSpPr>
        <p:spPr>
          <a:xfrm>
            <a:off x="628651" y="4067696"/>
            <a:ext cx="7885509" cy="629666"/>
          </a:xfrm>
          <a:prstGeom prst="rect">
            <a:avLst/>
          </a:prstGeom>
          <a:solidFill>
            <a:srgbClr val="007E66"/>
          </a:solidFill>
        </p:spPr>
        <p:txBody>
          <a:bodyPr/>
          <a:lstStyle>
            <a:lvl1pPr marL="0" indent="0" algn="ctr">
              <a:lnSpc>
                <a:spcPct val="100000"/>
              </a:lnSpc>
              <a:buFont typeface="Arial" panose="020B0604020202020204" pitchFamily="34" charset="0"/>
              <a:buNone/>
              <a:defRPr sz="1800" b="1">
                <a:solidFill>
                  <a:schemeClr val="bg1"/>
                </a:solidFill>
              </a:defRPr>
            </a:lvl1pPr>
            <a:lvl2pPr marL="600075" indent="-257175" algn="ctr">
              <a:lnSpc>
                <a:spcPct val="100000"/>
              </a:lnSpc>
              <a:buFont typeface="Arial" panose="020B0604020202020204" pitchFamily="34" charset="0"/>
              <a:buChar char="‒"/>
              <a:defRPr sz="1500">
                <a:solidFill>
                  <a:schemeClr val="bg1"/>
                </a:solidFill>
              </a:defRPr>
            </a:lvl2pPr>
            <a:lvl3pPr marL="685800" indent="0">
              <a:buNone/>
              <a:defRPr/>
            </a:lvl3pPr>
            <a:lvl4pPr marL="1028700" indent="0">
              <a:buNone/>
              <a:defRPr/>
            </a:lvl4pPr>
            <a:lvl5pPr marL="1371600" indent="0">
              <a:buNone/>
              <a:defRPr/>
            </a:lvl5pPr>
          </a:lstStyle>
          <a:p>
            <a:pPr lvl="0"/>
            <a:r>
              <a:rPr lang="zh-CN" altLang="en-US" dirty="0"/>
              <a:t>此处是本页的结论部分</a:t>
            </a:r>
            <a:endParaRPr lang="en-US" altLang="zh-CN" dirty="0"/>
          </a:p>
          <a:p>
            <a:pPr lvl="1"/>
            <a:endParaRPr lang="en-US" altLang="zh-CN" dirty="0"/>
          </a:p>
          <a:p>
            <a:pPr lvl="1"/>
            <a:endParaRPr lang="en-US" altLang="zh-CN" dirty="0"/>
          </a:p>
        </p:txBody>
      </p:sp>
      <p:sp>
        <p:nvSpPr>
          <p:cNvPr id="2" name="灯片编号占位符 1"/>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pPr/>
              <a:t>‹#›</a:t>
            </a:fld>
            <a:endParaRPr lang="zh-CN" altLang="en-US"/>
          </a:p>
        </p:txBody>
      </p:sp>
    </p:spTree>
  </p:cSld>
  <p:clrMapOvr>
    <a:masterClrMapping/>
  </p:clrMapOvr>
  <p:transition/>
  <p:hf hdr="0" ft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5DC4BCE-4DDA-4C33-846D-16A1BB3EE497}" type="datetimeFigureOut">
              <a:rPr lang="zh-CN" altLang="en-US" smtClean="0"/>
              <a:pPr/>
              <a:t>2024-05-13</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8D3C9A0-7E5B-436D-B564-716706779C10}"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 id="2147483705" r:id="rId57"/>
    <p:sldLayoutId id="2147483706" r:id="rId58"/>
    <p:sldLayoutId id="2147483707" r:id="rId59"/>
    <p:sldLayoutId id="2147483708" r:id="rId60"/>
    <p:sldLayoutId id="2147483709" r:id="rId61"/>
    <p:sldLayoutId id="2147483710" r:id="rId62"/>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1.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1.xml"/><Relationship Id="rId5" Type="http://schemas.openxmlformats.org/officeDocument/2006/relationships/image" Target="../media/image5.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2.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chart" Target="../charts/chart1.xml"/><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5.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3.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59.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6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4.xml"/><Relationship Id="rId1" Type="http://schemas.openxmlformats.org/officeDocument/2006/relationships/tags" Target="../tags/tag16.xml"/><Relationship Id="rId5" Type="http://schemas.openxmlformats.org/officeDocument/2006/relationships/image" Target="../media/image8.jpe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58.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55.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56.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5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61.xml"/><Relationship Id="rId4" Type="http://schemas.openxmlformats.org/officeDocument/2006/relationships/image" Target="../media/image10.jpe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31.xml"/><Relationship Id="rId5" Type="http://schemas.openxmlformats.org/officeDocument/2006/relationships/image" Target="../media/image12.pn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33.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image" Target="../media/image2.png"/><Relationship Id="rId7" Type="http://schemas.openxmlformats.org/officeDocument/2006/relationships/image" Target="../media/image19.emf"/><Relationship Id="rId2" Type="http://schemas.openxmlformats.org/officeDocument/2006/relationships/notesSlide" Target="../notesSlides/notesSlide22.xml"/><Relationship Id="rId1" Type="http://schemas.openxmlformats.org/officeDocument/2006/relationships/slideLayout" Target="../slideLayouts/slideLayout35.xml"/><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image" Target="../media/image16.emf"/><Relationship Id="rId9"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30.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9.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38.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40.xml"/><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8" Type="http://schemas.openxmlformats.org/officeDocument/2006/relationships/tags" Target="../tags/tag24.xml"/><Relationship Id="rId13" Type="http://schemas.openxmlformats.org/officeDocument/2006/relationships/tags" Target="../tags/tag29.xml"/><Relationship Id="rId18" Type="http://schemas.openxmlformats.org/officeDocument/2006/relationships/image" Target="../media/image29.png"/><Relationship Id="rId3" Type="http://schemas.openxmlformats.org/officeDocument/2006/relationships/tags" Target="../tags/tag19.xml"/><Relationship Id="rId21" Type="http://schemas.openxmlformats.org/officeDocument/2006/relationships/image" Target="../media/image32.png"/><Relationship Id="rId7" Type="http://schemas.openxmlformats.org/officeDocument/2006/relationships/tags" Target="../tags/tag23.xml"/><Relationship Id="rId12" Type="http://schemas.openxmlformats.org/officeDocument/2006/relationships/tags" Target="../tags/tag28.xml"/><Relationship Id="rId17" Type="http://schemas.openxmlformats.org/officeDocument/2006/relationships/image" Target="../media/image2.png"/><Relationship Id="rId2" Type="http://schemas.openxmlformats.org/officeDocument/2006/relationships/tags" Target="../tags/tag18.xml"/><Relationship Id="rId16" Type="http://schemas.openxmlformats.org/officeDocument/2006/relationships/notesSlide" Target="../notesSlides/notesSlide28.xml"/><Relationship Id="rId20" Type="http://schemas.openxmlformats.org/officeDocument/2006/relationships/image" Target="../media/image31.png"/><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tags" Target="../tags/tag27.xml"/><Relationship Id="rId5" Type="http://schemas.openxmlformats.org/officeDocument/2006/relationships/tags" Target="../tags/tag21.xml"/><Relationship Id="rId15" Type="http://schemas.openxmlformats.org/officeDocument/2006/relationships/slideLayout" Target="../slideLayouts/slideLayout47.xml"/><Relationship Id="rId10" Type="http://schemas.openxmlformats.org/officeDocument/2006/relationships/tags" Target="../tags/tag26.xml"/><Relationship Id="rId19" Type="http://schemas.openxmlformats.org/officeDocument/2006/relationships/image" Target="../media/image30.png"/><Relationship Id="rId4" Type="http://schemas.openxmlformats.org/officeDocument/2006/relationships/tags" Target="../tags/tag20.xml"/><Relationship Id="rId9" Type="http://schemas.openxmlformats.org/officeDocument/2006/relationships/tags" Target="../tags/tag25.xml"/><Relationship Id="rId14" Type="http://schemas.openxmlformats.org/officeDocument/2006/relationships/tags" Target="../tags/tag30.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39.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tags" Target="../tags/tag43.xml"/><Relationship Id="rId18" Type="http://schemas.openxmlformats.org/officeDocument/2006/relationships/image" Target="../media/image2.png"/><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tags" Target="../tags/tag42.xml"/><Relationship Id="rId17" Type="http://schemas.openxmlformats.org/officeDocument/2006/relationships/image" Target="../media/image35.png"/><Relationship Id="rId2" Type="http://schemas.openxmlformats.org/officeDocument/2006/relationships/tags" Target="../tags/tag32.xml"/><Relationship Id="rId16" Type="http://schemas.openxmlformats.org/officeDocument/2006/relationships/image" Target="../media/image34.png"/><Relationship Id="rId20" Type="http://schemas.openxmlformats.org/officeDocument/2006/relationships/image" Target="../media/image37.png"/><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tags" Target="../tags/tag41.xml"/><Relationship Id="rId5" Type="http://schemas.openxmlformats.org/officeDocument/2006/relationships/tags" Target="../tags/tag35.xml"/><Relationship Id="rId15" Type="http://schemas.openxmlformats.org/officeDocument/2006/relationships/notesSlide" Target="../notesSlides/notesSlide30.xml"/><Relationship Id="rId10" Type="http://schemas.openxmlformats.org/officeDocument/2006/relationships/tags" Target="../tags/tag40.xml"/><Relationship Id="rId19" Type="http://schemas.openxmlformats.org/officeDocument/2006/relationships/image" Target="../media/image36.png"/><Relationship Id="rId4" Type="http://schemas.openxmlformats.org/officeDocument/2006/relationships/tags" Target="../tags/tag34.xml"/><Relationship Id="rId9" Type="http://schemas.openxmlformats.org/officeDocument/2006/relationships/tags" Target="../tags/tag39.xml"/><Relationship Id="rId14" Type="http://schemas.openxmlformats.org/officeDocument/2006/relationships/slideLayout" Target="../slideLayouts/slideLayout45.xml"/></Relationships>
</file>

<file path=ppt/slides/_rels/slide3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png"/><Relationship Id="rId7"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46.xml"/><Relationship Id="rId6" Type="http://schemas.openxmlformats.org/officeDocument/2006/relationships/image" Target="../media/image40.jpe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43.jpeg"/></Relationships>
</file>

<file path=ppt/slides/_rels/slide36.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46.xml"/><Relationship Id="rId7" Type="http://schemas.openxmlformats.org/officeDocument/2006/relationships/slideLayout" Target="../slideLayouts/slideLayout54.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tags" Target="../tags/tag49.xml"/><Relationship Id="rId11" Type="http://schemas.openxmlformats.org/officeDocument/2006/relationships/image" Target="../media/image45.jpeg"/><Relationship Id="rId5" Type="http://schemas.openxmlformats.org/officeDocument/2006/relationships/tags" Target="../tags/tag48.xml"/><Relationship Id="rId10" Type="http://schemas.openxmlformats.org/officeDocument/2006/relationships/image" Target="../media/image44.jpeg"/><Relationship Id="rId4" Type="http://schemas.openxmlformats.org/officeDocument/2006/relationships/tags" Target="../tags/tag47.xml"/><Relationship Id="rId9" Type="http://schemas.openxmlformats.org/officeDocument/2006/relationships/image" Target="../media/image2.png"/></Relationships>
</file>

<file path=ppt/slides/_rels/slide37.xml.rels><?xml version="1.0" encoding="UTF-8" standalone="yes"?>
<Relationships xmlns="http://schemas.openxmlformats.org/package/2006/relationships"><Relationship Id="rId8" Type="http://schemas.openxmlformats.org/officeDocument/2006/relationships/notesSlide" Target="../notesSlides/notesSlide33.xml"/><Relationship Id="rId3" Type="http://schemas.openxmlformats.org/officeDocument/2006/relationships/tags" Target="../tags/tag52.xml"/><Relationship Id="rId7" Type="http://schemas.openxmlformats.org/officeDocument/2006/relationships/slideLayout" Target="../slideLayouts/slideLayout52.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tags" Target="../tags/tag55.xml"/><Relationship Id="rId11" Type="http://schemas.openxmlformats.org/officeDocument/2006/relationships/image" Target="../media/image47.jpeg"/><Relationship Id="rId5" Type="http://schemas.openxmlformats.org/officeDocument/2006/relationships/tags" Target="../tags/tag54.xml"/><Relationship Id="rId10" Type="http://schemas.openxmlformats.org/officeDocument/2006/relationships/image" Target="../media/image46.jpeg"/><Relationship Id="rId4" Type="http://schemas.openxmlformats.org/officeDocument/2006/relationships/tags" Target="../tags/tag53.xml"/><Relationship Id="rId9" Type="http://schemas.openxmlformats.org/officeDocument/2006/relationships/image" Target="../media/image2.png"/></Relationships>
</file>

<file path=ppt/slides/_rels/slide38.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58.xml"/><Relationship Id="rId7" Type="http://schemas.openxmlformats.org/officeDocument/2006/relationships/slideLayout" Target="../slideLayouts/slideLayout49.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tags" Target="../tags/tag61.xml"/><Relationship Id="rId11" Type="http://schemas.openxmlformats.org/officeDocument/2006/relationships/image" Target="../media/image49.jpeg"/><Relationship Id="rId5" Type="http://schemas.openxmlformats.org/officeDocument/2006/relationships/tags" Target="../tags/tag60.xml"/><Relationship Id="rId10" Type="http://schemas.openxmlformats.org/officeDocument/2006/relationships/image" Target="../media/image48.jpeg"/><Relationship Id="rId4" Type="http://schemas.openxmlformats.org/officeDocument/2006/relationships/tags" Target="../tags/tag59.xml"/><Relationship Id="rId9" Type="http://schemas.openxmlformats.org/officeDocument/2006/relationships/image" Target="../media/image2.png"/></Relationships>
</file>

<file path=ppt/slides/_rels/slide39.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64.xml"/><Relationship Id="rId7" Type="http://schemas.openxmlformats.org/officeDocument/2006/relationships/slideLayout" Target="../slideLayouts/slideLayout50.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image" Target="../media/image51.jpeg"/><Relationship Id="rId5" Type="http://schemas.openxmlformats.org/officeDocument/2006/relationships/tags" Target="../tags/tag66.xml"/><Relationship Id="rId10" Type="http://schemas.openxmlformats.org/officeDocument/2006/relationships/image" Target="../media/image50.jpeg"/><Relationship Id="rId4" Type="http://schemas.openxmlformats.org/officeDocument/2006/relationships/tags" Target="../tags/tag65.xml"/><Relationship Id="rId9" Type="http://schemas.openxmlformats.org/officeDocument/2006/relationships/image" Target="../media/image2.png"/></Relationships>
</file>

<file path=ppt/slides/_rels/slide40.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70.xml"/><Relationship Id="rId7" Type="http://schemas.openxmlformats.org/officeDocument/2006/relationships/slideLayout" Target="../slideLayouts/slideLayout51.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image" Target="../media/image53.jpeg"/><Relationship Id="rId5" Type="http://schemas.openxmlformats.org/officeDocument/2006/relationships/tags" Target="../tags/tag72.xml"/><Relationship Id="rId10" Type="http://schemas.openxmlformats.org/officeDocument/2006/relationships/image" Target="../media/image52.png"/><Relationship Id="rId4" Type="http://schemas.openxmlformats.org/officeDocument/2006/relationships/tags" Target="../tags/tag71.xml"/><Relationship Id="rId9" Type="http://schemas.openxmlformats.org/officeDocument/2006/relationships/image" Target="../media/image2.png"/></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76.xml"/><Relationship Id="rId7" Type="http://schemas.openxmlformats.org/officeDocument/2006/relationships/slideLayout" Target="../slideLayouts/slideLayout53.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tags" Target="../tags/tag79.xml"/><Relationship Id="rId11" Type="http://schemas.openxmlformats.org/officeDocument/2006/relationships/image" Target="../media/image55.png"/><Relationship Id="rId5" Type="http://schemas.openxmlformats.org/officeDocument/2006/relationships/tags" Target="../tags/tag78.xml"/><Relationship Id="rId10" Type="http://schemas.openxmlformats.org/officeDocument/2006/relationships/image" Target="../media/image54.jpeg"/><Relationship Id="rId4" Type="http://schemas.openxmlformats.org/officeDocument/2006/relationships/tags" Target="../tags/tag77.xml"/><Relationship Id="rId9"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6.png"/><Relationship Id="rId7" Type="http://schemas.openxmlformats.org/officeDocument/2006/relationships/image" Target="../media/image1.png"/><Relationship Id="rId12" Type="http://schemas.openxmlformats.org/officeDocument/2006/relationships/image" Target="../media/image64.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59.png"/><Relationship Id="rId11" Type="http://schemas.openxmlformats.org/officeDocument/2006/relationships/image" Target="../media/image63.png"/><Relationship Id="rId5" Type="http://schemas.openxmlformats.org/officeDocument/2006/relationships/image" Target="../media/image58.png"/><Relationship Id="rId10" Type="http://schemas.openxmlformats.org/officeDocument/2006/relationships/image" Target="../media/image62.png"/><Relationship Id="rId4" Type="http://schemas.openxmlformats.org/officeDocument/2006/relationships/image" Target="../media/image57.png"/><Relationship Id="rId9" Type="http://schemas.openxmlformats.org/officeDocument/2006/relationships/image" Target="../media/image61.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6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2" cstate="print"/>
          <a:stretch>
            <a:fillRect/>
          </a:stretch>
        </p:blipFill>
        <p:spPr bwMode="auto">
          <a:xfrm>
            <a:off x="315112" y="195486"/>
            <a:ext cx="2240664" cy="540000"/>
          </a:xfrm>
          <a:prstGeom prst="rect">
            <a:avLst/>
          </a:prstGeom>
          <a:noFill/>
          <a:ln>
            <a:noFill/>
          </a:ln>
        </p:spPr>
      </p:pic>
      <p:sp>
        <p:nvSpPr>
          <p:cNvPr id="8" name="副标题 2"/>
          <p:cNvSpPr>
            <a:spLocks noGrp="1" noChangeArrowheads="1"/>
          </p:cNvSpPr>
          <p:nvPr>
            <p:ph type="subTitle" idx="1"/>
          </p:nvPr>
        </p:nvSpPr>
        <p:spPr>
          <a:xfrm>
            <a:off x="152400" y="1352545"/>
            <a:ext cx="6606480" cy="1224285"/>
          </a:xfrm>
        </p:spPr>
        <p:txBody>
          <a:bodyPr>
            <a:noAutofit/>
          </a:bodyPr>
          <a:lstStyle/>
          <a:p>
            <a:pPr algn="l"/>
            <a:r>
              <a:rPr lang="zh-CN" altLang="en-US" sz="4400" b="1" dirty="0" smtClean="0">
                <a:solidFill>
                  <a:srgbClr val="0C6551"/>
                </a:solidFill>
                <a:latin typeface="思源黑体 CN Heavy" panose="020B0A00000000000000" pitchFamily="34" charset="-122"/>
                <a:ea typeface="思源黑体 CN Heavy" panose="020B0A00000000000000" pitchFamily="34" charset="-122"/>
                <a:cs typeface="Poppins" panose="02000000000000000000" pitchFamily="2" charset="0"/>
              </a:rPr>
              <a:t>类器官研究领域快速崛起的“基石”：细胞因子</a:t>
            </a:r>
            <a:endParaRPr lang="en-US" altLang="zh-CN" sz="4400" b="1" dirty="0" smtClean="0">
              <a:solidFill>
                <a:srgbClr val="0C6551"/>
              </a:solidFill>
              <a:latin typeface="思源黑体 CN Heavy" panose="020B0A00000000000000" pitchFamily="34" charset="-122"/>
              <a:ea typeface="思源黑体 CN Heavy" panose="020B0A00000000000000" pitchFamily="34" charset="-122"/>
              <a:cs typeface="Poppins" panose="02000000000000000000" pitchFamily="2" charset="0"/>
            </a:endParaRPr>
          </a:p>
        </p:txBody>
      </p:sp>
      <p:sp>
        <p:nvSpPr>
          <p:cNvPr id="10" name="副标题 2"/>
          <p:cNvSpPr txBox="1">
            <a:spLocks noChangeArrowheads="1"/>
          </p:cNvSpPr>
          <p:nvPr/>
        </p:nvSpPr>
        <p:spPr bwMode="auto">
          <a:xfrm>
            <a:off x="617189" y="3286130"/>
            <a:ext cx="4963422" cy="15116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685800">
              <a:defRPr>
                <a:solidFill>
                  <a:schemeClr val="tx1"/>
                </a:solidFill>
                <a:latin typeface="Arial" panose="020B0604020202020204" pitchFamily="34" charset="0"/>
                <a:ea typeface="宋体" panose="02010600030101010101" pitchFamily="2" charset="-122"/>
              </a:defRPr>
            </a:lvl1pPr>
            <a:lvl2pPr marL="742950" indent="-285750" defTabSz="685800">
              <a:defRPr>
                <a:solidFill>
                  <a:schemeClr val="tx1"/>
                </a:solidFill>
                <a:latin typeface="Arial" panose="020B0604020202020204" pitchFamily="34" charset="0"/>
                <a:ea typeface="宋体" panose="02010600030101010101" pitchFamily="2" charset="-122"/>
              </a:defRPr>
            </a:lvl2pPr>
            <a:lvl3pPr marL="1143000" indent="-228600" defTabSz="685800">
              <a:defRPr>
                <a:solidFill>
                  <a:schemeClr val="tx1"/>
                </a:solidFill>
                <a:latin typeface="Arial" panose="020B0604020202020204" pitchFamily="34" charset="0"/>
                <a:ea typeface="宋体" panose="02010600030101010101" pitchFamily="2" charset="-122"/>
              </a:defRPr>
            </a:lvl3pPr>
            <a:lvl4pPr marL="1600200" indent="-228600" defTabSz="685800">
              <a:defRPr>
                <a:solidFill>
                  <a:schemeClr val="tx1"/>
                </a:solidFill>
                <a:latin typeface="Arial" panose="020B0604020202020204" pitchFamily="34" charset="0"/>
                <a:ea typeface="宋体" panose="02010600030101010101" pitchFamily="2" charset="-122"/>
              </a:defRPr>
            </a:lvl4pPr>
            <a:lvl5pPr marL="2057400" indent="-228600" defTabSz="685800">
              <a:defRPr>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spcBef>
                <a:spcPct val="15000"/>
              </a:spcBef>
            </a:pPr>
            <a:r>
              <a:rPr lang="zh-CN" altLang="en-US" sz="1600" dirty="0" smtClean="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rPr>
              <a:t>李田子</a:t>
            </a:r>
            <a:r>
              <a:rPr lang="en-US" altLang="zh-CN" sz="1600" dirty="0" smtClean="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rPr>
              <a:t>, </a:t>
            </a:r>
            <a:r>
              <a:rPr lang="en-US" altLang="zh-CN" sz="16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Ph.D</a:t>
            </a:r>
            <a:r>
              <a:rPr lang="en-US" altLang="zh-CN" sz="1600"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600" dirty="0" smtClean="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rPr>
              <a:t> </a:t>
            </a:r>
          </a:p>
          <a:p>
            <a:pPr>
              <a:lnSpc>
                <a:spcPct val="120000"/>
              </a:lnSpc>
              <a:spcBef>
                <a:spcPct val="15000"/>
              </a:spcBef>
            </a:pPr>
            <a:r>
              <a:rPr lang="zh-CN" altLang="en-US" sz="1600" dirty="0" smtClean="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rPr>
              <a:t>高级产品经理</a:t>
            </a:r>
            <a:endParaRPr lang="en-US" altLang="zh-CN" sz="1600" dirty="0" smtClean="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endParaRPr>
          </a:p>
          <a:p>
            <a:pPr>
              <a:lnSpc>
                <a:spcPct val="120000"/>
              </a:lnSpc>
              <a:spcBef>
                <a:spcPct val="15000"/>
              </a:spcBef>
            </a:pPr>
            <a:r>
              <a:rPr lang="zh-CN" altLang="en-US" sz="1600" dirty="0" smtClean="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rPr>
              <a:t>北京义翘神州科技股份有限公司</a:t>
            </a:r>
            <a:endParaRPr lang="en-US" altLang="zh-CN" sz="1600" dirty="0">
              <a:solidFill>
                <a:srgbClr val="007E66"/>
              </a:solidFill>
              <a:latin typeface="思源黑体 CN Regular" panose="020B0500000000000000" pitchFamily="34" charset="-122"/>
              <a:ea typeface="思源黑体 CN Regular" panose="020B0500000000000000" pitchFamily="34" charset="-122"/>
              <a:cs typeface="Poppins" panose="02000000000000000000" pitchFamily="2" charset="0"/>
            </a:endParaRPr>
          </a:p>
          <a:p>
            <a:pPr>
              <a:lnSpc>
                <a:spcPct val="120000"/>
              </a:lnSpc>
              <a:spcBef>
                <a:spcPct val="15000"/>
              </a:spcBef>
            </a:pPr>
            <a:r>
              <a:rPr lang="en-US" altLang="zh-CN" sz="1600"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05-2024</a:t>
            </a:r>
            <a:endParaRPr lang="en-US" altLang="zh-CN" sz="1600"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6" name="圆角矩形 15"/>
          <p:cNvSpPr/>
          <p:nvPr/>
        </p:nvSpPr>
        <p:spPr>
          <a:xfrm>
            <a:off x="685731" y="2857502"/>
            <a:ext cx="432048" cy="45719"/>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580112" y="1491630"/>
            <a:ext cx="5073377" cy="5073377"/>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211960" y="-828092"/>
            <a:ext cx="1656184" cy="165618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3851920" y="3075806"/>
            <a:ext cx="579090" cy="579090"/>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smtClean="0">
                <a:solidFill>
                  <a:schemeClr val="bg1"/>
                </a:solidFill>
                <a:latin typeface="Poppins" panose="02000000000000000000" pitchFamily="2" charset="0"/>
                <a:ea typeface="微软雅黑" panose="020B0503020204020204" pitchFamily="34" charset="-122"/>
                <a:cs typeface="Poppins" panose="02000000000000000000" pitchFamily="2" charset="0"/>
              </a:rPr>
              <a:t>义翘神州</a:t>
            </a:r>
            <a:endParaRPr lang="en-US" altLang="zh-CN" sz="800" dirty="0">
              <a:solidFill>
                <a:schemeClr val="bg1"/>
              </a:solidFill>
              <a:latin typeface="Poppins" panose="02000000000000000000" pitchFamily="2" charset="0"/>
              <a:ea typeface="微软雅黑" panose="020B0503020204020204" pitchFamily="34" charset="-122"/>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椭圆 33"/>
          <p:cNvSpPr/>
          <p:nvPr/>
        </p:nvSpPr>
        <p:spPr>
          <a:xfrm>
            <a:off x="1524422" y="-4376836"/>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副标题 2"/>
          <p:cNvSpPr txBox="1"/>
          <p:nvPr/>
        </p:nvSpPr>
        <p:spPr bwMode="auto">
          <a:xfrm>
            <a:off x="2699792" y="255414"/>
            <a:ext cx="3673475" cy="86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spcBef>
                <a:spcPct val="15000"/>
              </a:spcBef>
              <a:buChar char="•"/>
              <a:defRPr sz="2400">
                <a:solidFill>
                  <a:schemeClr val="tx1"/>
                </a:solidFill>
                <a:latin typeface="Arial" panose="020B0604020202020204" pitchFamily="34" charset="0"/>
                <a:ea typeface="宋体" panose="02010600030101010101" pitchFamily="2" charset="-122"/>
              </a:defRPr>
            </a:lvl1pPr>
            <a:lvl2pPr marL="742950" indent="-285750">
              <a:spcBef>
                <a:spcPct val="15000"/>
              </a:spcBef>
              <a:buChar char="–"/>
              <a:defRPr sz="2100">
                <a:solidFill>
                  <a:schemeClr val="tx1"/>
                </a:solidFill>
                <a:latin typeface="Arial" panose="020B0604020202020204" pitchFamily="34" charset="0"/>
                <a:ea typeface="宋体" panose="02010600030101010101" pitchFamily="2" charset="-122"/>
              </a:defRPr>
            </a:lvl2pPr>
            <a:lvl3pPr marL="1143000" indent="-228600">
              <a:spcBef>
                <a:spcPct val="15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15000"/>
              </a:spcBef>
              <a:buChar char="–"/>
              <a:defRPr sz="1500">
                <a:solidFill>
                  <a:schemeClr val="tx1"/>
                </a:solidFill>
                <a:latin typeface="Arial" panose="020B0604020202020204" pitchFamily="34" charset="0"/>
                <a:ea typeface="宋体" panose="02010600030101010101" pitchFamily="2" charset="-122"/>
              </a:defRPr>
            </a:lvl4pPr>
            <a:lvl5pPr marL="2057400" indent="-228600">
              <a:spcBef>
                <a:spcPct val="15000"/>
              </a:spcBef>
              <a:buChar char="»"/>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15000"/>
              </a:spcBef>
              <a:spcAft>
                <a:spcPct val="0"/>
              </a:spcAft>
              <a:buChar char="»"/>
              <a:defRPr sz="15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spcBef>
                <a:spcPct val="20000"/>
              </a:spcBef>
              <a:buFontTx/>
              <a:buNone/>
            </a:pPr>
            <a:r>
              <a:rPr lang="en-US" altLang="zh-CN" sz="4200" b="1" dirty="0">
                <a:solidFill>
                  <a:schemeClr val="bg1"/>
                </a:solidFill>
                <a:latin typeface="Poppins" panose="02000000000000000000" pitchFamily="2" charset="0"/>
                <a:ea typeface="微软雅黑" panose="020B0503020204020204" pitchFamily="34" charset="-122"/>
                <a:cs typeface="Poppins" panose="02000000000000000000" pitchFamily="2" charset="0"/>
              </a:rPr>
              <a:t>CONTENT</a:t>
            </a:r>
            <a:endParaRPr lang="en-US" altLang="zh-CN" sz="2600" b="1" dirty="0">
              <a:solidFill>
                <a:schemeClr val="bg1"/>
              </a:solidFill>
              <a:latin typeface="Poppins" panose="02000000000000000000" pitchFamily="2" charset="0"/>
              <a:ea typeface="微软雅黑" panose="020B0503020204020204" pitchFamily="34" charset="-122"/>
              <a:cs typeface="Poppins" panose="02000000000000000000" pitchFamily="2" charset="0"/>
            </a:endParaRPr>
          </a:p>
        </p:txBody>
      </p:sp>
      <p:grpSp>
        <p:nvGrpSpPr>
          <p:cNvPr id="23" name="组合 22"/>
          <p:cNvGrpSpPr/>
          <p:nvPr>
            <p:custDataLst>
              <p:tags r:id="rId1"/>
            </p:custDataLst>
          </p:nvPr>
        </p:nvGrpSpPr>
        <p:grpSpPr>
          <a:xfrm>
            <a:off x="2482651" y="2038350"/>
            <a:ext cx="4325045" cy="624136"/>
            <a:chOff x="4572892" y="843558"/>
            <a:chExt cx="4325045" cy="624136"/>
          </a:xfrm>
        </p:grpSpPr>
        <p:sp>
          <p:nvSpPr>
            <p:cNvPr id="29" name="TextBox 28"/>
            <p:cNvSpPr txBox="1"/>
            <p:nvPr>
              <p:custDataLst>
                <p:tags r:id="rId10"/>
              </p:custDataLst>
            </p:nvPr>
          </p:nvSpPr>
          <p:spPr>
            <a:xfrm>
              <a:off x="5221287" y="985018"/>
              <a:ext cx="3676650" cy="400110"/>
            </a:xfrm>
            <a:prstGeom prst="rect">
              <a:avLst/>
            </a:prstGeom>
            <a:noFill/>
          </p:spPr>
          <p:txBody>
            <a:bodyPr>
              <a:spAutoFit/>
            </a:bodyPr>
            <a:lstStyle/>
            <a:p>
              <a:r>
                <a:rPr lang="zh-CN" altLang="en-US" sz="2000" b="1" dirty="0" smtClean="0">
                  <a:solidFill>
                    <a:schemeClr val="bg1">
                      <a:lumMod val="50000"/>
                    </a:schemeClr>
                  </a:solidFill>
                  <a:latin typeface="Poppins" panose="02000000000000000000" pitchFamily="2" charset="0"/>
                  <a:ea typeface="思源黑体 CN Regular" panose="020B0500000000000000" pitchFamily="34" charset="-122"/>
                  <a:cs typeface="Poppins" panose="02000000000000000000" pitchFamily="2" charset="0"/>
                </a:rPr>
                <a:t>类器官与细胞因子</a:t>
              </a:r>
            </a:p>
          </p:txBody>
        </p:sp>
        <p:grpSp>
          <p:nvGrpSpPr>
            <p:cNvPr id="2" name="组合 33"/>
            <p:cNvGrpSpPr/>
            <p:nvPr/>
          </p:nvGrpSpPr>
          <p:grpSpPr>
            <a:xfrm>
              <a:off x="4572892" y="843558"/>
              <a:ext cx="624136" cy="624136"/>
              <a:chOff x="3635896" y="843558"/>
              <a:chExt cx="624136" cy="624136"/>
            </a:xfrm>
          </p:grpSpPr>
          <p:sp>
            <p:nvSpPr>
              <p:cNvPr id="32" name="椭圆 31"/>
              <p:cNvSpPr/>
              <p:nvPr>
                <p:custDataLst>
                  <p:tags r:id="rId11"/>
                </p:custDataLst>
              </p:nvPr>
            </p:nvSpPr>
            <p:spPr>
              <a:xfrm>
                <a:off x="3635896" y="843558"/>
                <a:ext cx="624136" cy="62413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3" name="TextBox 19"/>
              <p:cNvSpPr txBox="1">
                <a:spLocks noChangeArrowheads="1"/>
              </p:cNvSpPr>
              <p:nvPr>
                <p:custDataLst>
                  <p:tags r:id="rId12"/>
                </p:custDataLst>
              </p:nvPr>
            </p:nvSpPr>
            <p:spPr bwMode="auto">
              <a:xfrm>
                <a:off x="3785122" y="969224"/>
                <a:ext cx="382984" cy="400110"/>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sz="20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1</a:t>
                </a:r>
                <a:endParaRPr lang="zh-CN" altLang="en-US" sz="20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grpSp>
      </p:grpSp>
      <p:grpSp>
        <p:nvGrpSpPr>
          <p:cNvPr id="26" name="组合 25"/>
          <p:cNvGrpSpPr/>
          <p:nvPr>
            <p:custDataLst>
              <p:tags r:id="rId2"/>
            </p:custDataLst>
          </p:nvPr>
        </p:nvGrpSpPr>
        <p:grpSpPr>
          <a:xfrm>
            <a:off x="2482850" y="2988945"/>
            <a:ext cx="4876800" cy="624136"/>
            <a:chOff x="4572000" y="1827667"/>
            <a:chExt cx="4876800" cy="624136"/>
          </a:xfrm>
        </p:grpSpPr>
        <p:sp>
          <p:nvSpPr>
            <p:cNvPr id="22" name="TextBox 21"/>
            <p:cNvSpPr txBox="1"/>
            <p:nvPr>
              <p:custDataLst>
                <p:tags r:id="rId7"/>
              </p:custDataLst>
            </p:nvPr>
          </p:nvSpPr>
          <p:spPr>
            <a:xfrm>
              <a:off x="5221286" y="1923678"/>
              <a:ext cx="4227514" cy="398780"/>
            </a:xfrm>
            <a:prstGeom prst="rect">
              <a:avLst/>
            </a:prstGeom>
            <a:noFill/>
          </p:spPr>
          <p:txBody>
            <a:bodyPr wrap="square">
              <a:spAutoFit/>
            </a:bodyPr>
            <a:lstStyle/>
            <a:p>
              <a:pPr lvl="0">
                <a:defRPr/>
              </a:pPr>
              <a:r>
                <a:rPr lang="zh-CN" altLang="en-US" sz="2000" b="1" dirty="0" smtClean="0">
                  <a:solidFill>
                    <a:schemeClr val="bg1">
                      <a:lumMod val="50000"/>
                    </a:schemeClr>
                  </a:solidFill>
                  <a:latin typeface="Poppins" panose="02000000000000000000" pitchFamily="2" charset="0"/>
                  <a:ea typeface="思源黑体 CN Regular" panose="020B0500000000000000" pitchFamily="34" charset="-122"/>
                  <a:cs typeface="Poppins" panose="02000000000000000000" pitchFamily="2" charset="0"/>
                </a:rPr>
                <a:t>类器官培养的关键细胞因子</a:t>
              </a:r>
              <a:r>
                <a:rPr lang="en-US" altLang="zh-CN" sz="2000" b="1" dirty="0" smtClean="0">
                  <a:solidFill>
                    <a:schemeClr val="bg1">
                      <a:lumMod val="50000"/>
                    </a:schemeClr>
                  </a:solidFill>
                  <a:latin typeface="思源黑体 CN Normal" panose="020B0400000000000000" pitchFamily="34" charset="-122"/>
                  <a:ea typeface="思源黑体 CN Normal" panose="020B0400000000000000" pitchFamily="34" charset="-122"/>
                  <a:cs typeface="思源黑体 CN Normal" panose="020B0400000000000000" pitchFamily="34" charset="-122"/>
                </a:rPr>
                <a:t>“</a:t>
              </a:r>
              <a:r>
                <a:rPr lang="zh-CN" altLang="en-US" sz="2000" b="1" dirty="0" smtClean="0">
                  <a:solidFill>
                    <a:schemeClr val="bg1">
                      <a:lumMod val="50000"/>
                    </a:schemeClr>
                  </a:solidFill>
                  <a:latin typeface="思源黑体 CN Normal" panose="020B0400000000000000" pitchFamily="34" charset="-122"/>
                  <a:ea typeface="思源黑体 CN Normal" panose="020B0400000000000000" pitchFamily="34" charset="-122"/>
                  <a:cs typeface="思源黑体 CN Normal" panose="020B0400000000000000" pitchFamily="34" charset="-122"/>
                </a:rPr>
                <a:t>配方</a:t>
              </a:r>
              <a:r>
                <a:rPr lang="en-US" altLang="zh-CN" sz="2000" b="1" dirty="0" smtClean="0">
                  <a:solidFill>
                    <a:schemeClr val="bg1">
                      <a:lumMod val="50000"/>
                    </a:schemeClr>
                  </a:solidFill>
                  <a:latin typeface="思源黑体 CN Normal" panose="020B0400000000000000" pitchFamily="34" charset="-122"/>
                  <a:ea typeface="思源黑体 CN Normal" panose="020B0400000000000000" pitchFamily="34" charset="-122"/>
                  <a:cs typeface="思源黑体 CN Normal" panose="020B0400000000000000" pitchFamily="34" charset="-122"/>
                </a:rPr>
                <a:t>”</a:t>
              </a:r>
            </a:p>
          </p:txBody>
        </p:sp>
        <p:grpSp>
          <p:nvGrpSpPr>
            <p:cNvPr id="3" name="组合 49"/>
            <p:cNvGrpSpPr/>
            <p:nvPr/>
          </p:nvGrpSpPr>
          <p:grpSpPr>
            <a:xfrm>
              <a:off x="4572000" y="1827667"/>
              <a:ext cx="624136" cy="624136"/>
              <a:chOff x="3635896" y="843558"/>
              <a:chExt cx="624136" cy="624136"/>
            </a:xfrm>
          </p:grpSpPr>
          <p:sp>
            <p:nvSpPr>
              <p:cNvPr id="51" name="椭圆 50"/>
              <p:cNvSpPr/>
              <p:nvPr>
                <p:custDataLst>
                  <p:tags r:id="rId8"/>
                </p:custDataLst>
              </p:nvPr>
            </p:nvSpPr>
            <p:spPr>
              <a:xfrm>
                <a:off x="3635896" y="843558"/>
                <a:ext cx="624136" cy="62413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2" name="TextBox 19"/>
              <p:cNvSpPr txBox="1">
                <a:spLocks noChangeArrowheads="1"/>
              </p:cNvSpPr>
              <p:nvPr>
                <p:custDataLst>
                  <p:tags r:id="rId9"/>
                </p:custDataLst>
              </p:nvPr>
            </p:nvSpPr>
            <p:spPr bwMode="auto">
              <a:xfrm>
                <a:off x="3785122" y="969224"/>
                <a:ext cx="382984" cy="400110"/>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sz="2000" b="1"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2</a:t>
                </a:r>
                <a:endParaRPr lang="zh-CN" altLang="en-US" sz="20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grpSp>
      </p:grpSp>
      <p:grpSp>
        <p:nvGrpSpPr>
          <p:cNvPr id="27" name="组合 26"/>
          <p:cNvGrpSpPr/>
          <p:nvPr>
            <p:custDataLst>
              <p:tags r:id="rId3"/>
            </p:custDataLst>
          </p:nvPr>
        </p:nvGrpSpPr>
        <p:grpSpPr>
          <a:xfrm>
            <a:off x="2482651" y="3889801"/>
            <a:ext cx="5137349" cy="624136"/>
            <a:chOff x="4572000" y="2811776"/>
            <a:chExt cx="5137349" cy="624136"/>
          </a:xfrm>
        </p:grpSpPr>
        <p:sp>
          <p:nvSpPr>
            <p:cNvPr id="24" name="TextBox 23"/>
            <p:cNvSpPr txBox="1"/>
            <p:nvPr>
              <p:custDataLst>
                <p:tags r:id="rId4"/>
              </p:custDataLst>
            </p:nvPr>
          </p:nvSpPr>
          <p:spPr>
            <a:xfrm>
              <a:off x="5221287" y="2922498"/>
              <a:ext cx="4488062" cy="400110"/>
            </a:xfrm>
            <a:prstGeom prst="rect">
              <a:avLst/>
            </a:prstGeom>
            <a:noFill/>
          </p:spPr>
          <p:txBody>
            <a:bodyPr wrap="square">
              <a:spAutoFit/>
            </a:bodyPr>
            <a:lstStyle/>
            <a:p>
              <a:pPr lvl="0">
                <a:defRPr/>
              </a:pPr>
              <a:r>
                <a:rPr lang="zh-CN" altLang="en-US" sz="2000" b="1" dirty="0" smtClean="0">
                  <a:solidFill>
                    <a:schemeClr val="bg1">
                      <a:lumMod val="50000"/>
                    </a:schemeClr>
                  </a:solidFill>
                  <a:latin typeface="Poppins" panose="02000000000000000000" pitchFamily="2" charset="0"/>
                  <a:ea typeface="思源黑体 CN Regular" panose="020B0500000000000000" pitchFamily="34" charset="-122"/>
                  <a:cs typeface="Poppins" panose="02000000000000000000" pitchFamily="2" charset="0"/>
                </a:rPr>
                <a:t>经类器官培养验证的细胞因子</a:t>
              </a:r>
            </a:p>
          </p:txBody>
        </p:sp>
        <p:grpSp>
          <p:nvGrpSpPr>
            <p:cNvPr id="4" name="组合 52"/>
            <p:cNvGrpSpPr/>
            <p:nvPr/>
          </p:nvGrpSpPr>
          <p:grpSpPr>
            <a:xfrm>
              <a:off x="4572000" y="2811776"/>
              <a:ext cx="624136" cy="624136"/>
              <a:chOff x="3635896" y="843558"/>
              <a:chExt cx="624136" cy="624136"/>
            </a:xfrm>
          </p:grpSpPr>
          <p:sp>
            <p:nvSpPr>
              <p:cNvPr id="54" name="椭圆 53"/>
              <p:cNvSpPr/>
              <p:nvPr>
                <p:custDataLst>
                  <p:tags r:id="rId5"/>
                </p:custDataLst>
              </p:nvPr>
            </p:nvSpPr>
            <p:spPr>
              <a:xfrm>
                <a:off x="3635896" y="843558"/>
                <a:ext cx="624136" cy="62413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5" name="TextBox 19"/>
              <p:cNvSpPr txBox="1">
                <a:spLocks noChangeArrowheads="1"/>
              </p:cNvSpPr>
              <p:nvPr>
                <p:custDataLst>
                  <p:tags r:id="rId6"/>
                </p:custDataLst>
              </p:nvPr>
            </p:nvSpPr>
            <p:spPr bwMode="auto">
              <a:xfrm>
                <a:off x="3785122" y="969224"/>
                <a:ext cx="382984" cy="400110"/>
              </a:xfrm>
              <a:prstGeom prst="rect">
                <a:avLst/>
              </a:prstGeom>
              <a:noFill/>
              <a:ln w="9525">
                <a:noFill/>
                <a:miter lim="800000"/>
              </a:ln>
            </p:spPr>
            <p:txBody>
              <a:bodyPr>
                <a:spAutoFit/>
              </a:bodyPr>
              <a:lstStyle/>
              <a:p>
                <a:pPr eaLnBrk="1" hangingPunct="1">
                  <a:buFont typeface="Arial" panose="020B0604020202020204" pitchFamily="34" charset="0"/>
                  <a:buNone/>
                  <a:defRPr/>
                </a:pPr>
                <a:r>
                  <a:rPr lang="en-US" altLang="zh-CN" sz="2000" b="1"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3</a:t>
                </a:r>
                <a:endParaRPr lang="zh-CN" altLang="en-US" sz="2000" b="1"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p:txBody>
          </p:sp>
        </p:grpSp>
      </p:grpSp>
      <p:pic>
        <p:nvPicPr>
          <p:cNvPr id="30" name="Picture 2" descr="D:\桌面\新logo-黑.png"/>
          <p:cNvPicPr>
            <a:picLocks noChangeAspect="1" noChangeArrowheads="1"/>
          </p:cNvPicPr>
          <p:nvPr/>
        </p:nvPicPr>
        <p:blipFill>
          <a:blip r:embed="rId14" cstate="print"/>
          <a:stretch>
            <a:fillRect/>
          </a:stretch>
        </p:blipFill>
        <p:spPr bwMode="auto">
          <a:xfrm>
            <a:off x="125896" y="123478"/>
            <a:ext cx="1493776" cy="360000"/>
          </a:xfrm>
          <a:prstGeom prst="rect">
            <a:avLst/>
          </a:prstGeom>
          <a:noFill/>
          <a:ln>
            <a:noFill/>
          </a:ln>
        </p:spPr>
      </p:pic>
      <p:sp>
        <p:nvSpPr>
          <p:cNvPr id="28" name="TextBox 27"/>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sp>
        <p:nvSpPr>
          <p:cNvPr id="4" name="副标题 2"/>
          <p:cNvSpPr txBox="1"/>
          <p:nvPr/>
        </p:nvSpPr>
        <p:spPr>
          <a:xfrm>
            <a:off x="611560" y="2571750"/>
            <a:ext cx="7920880" cy="533400"/>
          </a:xfrm>
          <a:prstGeom prst="rect">
            <a:avLst/>
          </a:prstGeom>
        </p:spPr>
        <p:txBody>
          <a:bodyPr>
            <a:normAutofit lnSpcReduction="10000"/>
          </a:bodyPr>
          <a:lstStyle/>
          <a:p>
            <a:pPr algn="ctr">
              <a:lnSpc>
                <a:spcPct val="90000"/>
              </a:lnSpc>
            </a:pPr>
            <a:r>
              <a:rPr lang="zh-CN" altLang="en-US" sz="3600" b="1" dirty="0" smtClean="0">
                <a:solidFill>
                  <a:srgbClr val="007E66"/>
                </a:solidFill>
                <a:latin typeface="思源黑体 CN Heavy" panose="020B0A00000000000000" pitchFamily="34" charset="-122"/>
                <a:ea typeface="思源黑体 CN Heavy" panose="020B0A00000000000000" pitchFamily="34" charset="-122"/>
                <a:cs typeface="Poppins" panose="02000000000000000000" pitchFamily="2" charset="0"/>
              </a:rPr>
              <a:t>类器官与细胞因子</a:t>
            </a:r>
          </a:p>
        </p:txBody>
      </p:sp>
      <p:sp>
        <p:nvSpPr>
          <p:cNvPr id="5" name="副标题 2"/>
          <p:cNvSpPr txBox="1"/>
          <p:nvPr/>
        </p:nvSpPr>
        <p:spPr>
          <a:xfrm>
            <a:off x="3311860" y="1491630"/>
            <a:ext cx="2520280" cy="1872208"/>
          </a:xfrm>
          <a:prstGeom prst="rect">
            <a:avLst/>
          </a:prstGeom>
        </p:spPr>
        <p:txBody>
          <a:bodyPr>
            <a:noAutofit/>
          </a:bodyPr>
          <a:lstStyle/>
          <a:p>
            <a:pPr algn="ctr">
              <a:lnSpc>
                <a:spcPct val="90000"/>
              </a:lnSpc>
              <a:buFont typeface="Arial" panose="020B0604020202020204" pitchFamily="34" charset="0"/>
              <a:buNone/>
            </a:pPr>
            <a:r>
              <a:rPr lang="en-US" altLang="zh-CN" sz="72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01</a:t>
            </a:r>
            <a:endParaRPr lang="en-US" altLang="zh-CN" sz="7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0" name="椭圆 9"/>
          <p:cNvSpPr/>
          <p:nvPr/>
        </p:nvSpPr>
        <p:spPr>
          <a:xfrm>
            <a:off x="-3492896" y="2571750"/>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0"/>
          <p:cNvGrpSpPr/>
          <p:nvPr/>
        </p:nvGrpSpPr>
        <p:grpSpPr>
          <a:xfrm>
            <a:off x="285720" y="642924"/>
            <a:ext cx="3362356" cy="547702"/>
            <a:chOff x="5643570" y="1142990"/>
            <a:chExt cx="3362356" cy="547702"/>
          </a:xfrm>
        </p:grpSpPr>
        <p:sp>
          <p:nvSpPr>
            <p:cNvPr id="23" name="椭圆 22"/>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4" name="TextBox 23"/>
            <p:cNvSpPr txBox="1"/>
            <p:nvPr/>
          </p:nvSpPr>
          <p:spPr>
            <a:xfrm>
              <a:off x="5786446" y="1142990"/>
              <a:ext cx="3145413" cy="46166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rPr>
                <a:t>类器官研究</a:t>
              </a:r>
              <a:r>
                <a:rPr lang="en-US" altLang="zh-CN" sz="2400" b="1" dirty="0" smtClean="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rPr>
                <a:t>-</a:t>
              </a:r>
              <a:r>
                <a:rPr lang="zh-CN" altLang="en-US" sz="2400" b="1" dirty="0" smtClean="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rPr>
                <a:t>市场情况</a:t>
              </a:r>
            </a:p>
          </p:txBody>
        </p:sp>
        <p:sp>
          <p:nvSpPr>
            <p:cNvPr id="26" name="椭圆 25"/>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7" name="椭圆 26"/>
            <p:cNvSpPr/>
            <p:nvPr/>
          </p:nvSpPr>
          <p:spPr>
            <a:xfrm>
              <a:off x="88630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Regular" panose="020B0500000000000000" pitchFamily="34" charset="-122"/>
                <a:cs typeface="Poppins" panose="02000000000000000000" pitchFamily="2" charset="0"/>
              </a:endParaRPr>
            </a:p>
          </p:txBody>
        </p:sp>
      </p:grpSp>
      <p:grpSp>
        <p:nvGrpSpPr>
          <p:cNvPr id="3" name="组合 1"/>
          <p:cNvGrpSpPr/>
          <p:nvPr/>
        </p:nvGrpSpPr>
        <p:grpSpPr>
          <a:xfrm>
            <a:off x="1563" y="26329"/>
            <a:ext cx="9024852" cy="360056"/>
            <a:chOff x="0" y="123478"/>
            <a:chExt cx="9027696" cy="360040"/>
          </a:xfrm>
        </p:grpSpPr>
        <p:grpSp>
          <p:nvGrpSpPr>
            <p:cNvPr id="5" name="组合 219"/>
            <p:cNvGrpSpPr/>
            <p:nvPr/>
          </p:nvGrpSpPr>
          <p:grpSpPr>
            <a:xfrm>
              <a:off x="0" y="123478"/>
              <a:ext cx="1907704" cy="360040"/>
              <a:chOff x="0" y="123478"/>
              <a:chExt cx="1907704" cy="360040"/>
            </a:xfrm>
          </p:grpSpPr>
          <p:sp>
            <p:nvSpPr>
              <p:cNvPr id="39" name="椭圆 38"/>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40" name="矩形 39"/>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grpSp>
        <p:pic>
          <p:nvPicPr>
            <p:cNvPr id="34"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6" name="组合 226"/>
            <p:cNvGrpSpPr/>
            <p:nvPr/>
          </p:nvGrpSpPr>
          <p:grpSpPr>
            <a:xfrm>
              <a:off x="8316422" y="195486"/>
              <a:ext cx="711274" cy="209198"/>
              <a:chOff x="7812360" y="123478"/>
              <a:chExt cx="1224136" cy="360040"/>
            </a:xfrm>
          </p:grpSpPr>
          <p:sp>
            <p:nvSpPr>
              <p:cNvPr id="36" name="椭圆 35"/>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7" name="椭圆 36"/>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8" name="椭圆 37"/>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grpSp>
      </p:grpSp>
      <p:sp>
        <p:nvSpPr>
          <p:cNvPr id="30" name="TextBox 29"/>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1" name="圆角矩形 40"/>
          <p:cNvSpPr/>
          <p:nvPr/>
        </p:nvSpPr>
        <p:spPr>
          <a:xfrm>
            <a:off x="4953000" y="1276350"/>
            <a:ext cx="4072890" cy="995045"/>
          </a:xfrm>
          <a:prstGeom prst="roundRect">
            <a:avLst/>
          </a:prstGeom>
          <a:solidFill>
            <a:srgbClr val="007E66"/>
          </a:solidFill>
        </p:spPr>
        <p:txBody>
          <a:bodyPr wrap="square" anchor="ctr">
            <a:noAutofit/>
          </a:bodyPr>
          <a:lstStyle/>
          <a:p>
            <a:pPr algn="l"/>
            <a:r>
              <a:rPr lang="en-US" sz="1600" b="1"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In 2023</a:t>
            </a:r>
            <a:r>
              <a:rPr lang="zh-CN" altLang="en-US" sz="1600" b="1"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a:t>
            </a:r>
            <a:r>
              <a:rPr lang="zh-CN" altLang="en-US" sz="1600" b="1" dirty="0">
                <a:solidFill>
                  <a:schemeClr val="bg1"/>
                </a:solidFill>
                <a:latin typeface="Poppins" panose="02000000000000000000" pitchFamily="2" charset="0"/>
                <a:cs typeface="Poppins" panose="02000000000000000000" pitchFamily="2" charset="0"/>
                <a:sym typeface="+mn-ea"/>
              </a:rPr>
              <a:t>The global organoids and spheroids market size was estimated at USD </a:t>
            </a:r>
            <a:r>
              <a:rPr lang="en-US" altLang="zh-CN" sz="1600" b="1" dirty="0" smtClean="0">
                <a:solidFill>
                  <a:schemeClr val="bg1"/>
                </a:solidFill>
                <a:latin typeface="Poppins" panose="02000000000000000000" pitchFamily="2" charset="0"/>
                <a:cs typeface="Poppins" panose="02000000000000000000" pitchFamily="2" charset="0"/>
                <a:sym typeface="+mn-ea"/>
              </a:rPr>
              <a:t>1.1 billion</a:t>
            </a:r>
            <a:endParaRPr lang="en-US" altLang="zh-CN" sz="1600" b="1"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4" name="圆角矩形 3"/>
          <p:cNvSpPr/>
          <p:nvPr/>
        </p:nvSpPr>
        <p:spPr>
          <a:xfrm>
            <a:off x="4953000" y="2571750"/>
            <a:ext cx="4072890" cy="407670"/>
          </a:xfrm>
          <a:prstGeom prst="roundRect">
            <a:avLst/>
          </a:prstGeom>
          <a:solidFill>
            <a:srgbClr val="007E66"/>
          </a:solidFill>
        </p:spPr>
        <p:txBody>
          <a:bodyPr wrap="square" anchor="ctr">
            <a:noAutofit/>
          </a:bodyPr>
          <a:lstStyle/>
          <a:p>
            <a:pPr algn="l"/>
            <a:r>
              <a:rPr lang="zh-CN" altLang="en-US" sz="1600" b="1" dirty="0">
                <a:solidFill>
                  <a:schemeClr val="bg1"/>
                </a:solidFill>
                <a:latin typeface="Poppins" panose="02000000000000000000" pitchFamily="2" charset="0"/>
                <a:cs typeface="Poppins" panose="02000000000000000000" pitchFamily="2" charset="0"/>
                <a:sym typeface="+mn-ea"/>
              </a:rPr>
              <a:t>CAGR</a:t>
            </a:r>
            <a:r>
              <a:rPr lang="en-US" altLang="zh-CN" sz="1600" b="1" dirty="0">
                <a:solidFill>
                  <a:schemeClr val="bg1"/>
                </a:solidFill>
                <a:latin typeface="Poppins" panose="02000000000000000000" pitchFamily="2" charset="0"/>
                <a:cs typeface="Poppins" panose="02000000000000000000" pitchFamily="2" charset="0"/>
                <a:sym typeface="+mn-ea"/>
              </a:rPr>
              <a:t> (</a:t>
            </a:r>
            <a:r>
              <a:rPr lang="en-US" altLang="zh-CN" sz="1600" b="1" dirty="0" smtClean="0">
                <a:solidFill>
                  <a:schemeClr val="bg1"/>
                </a:solidFill>
                <a:latin typeface="Poppins" panose="02000000000000000000" pitchFamily="2" charset="0"/>
                <a:cs typeface="Poppins" panose="02000000000000000000" pitchFamily="2" charset="0"/>
                <a:sym typeface="+mn-ea"/>
              </a:rPr>
              <a:t>2024-2032): 19.1%</a:t>
            </a:r>
            <a:endParaRPr lang="en-US" altLang="zh-CN" sz="1600" b="1"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sym typeface="+mn-ea"/>
            </a:endParaRPr>
          </a:p>
        </p:txBody>
      </p:sp>
      <p:sp>
        <p:nvSpPr>
          <p:cNvPr id="8" name="文本框 7"/>
          <p:cNvSpPr txBox="1"/>
          <p:nvPr/>
        </p:nvSpPr>
        <p:spPr>
          <a:xfrm>
            <a:off x="4953000" y="4836795"/>
            <a:ext cx="3736340" cy="215444"/>
          </a:xfrm>
          <a:prstGeom prst="rect">
            <a:avLst/>
          </a:prstGeom>
          <a:noFill/>
        </p:spPr>
        <p:txBody>
          <a:bodyPr wrap="square" rtlCol="0">
            <a:spAutoFit/>
          </a:bodyPr>
          <a:lstStyle/>
          <a:p>
            <a:r>
              <a:rPr lang="en-US" altLang="zh-CN" sz="800" i="1" dirty="0">
                <a:latin typeface="Poppins" panose="02000000000000000000" pitchFamily="2" charset="0"/>
                <a:cs typeface="Poppins" panose="02000000000000000000" pitchFamily="2" charset="0"/>
              </a:rPr>
              <a:t>Source: </a:t>
            </a:r>
            <a:r>
              <a:rPr lang="en-US" altLang="zh-CN" sz="800" i="1" dirty="0" smtClean="0">
                <a:latin typeface="Poppins" panose="02000000000000000000" pitchFamily="2" charset="0"/>
                <a:cs typeface="Poppins" panose="02000000000000000000" pitchFamily="2" charset="0"/>
              </a:rPr>
              <a:t>www.gminsights.com</a:t>
            </a:r>
            <a:endParaRPr lang="en-US" altLang="zh-CN" sz="800" i="1" dirty="0">
              <a:latin typeface="Poppins" panose="02000000000000000000" pitchFamily="2" charset="0"/>
              <a:cs typeface="Poppins" panose="02000000000000000000" pitchFamily="2" charset="0"/>
            </a:endParaRPr>
          </a:p>
        </p:txBody>
      </p:sp>
      <p:pic>
        <p:nvPicPr>
          <p:cNvPr id="1026" name="Picture 2"/>
          <p:cNvPicPr>
            <a:picLocks noChangeAspect="1" noChangeArrowheads="1"/>
          </p:cNvPicPr>
          <p:nvPr/>
        </p:nvPicPr>
        <p:blipFill>
          <a:blip r:embed="rId4" cstate="print"/>
          <a:srcRect/>
          <a:stretch>
            <a:fillRect/>
          </a:stretch>
        </p:blipFill>
        <p:spPr bwMode="auto">
          <a:xfrm>
            <a:off x="152400" y="1276350"/>
            <a:ext cx="4481022" cy="2362200"/>
          </a:xfrm>
          <a:prstGeom prst="rect">
            <a:avLst/>
          </a:prstGeom>
          <a:noFill/>
          <a:ln w="9525">
            <a:noFill/>
            <a:miter lim="800000"/>
            <a:headEnd/>
            <a:tailEnd/>
          </a:ln>
          <a:effectLst/>
        </p:spPr>
      </p:pic>
      <p:graphicFrame>
        <p:nvGraphicFramePr>
          <p:cNvPr id="28" name="表格 27"/>
          <p:cNvGraphicFramePr>
            <a:graphicFrameLocks noGrp="1"/>
          </p:cNvGraphicFramePr>
          <p:nvPr/>
        </p:nvGraphicFramePr>
        <p:xfrm>
          <a:off x="4953000" y="3181350"/>
          <a:ext cx="4114800" cy="1483360"/>
        </p:xfrm>
        <a:graphic>
          <a:graphicData uri="http://schemas.openxmlformats.org/drawingml/2006/table">
            <a:tbl>
              <a:tblPr firstRow="1" bandRow="1">
                <a:tableStyleId>{5C22544A-7EE6-4342-B048-85BDC9FD1C3A}</a:tableStyleId>
              </a:tblPr>
              <a:tblGrid>
                <a:gridCol w="4114800"/>
              </a:tblGrid>
              <a:tr h="370840">
                <a:tc>
                  <a:txBody>
                    <a:bodyPr/>
                    <a:lstStyle/>
                    <a:p>
                      <a:r>
                        <a:rPr lang="en-US" altLang="zh-CN" sz="1050" b="1" kern="1200" dirty="0" smtClean="0">
                          <a:solidFill>
                            <a:schemeClr val="bg1"/>
                          </a:solidFill>
                          <a:latin typeface="Poppins" panose="02000000000000000000" pitchFamily="2" charset="0"/>
                          <a:ea typeface="+mn-ea"/>
                          <a:cs typeface="Poppins" panose="02000000000000000000" pitchFamily="2" charset="0"/>
                        </a:rPr>
                        <a:t>By End-Use</a:t>
                      </a:r>
                      <a:endParaRPr lang="zh-CN" altLang="en-US" sz="1050" b="1" kern="1200" dirty="0" smtClean="0">
                        <a:solidFill>
                          <a:schemeClr val="bg1"/>
                        </a:solidFill>
                        <a:latin typeface="Poppins" panose="02000000000000000000" pitchFamily="2" charset="0"/>
                        <a:ea typeface="+mn-ea"/>
                        <a:cs typeface="Poppins" panose="02000000000000000000" pitchFamily="2" charset="0"/>
                      </a:endParaRPr>
                    </a:p>
                  </a:txBody>
                  <a:tcPr anchor="ctr">
                    <a:solidFill>
                      <a:srgbClr val="005440"/>
                    </a:solidFill>
                  </a:tcPr>
                </a:tc>
              </a:tr>
              <a:tr h="370840">
                <a:tc>
                  <a:txBody>
                    <a:bodyPr/>
                    <a:lstStyle/>
                    <a:p>
                      <a:r>
                        <a:rPr lang="en-US" altLang="zh-CN" sz="1050" kern="1200" dirty="0" err="1" smtClean="0">
                          <a:solidFill>
                            <a:schemeClr val="tx1"/>
                          </a:solidFill>
                          <a:latin typeface="Poppins" panose="02000000000000000000" pitchFamily="2" charset="0"/>
                          <a:ea typeface="+mn-ea"/>
                          <a:cs typeface="Poppins" panose="02000000000000000000" pitchFamily="2" charset="0"/>
                        </a:rPr>
                        <a:t>Biotchenology</a:t>
                      </a:r>
                      <a:r>
                        <a:rPr lang="en-US" altLang="zh-CN" sz="1050" kern="1200" dirty="0" smtClean="0">
                          <a:solidFill>
                            <a:schemeClr val="tx1"/>
                          </a:solidFill>
                          <a:latin typeface="Poppins" panose="02000000000000000000" pitchFamily="2" charset="0"/>
                          <a:ea typeface="+mn-ea"/>
                          <a:cs typeface="Poppins" panose="02000000000000000000" pitchFamily="2" charset="0"/>
                        </a:rPr>
                        <a:t> &amp; Pharmaceutical industries</a:t>
                      </a:r>
                      <a:endParaRPr lang="zh-CN" altLang="en-US" sz="105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r>
              <a:tr h="370840">
                <a:tc>
                  <a:txBody>
                    <a:bodyPr/>
                    <a:lstStyle/>
                    <a:p>
                      <a:r>
                        <a:rPr lang="en-US" altLang="zh-CN" sz="1050" kern="1200" dirty="0" smtClean="0">
                          <a:solidFill>
                            <a:schemeClr val="tx1"/>
                          </a:solidFill>
                          <a:latin typeface="Poppins" panose="02000000000000000000" pitchFamily="2" charset="0"/>
                          <a:ea typeface="+mn-ea"/>
                          <a:cs typeface="Poppins" panose="02000000000000000000" pitchFamily="2" charset="0"/>
                        </a:rPr>
                        <a:t>Academic &amp; Research institutes</a:t>
                      </a:r>
                      <a:endParaRPr lang="zh-CN" altLang="en-US" sz="105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r>
              <a:tr h="370840">
                <a:tc>
                  <a:txBody>
                    <a:bodyPr/>
                    <a:lstStyle/>
                    <a:p>
                      <a:r>
                        <a:rPr lang="en-US" altLang="zh-CN" sz="1050" kern="1200" dirty="0" smtClean="0">
                          <a:solidFill>
                            <a:schemeClr val="tx1"/>
                          </a:solidFill>
                          <a:latin typeface="Poppins" panose="02000000000000000000" pitchFamily="2" charset="0"/>
                          <a:ea typeface="+mn-ea"/>
                          <a:cs typeface="Poppins" panose="02000000000000000000" pitchFamily="2" charset="0"/>
                        </a:rPr>
                        <a:t>Hospitals &amp; Diagnostic Centers</a:t>
                      </a:r>
                      <a:endParaRPr lang="zh-CN" altLang="en-US" sz="105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ppt_x"/>
                                          </p:val>
                                        </p:tav>
                                        <p:tav tm="100000">
                                          <p:val>
                                            <p:strVal val="#ppt_x"/>
                                          </p:val>
                                        </p:tav>
                                      </p:tavLst>
                                    </p:anim>
                                    <p:anim calcmode="lin" valueType="num">
                                      <p:cBhvr additive="base">
                                        <p:cTn id="8" dur="500" fill="hold"/>
                                        <p:tgtEl>
                                          <p:spTgt spid="4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ppt_x"/>
                                          </p:val>
                                        </p:tav>
                                        <p:tav tm="100000">
                                          <p:val>
                                            <p:strVal val="#ppt_x"/>
                                          </p:val>
                                        </p:tav>
                                      </p:tavLst>
                                    </p:anim>
                                    <p:anim calcmode="lin" valueType="num">
                                      <p:cBhvr additive="base">
                                        <p:cTn id="1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ldLvl="0" animBg="1"/>
      <p:bldP spid="4"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D:/2024/讲座课件核对/20240514/Market size by application type(USD million)-终版-2.pngMarket size by application type(USD million)-终版-2"/>
          <p:cNvPicPr>
            <a:picLocks noChangeAspect="1"/>
          </p:cNvPicPr>
          <p:nvPr/>
        </p:nvPicPr>
        <p:blipFill>
          <a:blip r:embed="rId3" cstate="print"/>
          <a:srcRect l="937" r="937"/>
          <a:stretch>
            <a:fillRect/>
          </a:stretch>
        </p:blipFill>
        <p:spPr>
          <a:xfrm>
            <a:off x="4758055" y="1047115"/>
            <a:ext cx="4058920" cy="3502660"/>
          </a:xfrm>
          <a:prstGeom prst="rect">
            <a:avLst/>
          </a:prstGeom>
        </p:spPr>
      </p:pic>
      <p:grpSp>
        <p:nvGrpSpPr>
          <p:cNvPr id="2" name="组合 20"/>
          <p:cNvGrpSpPr/>
          <p:nvPr/>
        </p:nvGrpSpPr>
        <p:grpSpPr>
          <a:xfrm>
            <a:off x="285720" y="642924"/>
            <a:ext cx="3362356" cy="547702"/>
            <a:chOff x="5643570" y="1142990"/>
            <a:chExt cx="3362356" cy="547702"/>
          </a:xfrm>
        </p:grpSpPr>
        <p:sp>
          <p:nvSpPr>
            <p:cNvPr id="23" name="椭圆 22"/>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4" name="TextBox 23"/>
            <p:cNvSpPr txBox="1"/>
            <p:nvPr/>
          </p:nvSpPr>
          <p:spPr>
            <a:xfrm>
              <a:off x="5786446" y="1142990"/>
              <a:ext cx="3145413" cy="46166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rPr>
                <a:t>类器官研究</a:t>
              </a:r>
              <a:r>
                <a:rPr lang="en-US" altLang="zh-CN" sz="2400" b="1" dirty="0" smtClean="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rPr>
                <a:t>-</a:t>
              </a:r>
              <a:r>
                <a:rPr lang="zh-CN" altLang="en-US" sz="2400" b="1" dirty="0" smtClean="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rPr>
                <a:t>市场情况</a:t>
              </a:r>
            </a:p>
          </p:txBody>
        </p:sp>
        <p:sp>
          <p:nvSpPr>
            <p:cNvPr id="26" name="椭圆 25"/>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7" name="椭圆 26"/>
            <p:cNvSpPr/>
            <p:nvPr/>
          </p:nvSpPr>
          <p:spPr>
            <a:xfrm>
              <a:off x="88630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Regular" panose="020B0500000000000000" pitchFamily="34" charset="-122"/>
                <a:cs typeface="Poppins" panose="02000000000000000000" pitchFamily="2" charset="0"/>
              </a:endParaRPr>
            </a:p>
          </p:txBody>
        </p:sp>
      </p:grpSp>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39" name="椭圆 38"/>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40" name="矩形 39"/>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grpSp>
        <p:pic>
          <p:nvPicPr>
            <p:cNvPr id="34" name="Picture 2" descr="D:\桌面\新logo-黑.png"/>
            <p:cNvPicPr>
              <a:picLocks noChangeAspect="1" noChangeArrowheads="1"/>
            </p:cNvPicPr>
            <p:nvPr/>
          </p:nvPicPr>
          <p:blipFill>
            <a:blip r:embed="rId4"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36" name="椭圆 35"/>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7" name="椭圆 36"/>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8" name="椭圆 37"/>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grpSp>
      </p:grpSp>
      <p:sp>
        <p:nvSpPr>
          <p:cNvPr id="30" name="TextBox 29"/>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1026" name="Picture 2" descr="D:/2024/讲座课件核对/20240514/Market sizs by organ type-USD-终版-2.pngMarket sizs by organ type-USD-终版-2"/>
          <p:cNvPicPr>
            <a:picLocks noChangeAspect="1" noChangeArrowheads="1"/>
          </p:cNvPicPr>
          <p:nvPr/>
        </p:nvPicPr>
        <p:blipFill>
          <a:blip r:embed="rId5" cstate="print"/>
          <a:srcRect t="2491" b="2491"/>
          <a:stretch>
            <a:fillRect/>
          </a:stretch>
        </p:blipFill>
        <p:spPr bwMode="auto">
          <a:xfrm>
            <a:off x="152400" y="1361440"/>
            <a:ext cx="3964305" cy="3115310"/>
          </a:xfrm>
          <a:prstGeom prst="rect">
            <a:avLst/>
          </a:prstGeom>
          <a:noFill/>
          <a:ln w="9525">
            <a:noFill/>
            <a:miter lim="800000"/>
            <a:headEnd/>
            <a:tailEnd/>
          </a:ln>
          <a:effectLst/>
        </p:spPr>
      </p:pic>
      <p:grpSp>
        <p:nvGrpSpPr>
          <p:cNvPr id="10" name="组合 46"/>
          <p:cNvGrpSpPr/>
          <p:nvPr/>
        </p:nvGrpSpPr>
        <p:grpSpPr>
          <a:xfrm>
            <a:off x="4038600" y="1657350"/>
            <a:ext cx="296545" cy="2349500"/>
            <a:chOff x="3733800" y="1657350"/>
            <a:chExt cx="296545" cy="2349500"/>
          </a:xfrm>
        </p:grpSpPr>
        <p:sp>
          <p:nvSpPr>
            <p:cNvPr id="43" name="TextBox 42"/>
            <p:cNvSpPr txBox="1"/>
            <p:nvPr/>
          </p:nvSpPr>
          <p:spPr>
            <a:xfrm>
              <a:off x="3733800" y="1657350"/>
              <a:ext cx="296545" cy="368300"/>
            </a:xfrm>
            <a:prstGeom prst="rect">
              <a:avLst/>
            </a:prstGeom>
            <a:noFill/>
          </p:spPr>
          <p:txBody>
            <a:bodyPr wrap="none" rtlCol="0">
              <a:spAutoFit/>
            </a:bodyPr>
            <a:lstStyle/>
            <a:p>
              <a:r>
                <a:rPr lang="zh-CN" altLang="en-US" b="1" dirty="0" smtClean="0">
                  <a:solidFill>
                    <a:srgbClr val="007E66"/>
                  </a:solidFill>
                </a:rPr>
                <a:t>√</a:t>
              </a:r>
            </a:p>
          </p:txBody>
        </p:sp>
        <p:sp>
          <p:nvSpPr>
            <p:cNvPr id="44" name="TextBox 43"/>
            <p:cNvSpPr txBox="1"/>
            <p:nvPr/>
          </p:nvSpPr>
          <p:spPr>
            <a:xfrm>
              <a:off x="3733800" y="3028950"/>
              <a:ext cx="296545" cy="368300"/>
            </a:xfrm>
            <a:prstGeom prst="rect">
              <a:avLst/>
            </a:prstGeom>
            <a:noFill/>
          </p:spPr>
          <p:txBody>
            <a:bodyPr wrap="none" rtlCol="0">
              <a:spAutoFit/>
            </a:bodyPr>
            <a:lstStyle/>
            <a:p>
              <a:r>
                <a:rPr lang="zh-CN" altLang="en-US" b="1" dirty="0" smtClean="0">
                  <a:solidFill>
                    <a:srgbClr val="007E66"/>
                  </a:solidFill>
                </a:rPr>
                <a:t>√</a:t>
              </a:r>
              <a:endParaRPr lang="zh-CN" altLang="en-US" b="1" dirty="0">
                <a:solidFill>
                  <a:srgbClr val="007E66"/>
                </a:solidFill>
              </a:endParaRPr>
            </a:p>
          </p:txBody>
        </p:sp>
        <p:sp>
          <p:nvSpPr>
            <p:cNvPr id="45" name="TextBox 44"/>
            <p:cNvSpPr txBox="1"/>
            <p:nvPr/>
          </p:nvSpPr>
          <p:spPr>
            <a:xfrm>
              <a:off x="3733800" y="3638550"/>
              <a:ext cx="296545" cy="368300"/>
            </a:xfrm>
            <a:prstGeom prst="rect">
              <a:avLst/>
            </a:prstGeom>
            <a:noFill/>
          </p:spPr>
          <p:txBody>
            <a:bodyPr wrap="none" rtlCol="0">
              <a:spAutoFit/>
            </a:bodyPr>
            <a:lstStyle/>
            <a:p>
              <a:r>
                <a:rPr lang="zh-CN" altLang="en-US" b="1" dirty="0" smtClean="0">
                  <a:solidFill>
                    <a:srgbClr val="007E66"/>
                  </a:solidFill>
                </a:rPr>
                <a:t>√</a:t>
              </a:r>
              <a:endParaRPr lang="zh-CN" altLang="en-US" b="1" dirty="0">
                <a:solidFill>
                  <a:srgbClr val="007E66"/>
                </a:solidFill>
              </a:endParaRPr>
            </a:p>
          </p:txBody>
        </p:sp>
      </p:grpSp>
      <p:grpSp>
        <p:nvGrpSpPr>
          <p:cNvPr id="11" name="组合 48"/>
          <p:cNvGrpSpPr/>
          <p:nvPr/>
        </p:nvGrpSpPr>
        <p:grpSpPr>
          <a:xfrm>
            <a:off x="5715000" y="1733550"/>
            <a:ext cx="271145" cy="687705"/>
            <a:chOff x="4876800" y="1657350"/>
            <a:chExt cx="271145" cy="687705"/>
          </a:xfrm>
        </p:grpSpPr>
        <p:sp>
          <p:nvSpPr>
            <p:cNvPr id="46" name="TextBox 45"/>
            <p:cNvSpPr txBox="1"/>
            <p:nvPr/>
          </p:nvSpPr>
          <p:spPr>
            <a:xfrm>
              <a:off x="4876800" y="1657350"/>
              <a:ext cx="271145" cy="306705"/>
            </a:xfrm>
            <a:prstGeom prst="rect">
              <a:avLst/>
            </a:prstGeom>
            <a:noFill/>
          </p:spPr>
          <p:txBody>
            <a:bodyPr wrap="none" rtlCol="0">
              <a:spAutoFit/>
            </a:bodyPr>
            <a:lstStyle/>
            <a:p>
              <a:r>
                <a:rPr lang="zh-CN" altLang="en-US" sz="1400" b="1" dirty="0" smtClean="0">
                  <a:solidFill>
                    <a:srgbClr val="007E66"/>
                  </a:solidFill>
                </a:rPr>
                <a:t>√</a:t>
              </a:r>
            </a:p>
          </p:txBody>
        </p:sp>
        <p:sp>
          <p:nvSpPr>
            <p:cNvPr id="48" name="TextBox 47"/>
            <p:cNvSpPr txBox="1"/>
            <p:nvPr/>
          </p:nvSpPr>
          <p:spPr>
            <a:xfrm>
              <a:off x="4876800" y="1987550"/>
              <a:ext cx="271145" cy="357505"/>
            </a:xfrm>
            <a:prstGeom prst="rect">
              <a:avLst/>
            </a:prstGeom>
            <a:noFill/>
          </p:spPr>
          <p:txBody>
            <a:bodyPr wrap="none" rtlCol="0">
              <a:noAutofit/>
            </a:bodyPr>
            <a:lstStyle/>
            <a:p>
              <a:r>
                <a:rPr lang="zh-CN" altLang="en-US" sz="1400" b="1" dirty="0" smtClean="0">
                  <a:solidFill>
                    <a:srgbClr val="007E66"/>
                  </a:solidFill>
                </a:rPr>
                <a:t>√</a:t>
              </a:r>
            </a:p>
          </p:txBody>
        </p:sp>
      </p:grpSp>
      <p:sp>
        <p:nvSpPr>
          <p:cNvPr id="7" name="文本框 6"/>
          <p:cNvSpPr txBox="1"/>
          <p:nvPr/>
        </p:nvSpPr>
        <p:spPr>
          <a:xfrm>
            <a:off x="1270" y="4933950"/>
            <a:ext cx="3055620" cy="213995"/>
          </a:xfrm>
          <a:prstGeom prst="rect">
            <a:avLst/>
          </a:prstGeom>
          <a:noFill/>
        </p:spPr>
        <p:txBody>
          <a:bodyPr wrap="square" rtlCol="0" anchor="t">
            <a:spAutoFit/>
          </a:bodyPr>
          <a:lstStyle/>
          <a:p>
            <a:r>
              <a:rPr lang="en-US" sz="800" i="1" dirty="0" err="1" smtClean="0">
                <a:latin typeface="Poppins" panose="02000000000000000000" pitchFamily="2" charset="0"/>
                <a:ea typeface="思源黑体 CN Regular" panose="020B0500000000000000" pitchFamily="34" charset="-122"/>
                <a:cs typeface="Poppins" panose="02000000000000000000" pitchFamily="2" charset="0"/>
                <a:sym typeface="+mn-ea"/>
              </a:rPr>
              <a:t>Hanbyeol</a:t>
            </a:r>
            <a:r>
              <a:rPr lang="en-US" sz="800" i="1" dirty="0" smtClean="0">
                <a:latin typeface="Poppins" panose="02000000000000000000" pitchFamily="2" charset="0"/>
                <a:ea typeface="思源黑体 CN Regular" panose="020B0500000000000000" pitchFamily="34" charset="-122"/>
                <a:cs typeface="Poppins" panose="02000000000000000000" pitchFamily="2" charset="0"/>
                <a:sym typeface="+mn-ea"/>
              </a:rPr>
              <a:t> Lee; et al. doi.org/10.51335/organoid.2021.1.e11.</a:t>
            </a:r>
            <a:endParaRPr lang="en-US" altLang="en-US" sz="800" i="1" dirty="0" smtClean="0">
              <a:latin typeface="Poppins" panose="02000000000000000000" pitchFamily="2" charset="0"/>
              <a:ea typeface="思源黑体 CN Regular" panose="020B0500000000000000" pitchFamily="34" charset="-122"/>
              <a:cs typeface="Poppins" panose="02000000000000000000" pitchFamily="2"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46058" y="4172258"/>
            <a:ext cx="3540125" cy="314325"/>
          </a:xfrm>
          <a:prstGeom prst="rect">
            <a:avLst/>
          </a:prstGeom>
        </p:spPr>
        <p:txBody>
          <a:bodyPr wrap="none" lIns="68580" tIns="34290" rIns="68580" bIns="34290">
            <a:spAutoFit/>
          </a:bodyPr>
          <a:lstStyle/>
          <a:p>
            <a:pPr marL="285750" indent="-285750" algn="ctr">
              <a:buFont typeface="Arial" panose="020B0604020202020204" pitchFamily="34" charset="0"/>
              <a:buChar char="•"/>
            </a:pPr>
            <a:r>
              <a:rPr lang="en-US" altLang="zh-CN" sz="1600" b="1" dirty="0" err="1" smtClean="0">
                <a:latin typeface="Poppins" panose="02000000000000000000" pitchFamily="2" charset="0"/>
                <a:ea typeface="思源黑体 CN Regular" panose="020B0500000000000000" pitchFamily="34" charset="-122"/>
                <a:cs typeface="Poppins" panose="02000000000000000000" pitchFamily="2" charset="0"/>
              </a:rPr>
              <a:t>Paper</a:t>
            </a:r>
            <a:r>
              <a:rPr lang="zh-CN" altLang="en-US" sz="1600" b="1" dirty="0" err="1" smtClean="0">
                <a:latin typeface="Poppins" panose="02000000000000000000" pitchFamily="2" charset="0"/>
                <a:ea typeface="思源黑体 CN Regular" panose="020B0500000000000000" pitchFamily="34" charset="-122"/>
                <a:cs typeface="Poppins" panose="02000000000000000000" pitchFamily="2" charset="0"/>
              </a:rPr>
              <a:t>：</a:t>
            </a:r>
            <a:r>
              <a:rPr lang="en-US" altLang="zh-CN" sz="1600" b="1" dirty="0" err="1" smtClean="0">
                <a:latin typeface="Poppins" panose="02000000000000000000" pitchFamily="2" charset="0"/>
                <a:ea typeface="思源黑体 CN Regular" panose="020B0500000000000000" pitchFamily="34" charset="-122"/>
                <a:cs typeface="Poppins" panose="02000000000000000000" pitchFamily="2" charset="0"/>
              </a:rPr>
              <a:t>NCBI-PubMed Central</a:t>
            </a:r>
            <a:endParaRPr lang="zh-CN" altLang="en-US" sz="1600" dirty="0" smtClean="0">
              <a:latin typeface="Poppins" panose="02000000000000000000" pitchFamily="2" charset="0"/>
              <a:ea typeface="思源黑体 CN Regular" panose="020B0500000000000000" pitchFamily="34" charset="-122"/>
              <a:cs typeface="Poppins" panose="02000000000000000000" pitchFamily="2" charset="0"/>
            </a:endParaRPr>
          </a:p>
        </p:txBody>
      </p:sp>
      <p:sp>
        <p:nvSpPr>
          <p:cNvPr id="11" name="TextBox 10"/>
          <p:cNvSpPr txBox="1"/>
          <p:nvPr/>
        </p:nvSpPr>
        <p:spPr>
          <a:xfrm>
            <a:off x="3886200" y="4130675"/>
            <a:ext cx="4327525" cy="355600"/>
          </a:xfrm>
          <a:prstGeom prst="rect">
            <a:avLst/>
          </a:prstGeom>
          <a:noFill/>
        </p:spPr>
        <p:txBody>
          <a:bodyPr wrap="square" lIns="91438" tIns="45719" rIns="91438" bIns="45719">
            <a:noAutofit/>
          </a:bodyPr>
          <a:lstStyle/>
          <a:p>
            <a:pPr marL="285750" indent="-285750" fontAlgn="base">
              <a:spcBef>
                <a:spcPct val="0"/>
              </a:spcBef>
              <a:spcAft>
                <a:spcPct val="0"/>
              </a:spcAft>
              <a:buFont typeface="Arial" panose="020B0604020202020204" pitchFamily="34" charset="0"/>
              <a:buChar char="•"/>
            </a:pPr>
            <a:r>
              <a:rPr lang="en-US" altLang="zh-CN" sz="1600" b="1" dirty="0" err="1" smtClean="0">
                <a:latin typeface="Poppins" panose="02000000000000000000" pitchFamily="2" charset="0"/>
                <a:ea typeface="思源黑体 CN Regular" panose="020B0500000000000000" pitchFamily="34" charset="-122"/>
                <a:cs typeface="Poppins" panose="02000000000000000000" pitchFamily="2" charset="0"/>
              </a:rPr>
              <a:t>Clinicaltrials</a:t>
            </a:r>
            <a:r>
              <a:rPr lang="zh-CN" altLang="en-US" sz="1600" b="1" dirty="0" smtClean="0">
                <a:latin typeface="Poppins" panose="02000000000000000000" pitchFamily="2" charset="0"/>
                <a:ea typeface="思源黑体 CN Regular" panose="020B0500000000000000" pitchFamily="34" charset="-122"/>
                <a:cs typeface="Poppins" panose="02000000000000000000" pitchFamily="2" charset="0"/>
              </a:rPr>
              <a:t>：</a:t>
            </a:r>
            <a:r>
              <a:rPr lang="en-US" altLang="zh-CN" sz="1600" dirty="0" smtClean="0">
                <a:latin typeface="Poppins" panose="02000000000000000000" pitchFamily="2" charset="0"/>
                <a:ea typeface="思源黑体 CN Regular" panose="020B0500000000000000" pitchFamily="34" charset="-122"/>
                <a:cs typeface="Poppins" panose="02000000000000000000" pitchFamily="2" charset="0"/>
              </a:rPr>
              <a:t>Organoid-223 studies</a:t>
            </a:r>
          </a:p>
          <a:p>
            <a:pPr>
              <a:buFont typeface="Arial" panose="020B0604020202020204" pitchFamily="34" charset="0"/>
              <a:buChar char="•"/>
            </a:pPr>
            <a:endParaRPr lang="en-US" altLang="en-US" b="1" dirty="0" smtClean="0">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2" name="组合 20"/>
          <p:cNvGrpSpPr/>
          <p:nvPr/>
        </p:nvGrpSpPr>
        <p:grpSpPr>
          <a:xfrm>
            <a:off x="285720" y="642924"/>
            <a:ext cx="3326029" cy="500066"/>
            <a:chOff x="5643570" y="1142990"/>
            <a:chExt cx="3326029" cy="500066"/>
          </a:xfrm>
        </p:grpSpPr>
        <p:sp>
          <p:nvSpPr>
            <p:cNvPr id="23" name="椭圆 22"/>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4" name="TextBox 23"/>
            <p:cNvSpPr txBox="1"/>
            <p:nvPr/>
          </p:nvSpPr>
          <p:spPr>
            <a:xfrm>
              <a:off x="5786446" y="1142990"/>
              <a:ext cx="3041015" cy="460375"/>
            </a:xfrm>
            <a:prstGeom prst="rect">
              <a:avLst/>
            </a:prstGeom>
            <a:noFill/>
          </p:spPr>
          <p:txBody>
            <a:bodyPr wrap="none" rtlCol="0">
              <a:spAutoFit/>
            </a:bodyPr>
            <a:lstStyle/>
            <a:p>
              <a:r>
                <a:rPr lang="zh-CN" altLang="en-US" sz="24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类器官研究-研究进展</a:t>
              </a:r>
            </a:p>
          </p:txBody>
        </p:sp>
        <p:sp>
          <p:nvSpPr>
            <p:cNvPr id="26" name="椭圆 25"/>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7" name="椭圆 26"/>
            <p:cNvSpPr/>
            <p:nvPr/>
          </p:nvSpPr>
          <p:spPr>
            <a:xfrm>
              <a:off x="8826723" y="1470919"/>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Regular" panose="020B0500000000000000" pitchFamily="34" charset="-122"/>
                <a:cs typeface="Poppins" panose="02000000000000000000" pitchFamily="2" charset="0"/>
              </a:endParaRPr>
            </a:p>
          </p:txBody>
        </p:sp>
      </p:grpSp>
      <p:grpSp>
        <p:nvGrpSpPr>
          <p:cNvPr id="5" name="组合 1"/>
          <p:cNvGrpSpPr/>
          <p:nvPr/>
        </p:nvGrpSpPr>
        <p:grpSpPr>
          <a:xfrm>
            <a:off x="1563" y="26329"/>
            <a:ext cx="9024852" cy="360056"/>
            <a:chOff x="0" y="123478"/>
            <a:chExt cx="9027696" cy="360040"/>
          </a:xfrm>
        </p:grpSpPr>
        <p:grpSp>
          <p:nvGrpSpPr>
            <p:cNvPr id="6" name="组合 219"/>
            <p:cNvGrpSpPr/>
            <p:nvPr/>
          </p:nvGrpSpPr>
          <p:grpSpPr>
            <a:xfrm>
              <a:off x="0" y="123478"/>
              <a:ext cx="1907704" cy="360040"/>
              <a:chOff x="0" y="123478"/>
              <a:chExt cx="1907704" cy="360040"/>
            </a:xfrm>
          </p:grpSpPr>
          <p:sp>
            <p:nvSpPr>
              <p:cNvPr id="39" name="椭圆 38"/>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40" name="矩形 39"/>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grpSp>
        <p:pic>
          <p:nvPicPr>
            <p:cNvPr id="34" name="Picture 2" descr="D:\桌面\新logo-黑.png"/>
            <p:cNvPicPr>
              <a:picLocks noChangeAspect="1" noChangeArrowheads="1"/>
            </p:cNvPicPr>
            <p:nvPr/>
          </p:nvPicPr>
          <p:blipFill>
            <a:blip r:embed="rId5" cstate="print"/>
            <a:stretch>
              <a:fillRect/>
            </a:stretch>
          </p:blipFill>
          <p:spPr bwMode="auto">
            <a:xfrm>
              <a:off x="125896" y="123478"/>
              <a:ext cx="1493776" cy="360000"/>
            </a:xfrm>
            <a:prstGeom prst="rect">
              <a:avLst/>
            </a:prstGeom>
            <a:noFill/>
            <a:ln>
              <a:noFill/>
            </a:ln>
          </p:spPr>
        </p:pic>
        <p:grpSp>
          <p:nvGrpSpPr>
            <p:cNvPr id="7" name="组合 226"/>
            <p:cNvGrpSpPr/>
            <p:nvPr/>
          </p:nvGrpSpPr>
          <p:grpSpPr>
            <a:xfrm>
              <a:off x="8316422" y="195486"/>
              <a:ext cx="711274" cy="209198"/>
              <a:chOff x="7812360" y="123478"/>
              <a:chExt cx="1224136" cy="360040"/>
            </a:xfrm>
          </p:grpSpPr>
          <p:sp>
            <p:nvSpPr>
              <p:cNvPr id="36" name="椭圆 35"/>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7" name="椭圆 36"/>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8" name="椭圆 37"/>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grpSp>
      </p:grpSp>
      <p:sp>
        <p:nvSpPr>
          <p:cNvPr id="41" name="矩形 40"/>
          <p:cNvSpPr/>
          <p:nvPr/>
        </p:nvSpPr>
        <p:spPr>
          <a:xfrm>
            <a:off x="3735070" y="4867275"/>
            <a:ext cx="2957195" cy="203835"/>
          </a:xfrm>
          <a:prstGeom prst="rect">
            <a:avLst/>
          </a:prstGeom>
        </p:spPr>
        <p:txBody>
          <a:bodyPr wrap="square">
            <a:noAutofit/>
          </a:bodyPr>
          <a:lstStyle/>
          <a:p>
            <a:r>
              <a:rPr lang="en-US" sz="800" i="1" dirty="0" smtClean="0">
                <a:latin typeface="Poppins" panose="02000000000000000000" pitchFamily="2" charset="0"/>
                <a:ea typeface="思源黑体 CN Regular" panose="020B0500000000000000" pitchFamily="34" charset="-122"/>
                <a:cs typeface="Poppins" panose="02000000000000000000" pitchFamily="2" charset="0"/>
              </a:rPr>
              <a:t>Source: https://ClinicalTrials.gov Until 05/06/2024</a:t>
            </a:r>
            <a:endParaRPr lang="en-US" altLang="en-US" sz="800" i="1" dirty="0" smtClean="0">
              <a:latin typeface="Poppins" panose="02000000000000000000" pitchFamily="2" charset="0"/>
              <a:ea typeface="思源黑体 CN Regular" panose="020B0500000000000000" pitchFamily="34" charset="-122"/>
              <a:cs typeface="Poppins" panose="02000000000000000000" pitchFamily="2" charset="0"/>
            </a:endParaRPr>
          </a:p>
        </p:txBody>
      </p:sp>
      <p:graphicFrame>
        <p:nvGraphicFramePr>
          <p:cNvPr id="29" name="表格 28"/>
          <p:cNvGraphicFramePr>
            <a:graphicFrameLocks noGrp="1"/>
          </p:cNvGraphicFramePr>
          <p:nvPr>
            <p:custDataLst>
              <p:tags r:id="rId1"/>
            </p:custDataLst>
          </p:nvPr>
        </p:nvGraphicFramePr>
        <p:xfrm>
          <a:off x="3735070" y="1360805"/>
          <a:ext cx="2136140" cy="2226945"/>
        </p:xfrm>
        <a:graphic>
          <a:graphicData uri="http://schemas.openxmlformats.org/drawingml/2006/table">
            <a:tbl>
              <a:tblPr firstRow="1" bandRow="1">
                <a:tableStyleId>{5C22544A-7EE6-4342-B048-85BDC9FD1C3A}</a:tableStyleId>
              </a:tblPr>
              <a:tblGrid>
                <a:gridCol w="1278890"/>
                <a:gridCol w="857250"/>
              </a:tblGrid>
              <a:tr h="40259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50" b="1"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Region Name</a:t>
                      </a:r>
                    </a:p>
                  </a:txBody>
                  <a:tcPr anchor="ctr">
                    <a:solidFill>
                      <a:srgbClr val="005440"/>
                    </a:solidFill>
                  </a:tcPr>
                </a:tc>
                <a:tc>
                  <a:txBody>
                    <a:bodyPr/>
                    <a:lstStyle/>
                    <a:p>
                      <a:pPr algn="ctr"/>
                      <a:r>
                        <a:rPr lang="en-US" altLang="zh-CN" sz="1050" b="1"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Studies #</a:t>
                      </a:r>
                    </a:p>
                  </a:txBody>
                  <a:tcPr anchor="ctr">
                    <a:solidFill>
                      <a:srgbClr val="005440"/>
                    </a:solidFill>
                  </a:tcPr>
                </a:tc>
              </a:tr>
              <a:tr h="36322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100" b="1"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World</a:t>
                      </a:r>
                    </a:p>
                  </a:txBody>
                  <a:tcPr marL="95250" marR="95250"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100" b="1"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223</a:t>
                      </a:r>
                    </a:p>
                  </a:txBody>
                  <a:tcPr marL="95250" marR="95250" anchor="ctr">
                    <a:solidFill>
                      <a:schemeClr val="bg1">
                        <a:lumMod val="95000"/>
                      </a:schemeClr>
                    </a:solidFill>
                  </a:tcPr>
                </a:tc>
              </a:tr>
              <a:tr h="363220">
                <a:tc>
                  <a:txBody>
                    <a:bodyPr/>
                    <a:lstStyle/>
                    <a:p>
                      <a:pPr algn="ct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Europe</a:t>
                      </a:r>
                    </a:p>
                  </a:txBody>
                  <a:tcPr anchor="ctr">
                    <a:solidFill>
                      <a:schemeClr val="bg1"/>
                    </a:solidFill>
                  </a:tcPr>
                </a:tc>
                <a:tc>
                  <a:txBody>
                    <a:bodyPr/>
                    <a:lstStyle/>
                    <a:p>
                      <a:pPr algn="ct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95</a:t>
                      </a:r>
                    </a:p>
                  </a:txBody>
                  <a:tcPr anchor="ctr">
                    <a:solidFill>
                      <a:schemeClr val="bg1"/>
                    </a:solidFill>
                  </a:tcPr>
                </a:tc>
              </a:tr>
              <a:tr h="363220">
                <a:tc>
                  <a:txBody>
                    <a:bodyPr/>
                    <a:lstStyle/>
                    <a:p>
                      <a:pPr algn="ct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North America</a:t>
                      </a:r>
                    </a:p>
                  </a:txBody>
                  <a:tcPr anchor="ctr">
                    <a:solidFill>
                      <a:schemeClr val="bg1">
                        <a:lumMod val="95000"/>
                      </a:schemeClr>
                    </a:solidFill>
                  </a:tcPr>
                </a:tc>
                <a:tc>
                  <a:txBody>
                    <a:bodyPr/>
                    <a:lstStyle/>
                    <a:p>
                      <a:pPr algn="ct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50</a:t>
                      </a:r>
                    </a:p>
                  </a:txBody>
                  <a:tcPr anchor="ctr">
                    <a:solidFill>
                      <a:schemeClr val="bg1">
                        <a:lumMod val="95000"/>
                      </a:schemeClr>
                    </a:solidFill>
                  </a:tcPr>
                </a:tc>
              </a:tr>
              <a:tr h="362585">
                <a:tc>
                  <a:txBody>
                    <a:bodyPr/>
                    <a:lstStyle/>
                    <a:p>
                      <a:pPr algn="ct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East</a:t>
                      </a:r>
                      <a:r>
                        <a:rPr lang="en-US" altLang="zh-CN" sz="1100" kern="1200" baseline="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Asia</a:t>
                      </a:r>
                      <a:endParaRPr lang="zh-CN" altLang="en-US"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solidFill>
                      <a:schemeClr val="bg1"/>
                    </a:solidFill>
                  </a:tcPr>
                </a:tc>
                <a:tc>
                  <a:txBody>
                    <a:bodyPr/>
                    <a:lstStyle/>
                    <a:p>
                      <a:pPr algn="ct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53</a:t>
                      </a:r>
                    </a:p>
                  </a:txBody>
                  <a:tcPr anchor="ctr">
                    <a:solidFill>
                      <a:schemeClr val="bg1"/>
                    </a:solidFill>
                  </a:tcPr>
                </a:tc>
              </a:tr>
              <a:tr h="363220">
                <a:tc>
                  <a:txBody>
                    <a:bodyPr/>
                    <a:lstStyle/>
                    <a:p>
                      <a:pPr algn="ct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r>
            </a:tbl>
          </a:graphicData>
        </a:graphic>
      </p:graphicFrame>
      <p:graphicFrame>
        <p:nvGraphicFramePr>
          <p:cNvPr id="30" name="表格 29"/>
          <p:cNvGraphicFramePr>
            <a:graphicFrameLocks noGrp="1"/>
          </p:cNvGraphicFramePr>
          <p:nvPr>
            <p:custDataLst>
              <p:tags r:id="rId2"/>
            </p:custDataLst>
          </p:nvPr>
        </p:nvGraphicFramePr>
        <p:xfrm>
          <a:off x="5943600" y="1360805"/>
          <a:ext cx="3181985" cy="2651760"/>
        </p:xfrm>
        <a:graphic>
          <a:graphicData uri="http://schemas.openxmlformats.org/drawingml/2006/table">
            <a:tbl>
              <a:tblPr firstRow="1" bandRow="1">
                <a:tableStyleId>{5C22544A-7EE6-4342-B048-85BDC9FD1C3A}</a:tableStyleId>
              </a:tblPr>
              <a:tblGrid>
                <a:gridCol w="2274570"/>
                <a:gridCol w="907415"/>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100" b="1"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Conditions by</a:t>
                      </a:r>
                      <a:r>
                        <a:rPr lang="en-US" altLang="zh-CN" sz="1100" b="1" kern="1200" baseline="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 </a:t>
                      </a:r>
                      <a:r>
                        <a:rPr lang="en-US" altLang="zh-CN" sz="1100" b="1"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Alphabetical</a:t>
                      </a:r>
                    </a:p>
                  </a:txBody>
                  <a:tcPr anchor="ctr">
                    <a:solidFill>
                      <a:srgbClr val="005440"/>
                    </a:solidFill>
                  </a:tcPr>
                </a:tc>
                <a:tc>
                  <a:txBody>
                    <a:bodyPr/>
                    <a:lstStyle/>
                    <a:p>
                      <a:pPr algn="ctr"/>
                      <a:r>
                        <a:rPr lang="en-US" altLang="zh-CN" sz="1100" b="1"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Studies #</a:t>
                      </a:r>
                    </a:p>
                  </a:txBody>
                  <a:tcPr anchor="ctr">
                    <a:solidFill>
                      <a:srgbClr val="005440"/>
                    </a:solidFill>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Digestive System Diseases</a:t>
                      </a:r>
                    </a:p>
                  </a:txBody>
                  <a:tcPr marL="95250" marR="95250"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90</a:t>
                      </a:r>
                    </a:p>
                  </a:txBody>
                  <a:tcPr marL="95250" marR="95250" anchor="ctr">
                    <a:solidFill>
                      <a:schemeClr val="bg1">
                        <a:lumMod val="95000"/>
                      </a:schemeClr>
                    </a:solidFill>
                  </a:tcPr>
                </a:tc>
              </a:tr>
              <a:tr h="370840">
                <a:tc>
                  <a:txBody>
                    <a:bodyPr/>
                    <a:lstStyle/>
                    <a:p>
                      <a:pPr algn="ct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Carcinoma</a:t>
                      </a:r>
                    </a:p>
                  </a:txBody>
                  <a:tcPr anchor="ctr">
                    <a:solidFill>
                      <a:schemeClr val="bg1">
                        <a:lumMod val="95000"/>
                      </a:schemeClr>
                    </a:solidFill>
                  </a:tcPr>
                </a:tc>
                <a:tc>
                  <a:txBody>
                    <a:bodyPr/>
                    <a:lstStyle/>
                    <a:p>
                      <a:pPr algn="ct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61</a:t>
                      </a:r>
                    </a:p>
                  </a:txBody>
                  <a:tcPr anchor="ctr">
                    <a:solidFill>
                      <a:schemeClr val="bg1">
                        <a:lumMod val="95000"/>
                      </a:schemeClr>
                    </a:solidFill>
                  </a:tcPr>
                </a:tc>
              </a:tr>
              <a:tr h="370840">
                <a:tc>
                  <a:txBody>
                    <a:bodyPr/>
                    <a:lstStyle/>
                    <a:p>
                      <a:pPr algn="ct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Endocrine System Diseases</a:t>
                      </a:r>
                    </a:p>
                  </a:txBody>
                  <a:tcPr anchor="ctr">
                    <a:solidFill>
                      <a:schemeClr val="bg1"/>
                    </a:solidFill>
                  </a:tcPr>
                </a:tc>
                <a:tc>
                  <a:txBody>
                    <a:bodyPr/>
                    <a:lstStyle/>
                    <a:p>
                      <a:pPr algn="ct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35</a:t>
                      </a:r>
                    </a:p>
                  </a:txBody>
                  <a:tcPr anchor="ctr">
                    <a:solidFill>
                      <a:schemeClr val="bg1"/>
                    </a:solidFill>
                  </a:tcPr>
                </a:tc>
              </a:tr>
              <a:tr h="370840">
                <a:tc>
                  <a:txBody>
                    <a:bodyPr/>
                    <a:lstStyle/>
                    <a:p>
                      <a:pPr algn="ctr"/>
                      <a:r>
                        <a:rPr lang="en-US" altLang="zh-CN" sz="1100" kern="1200" dirty="0" err="1"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Urogenital</a:t>
                      </a: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 Diseases</a:t>
                      </a:r>
                      <a:endParaRPr lang="zh-CN" altLang="en-US"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solidFill>
                      <a:schemeClr val="bg1">
                        <a:lumMod val="95000"/>
                      </a:schemeClr>
                    </a:solidFill>
                  </a:tcPr>
                </a:tc>
                <a:tc>
                  <a:txBody>
                    <a:bodyPr/>
                    <a:lstStyle/>
                    <a:p>
                      <a:pPr algn="ct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32</a:t>
                      </a:r>
                    </a:p>
                  </a:txBody>
                  <a:tcPr anchor="ctr">
                    <a:solidFill>
                      <a:schemeClr val="bg1">
                        <a:lumMod val="95000"/>
                      </a:schemeClr>
                    </a:solidFill>
                  </a:tcPr>
                </a:tc>
              </a:tr>
              <a:tr h="370840">
                <a:tc>
                  <a:txBody>
                    <a:bodyPr/>
                    <a:lstStyle/>
                    <a:p>
                      <a:pPr algn="ct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Breast Neoplasms</a:t>
                      </a:r>
                    </a:p>
                  </a:txBody>
                  <a:tcPr anchor="ctr">
                    <a:solidFill>
                      <a:schemeClr val="bg1"/>
                    </a:solidFill>
                  </a:tcPr>
                </a:tc>
                <a:tc>
                  <a:txBody>
                    <a:bodyPr/>
                    <a:lstStyle/>
                    <a:p>
                      <a:pPr algn="ct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31</a:t>
                      </a:r>
                    </a:p>
                  </a:txBody>
                  <a:tcPr anchor="ctr">
                    <a:solidFill>
                      <a:schemeClr val="bg1"/>
                    </a:solidFill>
                  </a:tcPr>
                </a:tc>
              </a:tr>
              <a:tr h="370840">
                <a:tc>
                  <a:txBody>
                    <a:bodyPr/>
                    <a:lstStyle/>
                    <a:p>
                      <a:pPr algn="ct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r>
            </a:tbl>
          </a:graphicData>
        </a:graphic>
      </p:graphicFrame>
      <p:sp>
        <p:nvSpPr>
          <p:cNvPr id="32" name="TextBox 31"/>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p>
        </p:txBody>
      </p:sp>
      <p:graphicFrame>
        <p:nvGraphicFramePr>
          <p:cNvPr id="25" name="图表 24"/>
          <p:cNvGraphicFramePr/>
          <p:nvPr/>
        </p:nvGraphicFramePr>
        <p:xfrm>
          <a:off x="304800" y="1266825"/>
          <a:ext cx="3288665" cy="2981960"/>
        </p:xfrm>
        <a:graphic>
          <a:graphicData uri="http://schemas.openxmlformats.org/drawingml/2006/chart">
            <c:chart xmlns:c="http://schemas.openxmlformats.org/drawingml/2006/chart" xmlns:r="http://schemas.openxmlformats.org/officeDocument/2006/relationships" r:id="rId6"/>
          </a:graphicData>
        </a:graphic>
      </p:graphicFrame>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8"/>
          <p:cNvGrpSpPr/>
          <p:nvPr/>
        </p:nvGrpSpPr>
        <p:grpSpPr>
          <a:xfrm>
            <a:off x="133320" y="428929"/>
            <a:ext cx="3362356" cy="500066"/>
            <a:chOff x="5643570" y="1142990"/>
            <a:chExt cx="3362356" cy="500066"/>
          </a:xfrm>
        </p:grpSpPr>
        <p:sp>
          <p:nvSpPr>
            <p:cNvPr id="20" name="椭圆 1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1" name="TextBox 20"/>
            <p:cNvSpPr txBox="1"/>
            <p:nvPr/>
          </p:nvSpPr>
          <p:spPr>
            <a:xfrm>
              <a:off x="5786446" y="1142990"/>
              <a:ext cx="3124573" cy="46166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类器官研究</a:t>
              </a:r>
              <a:r>
                <a:rPr lang="en-US" altLang="zh-CN" sz="2400" b="1" dirty="0" smtClean="0">
                  <a:solidFill>
                    <a:srgbClr val="007E66"/>
                  </a:solidFill>
                  <a:latin typeface="思源黑体 CN Medium" panose="020B0600000000000000" pitchFamily="34" charset="-122"/>
                  <a:ea typeface="思源黑体 CN Medium" panose="020B0600000000000000" pitchFamily="34" charset="-122"/>
                </a:rPr>
                <a:t>-</a:t>
              </a:r>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潜在应用</a:t>
              </a:r>
            </a:p>
          </p:txBody>
        </p:sp>
        <p:sp>
          <p:nvSpPr>
            <p:cNvPr id="22" name="椭圆 2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4" name="椭圆 23"/>
            <p:cNvSpPr/>
            <p:nvPr/>
          </p:nvSpPr>
          <p:spPr>
            <a:xfrm>
              <a:off x="8863050" y="13954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grpSp>
        <p:nvGrpSpPr>
          <p:cNvPr id="5" name="组合 1"/>
          <p:cNvGrpSpPr/>
          <p:nvPr/>
        </p:nvGrpSpPr>
        <p:grpSpPr>
          <a:xfrm>
            <a:off x="1563" y="26329"/>
            <a:ext cx="9024852" cy="360056"/>
            <a:chOff x="0" y="123478"/>
            <a:chExt cx="9027696" cy="360040"/>
          </a:xfrm>
        </p:grpSpPr>
        <p:grpSp>
          <p:nvGrpSpPr>
            <p:cNvPr id="7" name="组合 219"/>
            <p:cNvGrpSpPr/>
            <p:nvPr/>
          </p:nvGrpSpPr>
          <p:grpSpPr>
            <a:xfrm>
              <a:off x="0" y="123478"/>
              <a:ext cx="1907704" cy="360040"/>
              <a:chOff x="0" y="123478"/>
              <a:chExt cx="1907704" cy="360040"/>
            </a:xfrm>
          </p:grpSpPr>
          <p:sp>
            <p:nvSpPr>
              <p:cNvPr id="35" name="椭圆 34"/>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6" name="矩形 35"/>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30"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8" name="组合 226"/>
            <p:cNvGrpSpPr/>
            <p:nvPr/>
          </p:nvGrpSpPr>
          <p:grpSpPr>
            <a:xfrm>
              <a:off x="8316422" y="195486"/>
              <a:ext cx="711274" cy="209198"/>
              <a:chOff x="7812360" y="123478"/>
              <a:chExt cx="1224136" cy="360040"/>
            </a:xfrm>
          </p:grpSpPr>
          <p:sp>
            <p:nvSpPr>
              <p:cNvPr id="32" name="椭圆 31"/>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3" name="椭圆 32"/>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4" name="椭圆 33"/>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sp>
        <p:nvSpPr>
          <p:cNvPr id="25" name="TextBox 24"/>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3" name="Picture 2"/>
          <p:cNvPicPr>
            <a:picLocks noChangeAspect="1" noChangeArrowheads="1"/>
          </p:cNvPicPr>
          <p:nvPr/>
        </p:nvPicPr>
        <p:blipFill>
          <a:blip r:embed="rId4" cstate="print"/>
          <a:srcRect l="1079" t="49870" r="49709"/>
          <a:stretch>
            <a:fillRect/>
          </a:stretch>
        </p:blipFill>
        <p:spPr bwMode="auto">
          <a:xfrm>
            <a:off x="2696845" y="2713355"/>
            <a:ext cx="1828800" cy="1838325"/>
          </a:xfrm>
          <a:prstGeom prst="rect">
            <a:avLst/>
          </a:prstGeom>
          <a:noFill/>
          <a:ln w="9525">
            <a:noFill/>
            <a:miter lim="800000"/>
            <a:headEnd/>
            <a:tailEnd/>
          </a:ln>
          <a:effectLst/>
        </p:spPr>
      </p:pic>
      <p:pic>
        <p:nvPicPr>
          <p:cNvPr id="31" name="Picture 2"/>
          <p:cNvPicPr>
            <a:picLocks noChangeAspect="1" noChangeArrowheads="1"/>
          </p:cNvPicPr>
          <p:nvPr/>
        </p:nvPicPr>
        <p:blipFill>
          <a:blip r:embed="rId4" cstate="print"/>
          <a:srcRect l="1079" r="49709" b="50130"/>
          <a:stretch>
            <a:fillRect/>
          </a:stretch>
        </p:blipFill>
        <p:spPr bwMode="auto">
          <a:xfrm>
            <a:off x="2696845" y="884555"/>
            <a:ext cx="1828800" cy="1828800"/>
          </a:xfrm>
          <a:prstGeom prst="rect">
            <a:avLst/>
          </a:prstGeom>
          <a:noFill/>
          <a:ln w="9525">
            <a:noFill/>
            <a:miter lim="800000"/>
            <a:headEnd/>
            <a:tailEnd/>
          </a:ln>
          <a:effectLst/>
        </p:spPr>
      </p:pic>
      <p:pic>
        <p:nvPicPr>
          <p:cNvPr id="37" name="Picture 2"/>
          <p:cNvPicPr>
            <a:picLocks noChangeAspect="1" noChangeArrowheads="1"/>
          </p:cNvPicPr>
          <p:nvPr/>
        </p:nvPicPr>
        <p:blipFill>
          <a:blip r:embed="rId4" cstate="print"/>
          <a:srcRect l="50291" t="49870"/>
          <a:stretch>
            <a:fillRect/>
          </a:stretch>
        </p:blipFill>
        <p:spPr bwMode="auto">
          <a:xfrm>
            <a:off x="4525645" y="2713355"/>
            <a:ext cx="1847237" cy="1838325"/>
          </a:xfrm>
          <a:prstGeom prst="rect">
            <a:avLst/>
          </a:prstGeom>
          <a:noFill/>
          <a:ln w="9525">
            <a:noFill/>
            <a:miter lim="800000"/>
            <a:headEnd/>
            <a:tailEnd/>
          </a:ln>
          <a:effectLst/>
        </p:spPr>
      </p:pic>
      <p:pic>
        <p:nvPicPr>
          <p:cNvPr id="38" name="Picture 2"/>
          <p:cNvPicPr>
            <a:picLocks noChangeAspect="1" noChangeArrowheads="1"/>
          </p:cNvPicPr>
          <p:nvPr/>
        </p:nvPicPr>
        <p:blipFill>
          <a:blip r:embed="rId4" cstate="print"/>
          <a:srcRect l="50291" b="50130"/>
          <a:stretch>
            <a:fillRect/>
          </a:stretch>
        </p:blipFill>
        <p:spPr bwMode="auto">
          <a:xfrm>
            <a:off x="4525645" y="884555"/>
            <a:ext cx="1847237" cy="1828800"/>
          </a:xfrm>
          <a:prstGeom prst="rect">
            <a:avLst/>
          </a:prstGeom>
          <a:noFill/>
          <a:ln w="9525">
            <a:noFill/>
            <a:miter lim="800000"/>
            <a:headEnd/>
            <a:tailEnd/>
          </a:ln>
          <a:effectLst/>
        </p:spPr>
      </p:pic>
      <p:sp>
        <p:nvSpPr>
          <p:cNvPr id="4" name="文本框 3"/>
          <p:cNvSpPr txBox="1"/>
          <p:nvPr/>
        </p:nvSpPr>
        <p:spPr>
          <a:xfrm>
            <a:off x="2514600" y="4551680"/>
            <a:ext cx="4504055" cy="239395"/>
          </a:xfrm>
          <a:prstGeom prst="rect">
            <a:avLst/>
          </a:prstGeom>
          <a:noFill/>
        </p:spPr>
        <p:txBody>
          <a:bodyPr wrap="square" rtlCol="0" anchor="t">
            <a:noAutofit/>
          </a:bodyPr>
          <a:lstStyle/>
          <a:p>
            <a:pPr algn="l"/>
            <a:r>
              <a:rPr lang="en-US" altLang="zh-CN" sz="1200" dirty="0" smtClean="0">
                <a:latin typeface="Poppins" panose="02000000000000000000" pitchFamily="2" charset="0"/>
                <a:cs typeface="Poppins" panose="02000000000000000000" pitchFamily="2" charset="0"/>
                <a:sym typeface="+mn-ea"/>
              </a:rPr>
              <a:t>Figure. Potential applications of human </a:t>
            </a:r>
            <a:r>
              <a:rPr lang="en-US" altLang="zh-CN" sz="1200" dirty="0" err="1" smtClean="0">
                <a:latin typeface="Poppins" panose="02000000000000000000" pitchFamily="2" charset="0"/>
                <a:cs typeface="Poppins" panose="02000000000000000000" pitchFamily="2" charset="0"/>
                <a:sym typeface="+mn-ea"/>
              </a:rPr>
              <a:t>organoids</a:t>
            </a:r>
            <a:endParaRPr lang="en-US" altLang="zh-CN" sz="1200" dirty="0" smtClean="0">
              <a:latin typeface="Poppins" panose="02000000000000000000" pitchFamily="2" charset="0"/>
              <a:cs typeface="Poppins" panose="02000000000000000000" pitchFamily="2" charset="0"/>
              <a:sym typeface="+mn-ea"/>
            </a:endParaRPr>
          </a:p>
        </p:txBody>
      </p:sp>
      <p:sp>
        <p:nvSpPr>
          <p:cNvPr id="9" name="文本框 8"/>
          <p:cNvSpPr txBox="1"/>
          <p:nvPr/>
        </p:nvSpPr>
        <p:spPr>
          <a:xfrm>
            <a:off x="121920" y="1276350"/>
            <a:ext cx="2493645" cy="953135"/>
          </a:xfrm>
          <a:prstGeom prst="rect">
            <a:avLst/>
          </a:prstGeom>
          <a:noFill/>
        </p:spPr>
        <p:txBody>
          <a:bodyPr wrap="square" rtlCol="0" anchor="t">
            <a:spAutoFit/>
          </a:bodyPr>
          <a:lstStyle/>
          <a:p>
            <a:pPr>
              <a:buFont typeface="Arial" panose="020B0604020202020204" pitchFamily="34" charset="0"/>
              <a:buChar char="•"/>
            </a:pPr>
            <a:r>
              <a:rPr lang="en-US" altLang="zh-CN" sz="1400" dirty="0" smtClean="0">
                <a:latin typeface="Poppins" panose="02000000000000000000" pitchFamily="2" charset="0"/>
                <a:cs typeface="Poppins" panose="02000000000000000000" pitchFamily="2" charset="0"/>
                <a:sym typeface="+mn-ea"/>
              </a:rPr>
              <a:t> Basic research</a:t>
            </a:r>
            <a:endParaRPr lang="en-US" altLang="zh-CN" sz="1400" dirty="0" smtClean="0">
              <a:latin typeface="Poppins" panose="02000000000000000000" pitchFamily="2" charset="0"/>
              <a:cs typeface="Poppins" panose="02000000000000000000" pitchFamily="2" charset="0"/>
            </a:endParaRPr>
          </a:p>
          <a:p>
            <a:r>
              <a:rPr lang="en-US" altLang="zh-CN" sz="1400" dirty="0" smtClean="0">
                <a:latin typeface="Poppins" panose="02000000000000000000" pitchFamily="2" charset="0"/>
                <a:cs typeface="Poppins" panose="02000000000000000000" pitchFamily="2" charset="0"/>
                <a:sym typeface="+mn-ea"/>
              </a:rPr>
              <a:t>- Cell-to-cell interactions</a:t>
            </a:r>
            <a:endParaRPr lang="en-US" altLang="zh-CN" sz="1400" dirty="0" smtClean="0">
              <a:latin typeface="Poppins" panose="02000000000000000000" pitchFamily="2" charset="0"/>
              <a:cs typeface="Poppins" panose="02000000000000000000" pitchFamily="2" charset="0"/>
            </a:endParaRPr>
          </a:p>
          <a:p>
            <a:pPr>
              <a:buFontTx/>
              <a:buChar char="-"/>
            </a:pPr>
            <a:r>
              <a:rPr lang="en-US" altLang="zh-CN" sz="1400" dirty="0" smtClean="0">
                <a:latin typeface="Poppins" panose="02000000000000000000" pitchFamily="2" charset="0"/>
                <a:cs typeface="Poppins" panose="02000000000000000000" pitchFamily="2" charset="0"/>
                <a:sym typeface="+mn-ea"/>
              </a:rPr>
              <a:t> Mechanisms of stem cell homeostasis</a:t>
            </a:r>
          </a:p>
        </p:txBody>
      </p:sp>
      <p:sp>
        <p:nvSpPr>
          <p:cNvPr id="10" name="文本框 9"/>
          <p:cNvSpPr txBox="1"/>
          <p:nvPr/>
        </p:nvSpPr>
        <p:spPr>
          <a:xfrm>
            <a:off x="6400800" y="1657350"/>
            <a:ext cx="1443355" cy="306705"/>
          </a:xfrm>
          <a:prstGeom prst="rect">
            <a:avLst/>
          </a:prstGeom>
          <a:noFill/>
        </p:spPr>
        <p:txBody>
          <a:bodyPr wrap="square" rtlCol="0" anchor="t">
            <a:spAutoFit/>
          </a:bodyPr>
          <a:lstStyle/>
          <a:p>
            <a:pPr>
              <a:buFont typeface="Arial" panose="020B0604020202020204" pitchFamily="34" charset="0"/>
              <a:buChar char="•"/>
            </a:pPr>
            <a:r>
              <a:rPr lang="en-US" altLang="zh-CN" sz="1400" dirty="0" err="1" smtClean="0">
                <a:latin typeface="Poppins" panose="02000000000000000000" pitchFamily="2" charset="0"/>
                <a:cs typeface="Poppins" panose="02000000000000000000" pitchFamily="2" charset="0"/>
                <a:sym typeface="+mn-ea"/>
              </a:rPr>
              <a:t>Biobanking</a:t>
            </a:r>
            <a:endParaRPr lang="en-US" altLang="zh-CN" sz="1400" dirty="0" smtClean="0">
              <a:latin typeface="Poppins" panose="02000000000000000000" pitchFamily="2" charset="0"/>
              <a:cs typeface="Poppins" panose="02000000000000000000" pitchFamily="2" charset="0"/>
              <a:sym typeface="+mn-ea"/>
            </a:endParaRPr>
          </a:p>
        </p:txBody>
      </p:sp>
      <p:sp>
        <p:nvSpPr>
          <p:cNvPr id="11" name="文本框 10"/>
          <p:cNvSpPr txBox="1"/>
          <p:nvPr/>
        </p:nvSpPr>
        <p:spPr>
          <a:xfrm>
            <a:off x="6400800" y="2952750"/>
            <a:ext cx="2852420" cy="1383665"/>
          </a:xfrm>
          <a:prstGeom prst="rect">
            <a:avLst/>
          </a:prstGeom>
          <a:noFill/>
        </p:spPr>
        <p:txBody>
          <a:bodyPr wrap="square" rtlCol="0" anchor="t">
            <a:spAutoFit/>
          </a:bodyPr>
          <a:lstStyle/>
          <a:p>
            <a:pPr>
              <a:buFont typeface="Arial" panose="020B0604020202020204" pitchFamily="34" charset="0"/>
              <a:buChar char="•"/>
            </a:pPr>
            <a:r>
              <a:rPr lang="en-US" altLang="zh-CN" sz="1400" dirty="0" smtClean="0">
                <a:latin typeface="Poppins" panose="02000000000000000000" pitchFamily="2" charset="0"/>
                <a:cs typeface="Poppins" panose="02000000000000000000" pitchFamily="2" charset="0"/>
                <a:sym typeface="+mn-ea"/>
              </a:rPr>
              <a:t> Disease modeling</a:t>
            </a:r>
            <a:endParaRPr lang="en-US" altLang="zh-CN" sz="1400" dirty="0" smtClean="0">
              <a:latin typeface="Poppins" panose="02000000000000000000" pitchFamily="2" charset="0"/>
              <a:cs typeface="Poppins" panose="02000000000000000000" pitchFamily="2" charset="0"/>
            </a:endParaRPr>
          </a:p>
          <a:p>
            <a:r>
              <a:rPr lang="en-US" altLang="zh-CN" sz="1400" dirty="0" smtClean="0">
                <a:latin typeface="Poppins" panose="02000000000000000000" pitchFamily="2" charset="0"/>
                <a:cs typeface="Poppins" panose="02000000000000000000" pitchFamily="2" charset="0"/>
                <a:sym typeface="+mn-ea"/>
              </a:rPr>
              <a:t>- Mechanisms of human diseases</a:t>
            </a:r>
            <a:endParaRPr lang="en-US" altLang="zh-CN" sz="1400" dirty="0" smtClean="0">
              <a:latin typeface="Poppins" panose="02000000000000000000" pitchFamily="2" charset="0"/>
              <a:cs typeface="Poppins" panose="02000000000000000000" pitchFamily="2" charset="0"/>
            </a:endParaRPr>
          </a:p>
          <a:p>
            <a:r>
              <a:rPr lang="en-US" altLang="zh-CN" sz="1400" dirty="0" smtClean="0">
                <a:latin typeface="Poppins" panose="02000000000000000000" pitchFamily="2" charset="0"/>
                <a:cs typeface="Poppins" panose="02000000000000000000" pitchFamily="2" charset="0"/>
                <a:sym typeface="+mn-ea"/>
              </a:rPr>
              <a:t>- Inheritable genetic disorders</a:t>
            </a:r>
            <a:endParaRPr lang="en-US" altLang="zh-CN" sz="1400" dirty="0" smtClean="0">
              <a:latin typeface="Poppins" panose="02000000000000000000" pitchFamily="2" charset="0"/>
              <a:cs typeface="Poppins" panose="02000000000000000000" pitchFamily="2" charset="0"/>
            </a:endParaRPr>
          </a:p>
          <a:p>
            <a:pPr>
              <a:buFontTx/>
              <a:buChar char="-"/>
            </a:pPr>
            <a:r>
              <a:rPr lang="en-US" altLang="zh-CN" sz="1400" dirty="0" smtClean="0">
                <a:latin typeface="Poppins" panose="02000000000000000000" pitchFamily="2" charset="0"/>
                <a:cs typeface="Poppins" panose="02000000000000000000" pitchFamily="2" charset="0"/>
                <a:sym typeface="+mn-ea"/>
              </a:rPr>
              <a:t> Drug-screening analyses</a:t>
            </a:r>
          </a:p>
        </p:txBody>
      </p:sp>
      <p:sp>
        <p:nvSpPr>
          <p:cNvPr id="13" name="文本框 12"/>
          <p:cNvSpPr txBox="1"/>
          <p:nvPr/>
        </p:nvSpPr>
        <p:spPr>
          <a:xfrm>
            <a:off x="0" y="2952750"/>
            <a:ext cx="2758440" cy="1383030"/>
          </a:xfrm>
          <a:prstGeom prst="rect">
            <a:avLst/>
          </a:prstGeom>
          <a:noFill/>
        </p:spPr>
        <p:txBody>
          <a:bodyPr wrap="square" rtlCol="0" anchor="t">
            <a:noAutofit/>
          </a:bodyPr>
          <a:lstStyle/>
          <a:p>
            <a:pPr>
              <a:buFont typeface="Arial" panose="020B0604020202020204" pitchFamily="34" charset="0"/>
              <a:buChar char="•"/>
            </a:pPr>
            <a:r>
              <a:rPr lang="en-US" altLang="zh-CN" sz="1400" dirty="0" smtClean="0">
                <a:latin typeface="Poppins" panose="02000000000000000000" pitchFamily="2" charset="0"/>
                <a:cs typeface="Poppins" panose="02000000000000000000" pitchFamily="2" charset="0"/>
                <a:sym typeface="+mn-ea"/>
              </a:rPr>
              <a:t> Precision medicine</a:t>
            </a:r>
            <a:endParaRPr lang="en-US" altLang="zh-CN" sz="1400" dirty="0" smtClean="0">
              <a:latin typeface="Poppins" panose="02000000000000000000" pitchFamily="2" charset="0"/>
              <a:cs typeface="Poppins" panose="02000000000000000000" pitchFamily="2" charset="0"/>
            </a:endParaRPr>
          </a:p>
          <a:p>
            <a:r>
              <a:rPr lang="en-US" altLang="zh-CN" sz="1400" dirty="0" smtClean="0">
                <a:latin typeface="Poppins" panose="02000000000000000000" pitchFamily="2" charset="0"/>
                <a:cs typeface="Poppins" panose="02000000000000000000" pitchFamily="2" charset="0"/>
                <a:sym typeface="+mn-ea"/>
              </a:rPr>
              <a:t>- Response to drugs</a:t>
            </a:r>
            <a:endParaRPr lang="en-US" altLang="zh-CN" sz="1400" dirty="0" smtClean="0">
              <a:latin typeface="Poppins" panose="02000000000000000000" pitchFamily="2" charset="0"/>
              <a:cs typeface="Poppins" panose="02000000000000000000" pitchFamily="2" charset="0"/>
            </a:endParaRPr>
          </a:p>
          <a:p>
            <a:r>
              <a:rPr lang="en-US" altLang="zh-CN" sz="1400" dirty="0" smtClean="0">
                <a:latin typeface="Poppins" panose="02000000000000000000" pitchFamily="2" charset="0"/>
                <a:cs typeface="Poppins" panose="02000000000000000000" pitchFamily="2" charset="0"/>
                <a:sym typeface="+mn-ea"/>
              </a:rPr>
              <a:t>- Resources for regenerative medicine coupled with genetic engineering</a:t>
            </a:r>
          </a:p>
        </p:txBody>
      </p:sp>
      <p:sp>
        <p:nvSpPr>
          <p:cNvPr id="6" name="矩形 5"/>
          <p:cNvSpPr/>
          <p:nvPr/>
        </p:nvSpPr>
        <p:spPr>
          <a:xfrm>
            <a:off x="1270" y="4952365"/>
            <a:ext cx="3119755" cy="191135"/>
          </a:xfrm>
          <a:prstGeom prst="rect">
            <a:avLst/>
          </a:prstGeom>
        </p:spPr>
        <p:txBody>
          <a:bodyPr wrap="square" lIns="68580" tIns="34290" rIns="68580" bIns="34290">
            <a:spAutoFit/>
          </a:bodyPr>
          <a:lstStyle/>
          <a:p>
            <a:r>
              <a:rPr lang="en-US" sz="800" i="1" dirty="0" err="1" smtClean="0">
                <a:latin typeface="Poppins" panose="02000000000000000000" pitchFamily="2" charset="0"/>
                <a:cs typeface="Poppins" panose="02000000000000000000" pitchFamily="2" charset="0"/>
              </a:rPr>
              <a:t>Jihoon</a:t>
            </a:r>
            <a:r>
              <a:rPr lang="en-US" sz="800" i="1" dirty="0" smtClean="0">
                <a:latin typeface="Poppins" panose="02000000000000000000" pitchFamily="2" charset="0"/>
                <a:cs typeface="Poppins" panose="02000000000000000000" pitchFamily="2" charset="0"/>
              </a:rPr>
              <a:t> Kim; </a:t>
            </a:r>
            <a:r>
              <a:rPr lang="en-US" sz="800" i="1" dirty="0" smtClean="0">
                <a:latin typeface="Poppins" panose="02000000000000000000" pitchFamily="2" charset="0"/>
                <a:ea typeface="思源黑体 CN Regular" panose="020B0500000000000000" pitchFamily="34" charset="-122"/>
                <a:cs typeface="Poppins" panose="02000000000000000000" pitchFamily="2" charset="0"/>
                <a:sym typeface="+mn-ea"/>
              </a:rPr>
              <a:t>et al. </a:t>
            </a:r>
            <a:r>
              <a:rPr lang="en-US" sz="800" i="1" dirty="0" smtClean="0">
                <a:latin typeface="Poppins" panose="02000000000000000000" pitchFamily="2" charset="0"/>
                <a:cs typeface="Poppins" panose="02000000000000000000" pitchFamily="2" charset="0"/>
              </a:rPr>
              <a:t>doi.org/10.1038/s41580-020-0259-3.</a:t>
            </a:r>
            <a:endParaRPr lang="zh-CN" altLang="en-US" sz="800" i="1" dirty="0">
              <a:latin typeface="Poppins" panose="02000000000000000000" pitchFamily="2" charset="0"/>
              <a:cs typeface="Poppins" panose="02000000000000000000"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2" presetClass="entr" presetSubtype="4"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8"/>
                                        </p:tgtEl>
                                        <p:attrNameLst>
                                          <p:attrName>style.visibility</p:attrName>
                                        </p:attrNameLst>
                                      </p:cBhvr>
                                      <p:to>
                                        <p:strVal val="visible"/>
                                      </p:to>
                                    </p:set>
                                    <p:anim calcmode="lin" valueType="num">
                                      <p:cBhvr additive="base">
                                        <p:cTn id="24" dur="500" fill="hold"/>
                                        <p:tgtEl>
                                          <p:spTgt spid="38"/>
                                        </p:tgtEl>
                                        <p:attrNameLst>
                                          <p:attrName>ppt_x</p:attrName>
                                        </p:attrNameLst>
                                      </p:cBhvr>
                                      <p:tavLst>
                                        <p:tav tm="0">
                                          <p:val>
                                            <p:strVal val="#ppt_x"/>
                                          </p:val>
                                        </p:tav>
                                        <p:tav tm="100000">
                                          <p:val>
                                            <p:strVal val="#ppt_x"/>
                                          </p:val>
                                        </p:tav>
                                      </p:tavLst>
                                    </p:anim>
                                    <p:anim calcmode="lin" valueType="num">
                                      <p:cBhvr additive="base">
                                        <p:cTn id="25"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right)">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additive="base">
                                        <p:cTn id="35" dur="500" fill="hold"/>
                                        <p:tgtEl>
                                          <p:spTgt spid="37"/>
                                        </p:tgtEl>
                                        <p:attrNameLst>
                                          <p:attrName>ppt_x</p:attrName>
                                        </p:attrNameLst>
                                      </p:cBhvr>
                                      <p:tavLst>
                                        <p:tav tm="0">
                                          <p:val>
                                            <p:strVal val="#ppt_x"/>
                                          </p:val>
                                        </p:tav>
                                        <p:tav tm="100000">
                                          <p:val>
                                            <p:strVal val="#ppt_x"/>
                                          </p:val>
                                        </p:tav>
                                      </p:tavLst>
                                    </p:anim>
                                    <p:anim calcmode="lin" valueType="num">
                                      <p:cBhvr additive="base">
                                        <p:cTn id="3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left)">
                                      <p:cBhvr>
                                        <p:cTn id="41" dur="500"/>
                                        <p:tgtEl>
                                          <p:spTgt spid="11"/>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additive="base">
                                        <p:cTn id="46" dur="500" fill="hold"/>
                                        <p:tgtEl>
                                          <p:spTgt spid="3"/>
                                        </p:tgtEl>
                                        <p:attrNameLst>
                                          <p:attrName>ppt_x</p:attrName>
                                        </p:attrNameLst>
                                      </p:cBhvr>
                                      <p:tavLst>
                                        <p:tav tm="0">
                                          <p:val>
                                            <p:strVal val="#ppt_x"/>
                                          </p:val>
                                        </p:tav>
                                        <p:tav tm="100000">
                                          <p:val>
                                            <p:strVal val="#ppt_x"/>
                                          </p:val>
                                        </p:tav>
                                      </p:tavLst>
                                    </p:anim>
                                    <p:anim calcmode="lin" valueType="num">
                                      <p:cBhvr additive="base">
                                        <p:cTn id="4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2"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right)">
                                      <p:cBhvr>
                                        <p:cTn id="5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9" grpId="0"/>
      <p:bldP spid="9" grpId="1"/>
      <p:bldP spid="10" grpId="0"/>
      <p:bldP spid="10" grpId="1"/>
      <p:bldP spid="11" grpId="0"/>
      <p:bldP spid="11" grpId="1"/>
      <p:bldP spid="13" grpId="0"/>
      <p:bldP spid="13" grpId="1"/>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5"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2"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6"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7" name="组合 28"/>
          <p:cNvGrpSpPr/>
          <p:nvPr/>
        </p:nvGrpSpPr>
        <p:grpSpPr>
          <a:xfrm>
            <a:off x="285720" y="642924"/>
            <a:ext cx="3362356" cy="500066"/>
            <a:chOff x="5643570" y="1142990"/>
            <a:chExt cx="3362356" cy="500066"/>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TextBox 30"/>
            <p:cNvSpPr txBox="1"/>
            <p:nvPr/>
          </p:nvSpPr>
          <p:spPr>
            <a:xfrm>
              <a:off x="5786446" y="1142990"/>
              <a:ext cx="3041015" cy="46037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rPr>
                <a:t>类器官研究-疾病模型</a:t>
              </a:r>
              <a:endParaRPr lang="zh-CN" altLang="en-US" sz="2400" b="1" dirty="0" smtClean="0">
                <a:solidFill>
                  <a:srgbClr val="007E66"/>
                </a:solidFill>
                <a:latin typeface="Poppins" panose="02000000000000000000" pitchFamily="2" charset="0"/>
                <a:ea typeface="思源黑体 CN Heavy" panose="020B0A00000000000000" pitchFamily="34" charset="-122"/>
              </a:endParaRP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3" name="椭圆 32"/>
            <p:cNvSpPr/>
            <p:nvPr/>
          </p:nvSpPr>
          <p:spPr>
            <a:xfrm>
              <a:off x="8863050" y="14716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
        <p:nvSpPr>
          <p:cNvPr id="34" name="矩形 33"/>
          <p:cNvSpPr/>
          <p:nvPr/>
        </p:nvSpPr>
        <p:spPr>
          <a:xfrm>
            <a:off x="228600" y="1236345"/>
            <a:ext cx="7555865" cy="368300"/>
          </a:xfrm>
          <a:prstGeom prst="rect">
            <a:avLst/>
          </a:prstGeom>
        </p:spPr>
        <p:txBody>
          <a:bodyPr wrap="square">
            <a:spAutoFit/>
          </a:bodyPr>
          <a:lstStyle/>
          <a:p>
            <a:r>
              <a:rPr lang="en-US" altLang="zh-CN" b="1" dirty="0" smtClean="0">
                <a:latin typeface="Poppins" panose="02000000000000000000" pitchFamily="2" charset="0"/>
                <a:ea typeface="思源黑体 CN Normal" panose="020B0400000000000000" pitchFamily="34" charset="-122"/>
                <a:cs typeface="Poppins" panose="02000000000000000000" pitchFamily="2" charset="0"/>
              </a:rPr>
              <a:t>2024</a:t>
            </a:r>
            <a:r>
              <a:rPr lang="zh-CN" altLang="en-US" b="1" dirty="0" smtClean="0">
                <a:latin typeface="Poppins" panose="02000000000000000000" pitchFamily="2" charset="0"/>
                <a:ea typeface="思源黑体 CN Normal" panose="020B0400000000000000" pitchFamily="34" charset="-122"/>
                <a:cs typeface="Poppins" panose="02000000000000000000" pitchFamily="2" charset="0"/>
              </a:rPr>
              <a:t>年</a:t>
            </a:r>
            <a:r>
              <a:rPr lang="en-US" altLang="zh-CN" b="1" dirty="0" smtClean="0">
                <a:latin typeface="Poppins" panose="02000000000000000000" pitchFamily="2" charset="0"/>
                <a:ea typeface="思源黑体 CN Normal" panose="020B0400000000000000" pitchFamily="34" charset="-122"/>
                <a:cs typeface="Poppins" panose="02000000000000000000" pitchFamily="2" charset="0"/>
              </a:rPr>
              <a:t>4</a:t>
            </a:r>
            <a:r>
              <a:rPr lang="zh-CN" altLang="en-US" b="1" dirty="0" smtClean="0">
                <a:latin typeface="Poppins" panose="02000000000000000000" pitchFamily="2" charset="0"/>
                <a:ea typeface="思源黑体 CN Normal" panose="020B0400000000000000" pitchFamily="34" charset="-122"/>
                <a:cs typeface="Poppins" panose="02000000000000000000" pitchFamily="2" charset="0"/>
              </a:rPr>
              <a:t>月</a:t>
            </a:r>
            <a:r>
              <a:rPr lang="en-US" altLang="zh-CN" b="1" dirty="0" smtClean="0">
                <a:latin typeface="Poppins" panose="02000000000000000000" pitchFamily="2" charset="0"/>
                <a:ea typeface="思源黑体 CN Normal" panose="020B0400000000000000" pitchFamily="34" charset="-122"/>
                <a:cs typeface="Poppins" panose="02000000000000000000" pitchFamily="2" charset="0"/>
              </a:rPr>
              <a:t>24</a:t>
            </a:r>
            <a:r>
              <a:rPr lang="zh-CN" altLang="en-US" b="1" dirty="0" smtClean="0">
                <a:latin typeface="Poppins" panose="02000000000000000000" pitchFamily="2" charset="0"/>
                <a:ea typeface="思源黑体 CN Normal" panose="020B0400000000000000" pitchFamily="34" charset="-122"/>
                <a:cs typeface="Poppins" panose="02000000000000000000" pitchFamily="2" charset="0"/>
              </a:rPr>
              <a:t>日</a:t>
            </a:r>
            <a:r>
              <a:rPr lang="en-US" altLang="zh-CN" b="1" dirty="0" smtClean="0">
                <a:latin typeface="Poppins" panose="02000000000000000000" pitchFamily="2" charset="0"/>
                <a:ea typeface="思源黑体 CN Normal" panose="020B0400000000000000" pitchFamily="34" charset="-122"/>
                <a:cs typeface="Poppins" panose="02000000000000000000" pitchFamily="2" charset="0"/>
              </a:rPr>
              <a:t>, Nature</a:t>
            </a:r>
            <a:r>
              <a:rPr lang="zh-CN" altLang="en-US" b="1" dirty="0" smtClean="0">
                <a:latin typeface="Poppins" panose="02000000000000000000" pitchFamily="2" charset="0"/>
                <a:ea typeface="思源黑体 CN Normal" panose="020B0400000000000000" pitchFamily="34" charset="-122"/>
                <a:cs typeface="Poppins" panose="02000000000000000000" pitchFamily="2" charset="0"/>
              </a:rPr>
              <a:t>刊发了一</a:t>
            </a:r>
            <a:r>
              <a:rPr lang="zh-CN" altLang="en-US" b="1" dirty="0" smtClean="0">
                <a:solidFill>
                  <a:srgbClr val="007E66"/>
                </a:solidFill>
                <a:latin typeface="Poppins" panose="02000000000000000000" pitchFamily="2" charset="0"/>
                <a:ea typeface="思源黑体 CN Normal" panose="020B0400000000000000" pitchFamily="34" charset="-122"/>
                <a:cs typeface="Poppins" panose="02000000000000000000" pitchFamily="2" charset="0"/>
              </a:rPr>
              <a:t>篇</a:t>
            </a:r>
            <a:r>
              <a:rPr lang="zh-CN" altLang="en-US" b="1" dirty="0" smtClean="0">
                <a:latin typeface="Poppins" panose="02000000000000000000" pitchFamily="2" charset="0"/>
                <a:ea typeface="思源黑体 CN Normal" panose="020B0400000000000000" pitchFamily="34" charset="-122"/>
                <a:cs typeface="Poppins" panose="02000000000000000000" pitchFamily="2" charset="0"/>
              </a:rPr>
              <a:t>类关于脑器官相关的研究文章</a:t>
            </a:r>
            <a:endParaRPr lang="zh-CN" altLang="en-US" b="1" dirty="0">
              <a:latin typeface="Poppins" panose="02000000000000000000" pitchFamily="2" charset="0"/>
              <a:ea typeface="思源黑体 CN Normal" panose="020B0400000000000000" pitchFamily="34" charset="-122"/>
              <a:cs typeface="Poppins" panose="02000000000000000000" pitchFamily="2" charset="0"/>
            </a:endParaRPr>
          </a:p>
        </p:txBody>
      </p:sp>
      <p:sp>
        <p:nvSpPr>
          <p:cNvPr id="43" name="矩形 42"/>
          <p:cNvSpPr/>
          <p:nvPr/>
        </p:nvSpPr>
        <p:spPr>
          <a:xfrm>
            <a:off x="152400" y="1809750"/>
            <a:ext cx="2825750" cy="2158365"/>
          </a:xfrm>
          <a:prstGeom prst="rect">
            <a:avLst/>
          </a:prstGeom>
        </p:spPr>
        <p:txBody>
          <a:bodyPr wrap="square">
            <a:spAutoFit/>
          </a:bodyPr>
          <a:lstStyle/>
          <a:p>
            <a:pPr algn="l">
              <a:lnSpc>
                <a:spcPct val="120000"/>
              </a:lnSpc>
            </a:pPr>
            <a:r>
              <a:rPr lang="en-US" altLang="zh-CN" sz="1400" dirty="0" smtClean="0">
                <a:latin typeface="思源黑体 CN Normal" panose="020B0400000000000000" pitchFamily="34" charset="-122"/>
                <a:ea typeface="思源黑体 CN Normal" panose="020B0400000000000000" pitchFamily="34" charset="-122"/>
                <a:cs typeface="思源黑体 CN Normal" panose="020B0400000000000000" pitchFamily="34" charset="-122"/>
              </a:rPr>
              <a:t>Timothy</a:t>
            </a:r>
            <a:r>
              <a:rPr lang="zh-CN" altLang="en-US" sz="1400" dirty="0" smtClean="0">
                <a:latin typeface="思源黑体 CN Normal" panose="020B0400000000000000" pitchFamily="34" charset="-122"/>
                <a:ea typeface="思源黑体 CN Normal" panose="020B0400000000000000" pitchFamily="34" charset="-122"/>
                <a:cs typeface="思源黑体 CN Normal" panose="020B0400000000000000" pitchFamily="34" charset="-122"/>
              </a:rPr>
              <a:t>综合征：</a:t>
            </a:r>
            <a:r>
              <a:rPr lang="zh-CN" altLang="en-US" sz="1400" dirty="0" smtClean="0">
                <a:latin typeface="思源黑体 CN Normal" panose="020B0400000000000000" pitchFamily="34" charset="-122"/>
                <a:ea typeface="思源黑体 CN Normal" panose="020B0400000000000000" pitchFamily="34" charset="-122"/>
                <a:cs typeface="思源黑体 CN Normal" panose="020B0400000000000000" pitchFamily="34" charset="-122"/>
                <a:sym typeface="+mn-ea"/>
              </a:rPr>
              <a:t>自闭症、神经系统问题的遗传性疾病，</a:t>
            </a:r>
            <a:r>
              <a:rPr lang="zh-CN" altLang="en-US" sz="1400" dirty="0" smtClean="0">
                <a:latin typeface="思源黑体 CN Normal" panose="020B0400000000000000" pitchFamily="34" charset="-122"/>
                <a:ea typeface="思源黑体 CN Normal" panose="020B0400000000000000" pitchFamily="34" charset="-122"/>
                <a:cs typeface="思源黑体 CN Normal" panose="020B0400000000000000" pitchFamily="34" charset="-122"/>
              </a:rPr>
              <a:t>由</a:t>
            </a:r>
            <a:r>
              <a:rPr lang="en-US" altLang="zh-CN" sz="1400" dirty="0" smtClean="0">
                <a:latin typeface="思源黑体 CN Normal" panose="020B0400000000000000" pitchFamily="34" charset="-122"/>
                <a:ea typeface="思源黑体 CN Normal" panose="020B0400000000000000" pitchFamily="34" charset="-122"/>
                <a:cs typeface="思源黑体 CN Normal" panose="020B0400000000000000" pitchFamily="34" charset="-122"/>
              </a:rPr>
              <a:t>CACNA1C</a:t>
            </a:r>
            <a:r>
              <a:rPr lang="zh-CN" altLang="en-US" sz="1400" dirty="0" smtClean="0">
                <a:latin typeface="思源黑体 CN Normal" panose="020B0400000000000000" pitchFamily="34" charset="-122"/>
                <a:ea typeface="思源黑体 CN Normal" panose="020B0400000000000000" pitchFamily="34" charset="-122"/>
                <a:cs typeface="思源黑体 CN Normal" panose="020B0400000000000000" pitchFamily="34" charset="-122"/>
              </a:rPr>
              <a:t>基因突变引起。</a:t>
            </a:r>
          </a:p>
          <a:p>
            <a:pPr algn="l">
              <a:lnSpc>
                <a:spcPct val="120000"/>
              </a:lnSpc>
            </a:pPr>
            <a:endParaRPr lang="zh-CN" altLang="en-US" sz="1400" dirty="0" smtClean="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p>
            <a:pPr algn="l">
              <a:lnSpc>
                <a:spcPct val="120000"/>
              </a:lnSpc>
            </a:pPr>
            <a:r>
              <a:rPr lang="zh-CN" altLang="en-US" sz="1400" dirty="0" smtClean="0">
                <a:latin typeface="思源黑体 CN Normal" panose="020B0400000000000000" pitchFamily="34" charset="-122"/>
                <a:ea typeface="思源黑体 CN Normal" panose="020B0400000000000000" pitchFamily="34" charset="-122"/>
                <a:cs typeface="思源黑体 CN Normal" panose="020B0400000000000000" pitchFamily="34" charset="-122"/>
              </a:rPr>
              <a:t>在小鼠模型中，相关突变并不总是能引起与人类疾病相同的症状。</a:t>
            </a:r>
          </a:p>
          <a:p>
            <a:pPr algn="l">
              <a:lnSpc>
                <a:spcPct val="120000"/>
              </a:lnSpc>
            </a:pPr>
            <a:endParaRPr lang="zh-CN" altLang="en-US" sz="1400" dirty="0" smtClean="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a:p>
            <a:pPr algn="l">
              <a:lnSpc>
                <a:spcPct val="120000"/>
              </a:lnSpc>
            </a:pPr>
            <a:r>
              <a:rPr lang="zh-CN" altLang="en-US" sz="1400" dirty="0" smtClean="0">
                <a:latin typeface="思源黑体 CN Normal" panose="020B0400000000000000" pitchFamily="34" charset="-122"/>
                <a:ea typeface="思源黑体 CN Normal" panose="020B0400000000000000" pitchFamily="34" charset="-122"/>
                <a:cs typeface="思源黑体 CN Normal" panose="020B0400000000000000" pitchFamily="34" charset="-122"/>
              </a:rPr>
              <a:t>类器官解决这一难题。</a:t>
            </a:r>
          </a:p>
        </p:txBody>
      </p:sp>
      <p:sp>
        <p:nvSpPr>
          <p:cNvPr id="45" name="矩形 44"/>
          <p:cNvSpPr/>
          <p:nvPr/>
        </p:nvSpPr>
        <p:spPr>
          <a:xfrm>
            <a:off x="2895600" y="3562350"/>
            <a:ext cx="6172200" cy="1124585"/>
          </a:xfrm>
          <a:prstGeom prst="rect">
            <a:avLst/>
          </a:prstGeom>
        </p:spPr>
        <p:txBody>
          <a:bodyPr wrap="square">
            <a:noAutofit/>
          </a:bodyPr>
          <a:lstStyle/>
          <a:p>
            <a:r>
              <a:rPr lang="en-US" altLang="zh-CN" sz="1200" dirty="0" err="1" smtClean="0">
                <a:latin typeface="Poppins" panose="02000000000000000000" pitchFamily="2" charset="0"/>
                <a:ea typeface="思源黑体 CN Normal" panose="020B0400000000000000" pitchFamily="34" charset="-122"/>
                <a:cs typeface="Poppins" panose="02000000000000000000" pitchFamily="2" charset="0"/>
                <a:sym typeface="+mn-ea"/>
              </a:rPr>
              <a:t>hiPS</a:t>
            </a:r>
            <a:r>
              <a:rPr lang="zh-CN" altLang="en-US" sz="1200" dirty="0" err="1" smtClean="0">
                <a:latin typeface="Poppins" panose="02000000000000000000" pitchFamily="2" charset="0"/>
                <a:ea typeface="思源黑体 CN Normal" panose="020B0400000000000000" pitchFamily="34" charset="-122"/>
                <a:cs typeface="Poppins" panose="02000000000000000000" pitchFamily="2" charset="0"/>
                <a:sym typeface="+mn-ea"/>
              </a:rPr>
              <a:t>分化建立</a:t>
            </a:r>
            <a:r>
              <a:rPr lang="en-US" altLang="zh-CN" sz="1200" dirty="0" err="1" smtClean="0">
                <a:latin typeface="Poppins" panose="02000000000000000000" pitchFamily="2" charset="0"/>
                <a:ea typeface="思源黑体 CN Normal" panose="020B0400000000000000" pitchFamily="34" charset="-122"/>
                <a:cs typeface="Poppins" panose="02000000000000000000" pitchFamily="2" charset="0"/>
                <a:sym typeface="+mn-ea"/>
              </a:rPr>
              <a:t>hCO</a:t>
            </a:r>
            <a:r>
              <a:rPr lang="zh-CN" altLang="en-US" sz="1200" dirty="0" err="1" smtClean="0">
                <a:latin typeface="Poppins" panose="02000000000000000000" pitchFamily="2" charset="0"/>
                <a:ea typeface="思源黑体 CN Normal" panose="020B0400000000000000" pitchFamily="34" charset="-122"/>
                <a:cs typeface="Poppins" panose="02000000000000000000" pitchFamily="2" charset="0"/>
                <a:sym typeface="+mn-ea"/>
              </a:rPr>
              <a:t>，移植到搭上发育皮层，与其大脑整合。</a:t>
            </a:r>
          </a:p>
          <a:p>
            <a:endParaRPr lang="zh-CN" altLang="en-US" sz="1200" dirty="0" smtClean="0">
              <a:latin typeface="Poppins" panose="02000000000000000000" pitchFamily="2" charset="0"/>
              <a:ea typeface="思源黑体 CN Normal" panose="020B0400000000000000" pitchFamily="34" charset="-122"/>
              <a:cs typeface="Poppins" panose="02000000000000000000" pitchFamily="2" charset="0"/>
            </a:endParaRPr>
          </a:p>
          <a:p>
            <a:r>
              <a:rPr lang="zh-CN" altLang="en-US" sz="1200" dirty="0" smtClean="0">
                <a:latin typeface="Poppins" panose="02000000000000000000" pitchFamily="2" charset="0"/>
                <a:ea typeface="思源黑体 CN Normal" panose="020B0400000000000000" pitchFamily="34" charset="-122"/>
                <a:cs typeface="Poppins" panose="02000000000000000000" pitchFamily="2" charset="0"/>
              </a:rPr>
              <a:t>干细胞（</a:t>
            </a:r>
            <a:r>
              <a:rPr lang="en-US" altLang="zh-CN" sz="1200" dirty="0" err="1" smtClean="0">
                <a:latin typeface="Poppins" panose="02000000000000000000" pitchFamily="2" charset="0"/>
                <a:ea typeface="思源黑体 CN Normal" panose="020B0400000000000000" pitchFamily="34" charset="-122"/>
                <a:cs typeface="Poppins" panose="02000000000000000000" pitchFamily="2" charset="0"/>
                <a:sym typeface="+mn-ea"/>
              </a:rPr>
              <a:t>hiPS</a:t>
            </a:r>
            <a:r>
              <a:rPr lang="zh-CN" altLang="en-US" sz="1200" dirty="0" smtClean="0">
                <a:latin typeface="Poppins" panose="02000000000000000000" pitchFamily="2" charset="0"/>
                <a:ea typeface="思源黑体 CN Normal" panose="020B0400000000000000" pitchFamily="34" charset="-122"/>
                <a:cs typeface="Poppins" panose="02000000000000000000" pitchFamily="2" charset="0"/>
              </a:rPr>
              <a:t>）：从</a:t>
            </a:r>
            <a:r>
              <a:rPr lang="en-US" altLang="zh-CN" sz="1200" dirty="0" smtClean="0">
                <a:latin typeface="Poppins" panose="02000000000000000000" pitchFamily="2" charset="0"/>
                <a:ea typeface="思源黑体 CN Normal" panose="020B0400000000000000" pitchFamily="34" charset="-122"/>
                <a:cs typeface="Poppins" panose="02000000000000000000" pitchFamily="2" charset="0"/>
                <a:sym typeface="+mn-ea"/>
              </a:rPr>
              <a:t>Timothy</a:t>
            </a:r>
            <a:r>
              <a:rPr lang="zh-CN" altLang="en-US" sz="1200" dirty="0" smtClean="0">
                <a:latin typeface="Poppins" panose="02000000000000000000" pitchFamily="2" charset="0"/>
                <a:ea typeface="思源黑体 CN Normal" panose="020B0400000000000000" pitchFamily="34" charset="-122"/>
                <a:cs typeface="Poppins" panose="02000000000000000000" pitchFamily="2" charset="0"/>
                <a:sym typeface="+mn-ea"/>
              </a:rPr>
              <a:t>综合征的患者提取获得</a:t>
            </a:r>
          </a:p>
          <a:p>
            <a:r>
              <a:rPr lang="en-US" altLang="zh-CN" sz="1200" dirty="0" smtClean="0">
                <a:latin typeface="Poppins" panose="02000000000000000000" pitchFamily="2" charset="0"/>
                <a:ea typeface="思源黑体 CN Normal" panose="020B0400000000000000" pitchFamily="34" charset="-122"/>
                <a:cs typeface="Poppins" panose="02000000000000000000" pitchFamily="2" charset="0"/>
              </a:rPr>
              <a:t>hCO</a:t>
            </a:r>
            <a:r>
              <a:rPr lang="zh-CN" altLang="en-US" sz="1200" dirty="0" smtClean="0">
                <a:latin typeface="Poppins" panose="02000000000000000000" pitchFamily="2" charset="0"/>
                <a:ea typeface="思源黑体 CN Normal" panose="020B0400000000000000" pitchFamily="34" charset="-122"/>
                <a:cs typeface="Poppins" panose="02000000000000000000" pitchFamily="2" charset="0"/>
              </a:rPr>
              <a:t>：</a:t>
            </a:r>
            <a:r>
              <a:rPr lang="en-US" altLang="en-US" sz="1200" dirty="0" smtClean="0">
                <a:latin typeface="Poppins" panose="02000000000000000000" pitchFamily="2" charset="0"/>
                <a:ea typeface="思源黑体 CN Normal" panose="020B0400000000000000" pitchFamily="34" charset="-122"/>
                <a:cs typeface="Poppins" panose="02000000000000000000" pitchFamily="2" charset="0"/>
                <a:sym typeface="+mn-ea"/>
              </a:rPr>
              <a:t>human cortical </a:t>
            </a:r>
            <a:r>
              <a:rPr lang="en-US" altLang="en-US" sz="1200" dirty="0" err="1" smtClean="0">
                <a:latin typeface="Poppins" panose="02000000000000000000" pitchFamily="2" charset="0"/>
                <a:ea typeface="思源黑体 CN Normal" panose="020B0400000000000000" pitchFamily="34" charset="-122"/>
                <a:cs typeface="Poppins" panose="02000000000000000000" pitchFamily="2" charset="0"/>
                <a:sym typeface="+mn-ea"/>
              </a:rPr>
              <a:t>organoids</a:t>
            </a:r>
            <a:endParaRPr lang="en-US" altLang="zh-CN" sz="1200" dirty="0" smtClean="0">
              <a:latin typeface="Poppins" panose="02000000000000000000" pitchFamily="2" charset="0"/>
              <a:ea typeface="思源黑体 CN Normal" panose="020B0400000000000000" pitchFamily="34" charset="-122"/>
              <a:cs typeface="Poppins" panose="02000000000000000000" pitchFamily="2" charset="0"/>
            </a:endParaRPr>
          </a:p>
        </p:txBody>
      </p:sp>
      <p:sp>
        <p:nvSpPr>
          <p:cNvPr id="35" name="TextBox 34"/>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8" name="图片 7" descr="Xiaoyu Chen 2024"/>
          <p:cNvPicPr>
            <a:picLocks noChangeAspect="1"/>
          </p:cNvPicPr>
          <p:nvPr/>
        </p:nvPicPr>
        <p:blipFill>
          <a:blip r:embed="rId4" cstate="print"/>
          <a:stretch>
            <a:fillRect/>
          </a:stretch>
        </p:blipFill>
        <p:spPr>
          <a:xfrm>
            <a:off x="2977515" y="2214880"/>
            <a:ext cx="5779135" cy="1178560"/>
          </a:xfrm>
          <a:prstGeom prst="rect">
            <a:avLst/>
          </a:prstGeom>
        </p:spPr>
      </p:pic>
      <p:sp>
        <p:nvSpPr>
          <p:cNvPr id="2" name="矩形 1"/>
          <p:cNvSpPr/>
          <p:nvPr/>
        </p:nvSpPr>
        <p:spPr>
          <a:xfrm>
            <a:off x="1270" y="4933950"/>
            <a:ext cx="3740785" cy="213995"/>
          </a:xfrm>
          <a:prstGeom prst="rect">
            <a:avLst/>
          </a:prstGeom>
        </p:spPr>
        <p:txBody>
          <a:bodyPr wrap="square">
            <a:spAutoFit/>
          </a:bodyPr>
          <a:lstStyle/>
          <a:p>
            <a:r>
              <a:rPr lang="en-US" altLang="en-US" sz="800" i="1" dirty="0" err="1" smtClean="0">
                <a:latin typeface="Poppins" panose="02000000000000000000" pitchFamily="2" charset="0"/>
                <a:ea typeface="思源黑体 CN Normal" panose="020B0400000000000000" pitchFamily="34" charset="-122"/>
                <a:cs typeface="Poppins" panose="02000000000000000000" pitchFamily="2" charset="0"/>
              </a:rPr>
              <a:t>Xiaoyu</a:t>
            </a:r>
            <a:r>
              <a:rPr lang="en-US" altLang="en-US" sz="800" i="1" dirty="0" smtClean="0">
                <a:latin typeface="Poppins" panose="02000000000000000000" pitchFamily="2" charset="0"/>
                <a:ea typeface="思源黑体 CN Normal" panose="020B0400000000000000" pitchFamily="34" charset="-122"/>
                <a:cs typeface="Poppins" panose="02000000000000000000" pitchFamily="2" charset="0"/>
              </a:rPr>
              <a:t> Chen; et al. doi.org/10.1038/s41586-024-07310-6</a:t>
            </a:r>
            <a:r>
              <a:rPr lang="en-US" altLang="en-US" sz="800" i="1" dirty="0" smtClean="0">
                <a:latin typeface="Poppins" panose="02000000000000000000" pitchFamily="2" charset="0"/>
                <a:ea typeface="思源黑体 CN Normal" panose="020B0400000000000000" pitchFamily="34" charset="-122"/>
                <a:cs typeface="Poppins" panose="02000000000000000000" pitchFamily="2" charset="0"/>
                <a:sym typeface="+mn-ea"/>
              </a:rPr>
              <a:t> </a:t>
            </a:r>
            <a:endParaRPr lang="zh-CN" altLang="en-US" sz="800" i="1" dirty="0" smtClean="0">
              <a:latin typeface="Poppins" panose="02000000000000000000" pitchFamily="2" charset="0"/>
              <a:ea typeface="思源黑体 CN Normal" panose="020B0400000000000000" pitchFamily="34" charset="-122"/>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63" y="26329"/>
            <a:ext cx="9024852" cy="360056"/>
            <a:chOff x="0" y="123478"/>
            <a:chExt cx="9027696" cy="360040"/>
          </a:xfrm>
        </p:grpSpPr>
        <p:grpSp>
          <p:nvGrpSpPr>
            <p:cNvPr id="3"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2"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4"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5" name="组合 28"/>
          <p:cNvGrpSpPr/>
          <p:nvPr/>
        </p:nvGrpSpPr>
        <p:grpSpPr>
          <a:xfrm>
            <a:off x="285720" y="642924"/>
            <a:ext cx="3286156" cy="500066"/>
            <a:chOff x="5643570" y="1142990"/>
            <a:chExt cx="3286156" cy="500066"/>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TextBox 30"/>
            <p:cNvSpPr txBox="1"/>
            <p:nvPr/>
          </p:nvSpPr>
          <p:spPr>
            <a:xfrm>
              <a:off x="5786446" y="1142990"/>
              <a:ext cx="3041015" cy="46037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肠道类器官-疾病模型</a:t>
              </a: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3" name="椭圆 32"/>
            <p:cNvSpPr/>
            <p:nvPr/>
          </p:nvSpPr>
          <p:spPr>
            <a:xfrm>
              <a:off x="8786850" y="14716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graphicFrame>
        <p:nvGraphicFramePr>
          <p:cNvPr id="42" name="表格 41"/>
          <p:cNvGraphicFramePr>
            <a:graphicFrameLocks noGrp="1"/>
          </p:cNvGraphicFramePr>
          <p:nvPr/>
        </p:nvGraphicFramePr>
        <p:xfrm>
          <a:off x="4724399" y="1885950"/>
          <a:ext cx="4191001" cy="2209799"/>
        </p:xfrm>
        <a:graphic>
          <a:graphicData uri="http://schemas.openxmlformats.org/drawingml/2006/table">
            <a:tbl>
              <a:tblPr firstRow="1" bandRow="1">
                <a:tableStyleId>{5C22544A-7EE6-4342-B048-85BDC9FD1C3A}</a:tableStyleId>
              </a:tblPr>
              <a:tblGrid>
                <a:gridCol w="958215"/>
                <a:gridCol w="1632585"/>
                <a:gridCol w="1600201"/>
              </a:tblGrid>
              <a:tr h="288578">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900"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作者</a:t>
                      </a:r>
                      <a:endParaRPr lang="en-US" altLang="zh-CN" sz="900"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solidFill>
                      <a:srgbClr val="005440"/>
                    </a:solidFill>
                  </a:tcPr>
                </a:tc>
                <a:tc>
                  <a:txBody>
                    <a:bodyPr/>
                    <a:lstStyle/>
                    <a:p>
                      <a:pPr algn="ctr"/>
                      <a:r>
                        <a:rPr lang="zh-CN" altLang="en-US" sz="900"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感染模型</a:t>
                      </a:r>
                    </a:p>
                  </a:txBody>
                  <a:tcPr anchor="ctr">
                    <a:solidFill>
                      <a:srgbClr val="005440"/>
                    </a:solidFill>
                  </a:tcPr>
                </a:tc>
                <a:tc>
                  <a:txBody>
                    <a:bodyPr/>
                    <a:lstStyle/>
                    <a:p>
                      <a:pPr algn="ctr"/>
                      <a:r>
                        <a:rPr lang="zh-CN" altLang="en-US" sz="900"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干细胞来源</a:t>
                      </a:r>
                    </a:p>
                  </a:txBody>
                  <a:tcPr anchor="ctr">
                    <a:solidFill>
                      <a:srgbClr val="005440"/>
                    </a:solidFill>
                  </a:tcPr>
                </a:tc>
              </a:tr>
              <a:tr h="640407">
                <a:tc>
                  <a:txBody>
                    <a:bodyPr/>
                    <a:lstStyle/>
                    <a:p>
                      <a:pPr algn="ctr"/>
                      <a:r>
                        <a:rPr lang="en-US" altLang="zh-CN" sz="900" kern="1200" dirty="0" err="1"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Ettayebi</a:t>
                      </a:r>
                      <a:r>
                        <a:rPr lang="en-US" altLang="zh-CN" sz="9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 et al. </a:t>
                      </a:r>
                    </a:p>
                    <a:p>
                      <a:pPr algn="ctr"/>
                      <a:r>
                        <a:rPr lang="en-US" altLang="zh-CN" sz="8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9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2016</a:t>
                      </a:r>
                      <a:r>
                        <a:rPr lang="en-US" altLang="zh-CN" sz="8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p>
                  </a:txBody>
                  <a:tcPr marL="95250" marR="95250"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9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HIEs</a:t>
                      </a:r>
                      <a:r>
                        <a:rPr lang="en-US" altLang="zh-CN" sz="900" kern="1200" baseline="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 generated from stem cells of human intestinal crypts</a:t>
                      </a:r>
                      <a:endParaRPr lang="en-US" altLang="zh-CN" sz="9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900" kern="1200" baseline="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Stem cells isolated from intestinal crypts in human intestinal tissues</a:t>
                      </a:r>
                      <a:endParaRPr lang="en-US" altLang="zh-CN" sz="9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solidFill>
                      <a:schemeClr val="bg1">
                        <a:lumMod val="95000"/>
                      </a:schemeClr>
                    </a:solidFill>
                  </a:tcPr>
                </a:tc>
              </a:tr>
              <a:tr h="640407">
                <a:tc>
                  <a:txBody>
                    <a:bodyPr/>
                    <a:lstStyle/>
                    <a:p>
                      <a:pPr algn="ctr"/>
                      <a:r>
                        <a:rPr lang="en-US" altLang="zh-CN" sz="9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Zhang et al.</a:t>
                      </a:r>
                    </a:p>
                    <a:p>
                      <a:pPr algn="ctr"/>
                      <a:r>
                        <a:rPr lang="en-US" altLang="zh-CN" sz="8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9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2017</a:t>
                      </a:r>
                      <a:r>
                        <a:rPr lang="en-US" altLang="zh-CN" sz="8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9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9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HIOs </a:t>
                      </a:r>
                      <a:r>
                        <a:rPr lang="en-US" altLang="zh-CN" sz="900" kern="1200" dirty="0" err="1"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develped</a:t>
                      </a:r>
                      <a:r>
                        <a:rPr lang="en-US" altLang="zh-CN" sz="900" kern="1200" baseline="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 from human PSC</a:t>
                      </a:r>
                      <a:endParaRPr lang="en-US" altLang="zh-CN" sz="9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9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PSC line </a:t>
                      </a:r>
                    </a:p>
                    <a:p>
                      <a:pPr marL="0" marR="0" indent="0" algn="ctr" defTabSz="914400" rtl="0" eaLnBrk="1" fontAlgn="auto" latinLnBrk="0" hangingPunct="1">
                        <a:lnSpc>
                          <a:spcPct val="100000"/>
                        </a:lnSpc>
                        <a:spcBef>
                          <a:spcPts val="0"/>
                        </a:spcBef>
                        <a:spcAft>
                          <a:spcPts val="0"/>
                        </a:spcAft>
                        <a:buClrTx/>
                        <a:buSzTx/>
                        <a:buFontTx/>
                        <a:buNone/>
                        <a:defRPr/>
                      </a:pPr>
                      <a:r>
                        <a:rPr lang="en-US" altLang="zh-CN" sz="9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WA01</a:t>
                      </a:r>
                      <a:r>
                        <a:rPr lang="en-US" altLang="zh-CN" sz="8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9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non-secretor</a:t>
                      </a:r>
                      <a:r>
                        <a:rPr lang="en-US" altLang="zh-CN" sz="8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r>
                        <a:rPr lang="en-US" altLang="zh-CN" sz="9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and WA09</a:t>
                      </a:r>
                      <a:r>
                        <a:rPr lang="en-US" altLang="zh-CN" sz="8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9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secretor</a:t>
                      </a:r>
                      <a:r>
                        <a:rPr lang="en-US" altLang="zh-CN" sz="8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9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solidFill>
                      <a:schemeClr val="bg1"/>
                    </a:solidFill>
                  </a:tcPr>
                </a:tc>
              </a:tr>
              <a:tr h="640407">
                <a:tc>
                  <a:txBody>
                    <a:bodyPr/>
                    <a:lstStyle/>
                    <a:p>
                      <a:pPr algn="ctr"/>
                      <a:r>
                        <a:rPr lang="en-US" altLang="zh-CN" sz="9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Sato et al.</a:t>
                      </a:r>
                    </a:p>
                    <a:p>
                      <a:pPr algn="ctr"/>
                      <a:r>
                        <a:rPr lang="en-US" altLang="zh-CN" sz="8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9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2017</a:t>
                      </a:r>
                      <a:r>
                        <a:rPr lang="en-US" altLang="zh-CN" sz="8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9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9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IECs </a:t>
                      </a:r>
                      <a:r>
                        <a:rPr lang="en-US" altLang="zh-CN" sz="900" kern="1200" dirty="0" err="1"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deveped</a:t>
                      </a:r>
                      <a:r>
                        <a:rPr lang="en-US" altLang="zh-CN" sz="9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 from human </a:t>
                      </a:r>
                      <a:r>
                        <a:rPr lang="en-US" altLang="zh-CN" sz="900" kern="1200" dirty="0" err="1"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iPSC</a:t>
                      </a:r>
                      <a:endParaRPr lang="en-US" altLang="zh-CN" sz="9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9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Human</a:t>
                      </a:r>
                      <a:r>
                        <a:rPr lang="en-US" altLang="zh-CN" sz="900" kern="1200" baseline="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r>
                        <a:rPr lang="en-US" altLang="zh-CN" sz="900" kern="1200" baseline="0" dirty="0" err="1"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iPSC</a:t>
                      </a:r>
                      <a:r>
                        <a:rPr lang="en-US" altLang="zh-CN" sz="900" kern="1200" baseline="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 line</a:t>
                      </a:r>
                      <a:endParaRPr lang="en-US" altLang="zh-CN" sz="9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r>
            </a:tbl>
          </a:graphicData>
        </a:graphic>
      </p:graphicFrame>
      <p:sp>
        <p:nvSpPr>
          <p:cNvPr id="44" name="矩形 43"/>
          <p:cNvSpPr/>
          <p:nvPr/>
        </p:nvSpPr>
        <p:spPr>
          <a:xfrm>
            <a:off x="4800599" y="1504950"/>
            <a:ext cx="4166525" cy="338554"/>
          </a:xfrm>
          <a:prstGeom prst="rect">
            <a:avLst/>
          </a:prstGeom>
        </p:spPr>
        <p:txBody>
          <a:bodyPr wrap="none">
            <a:spAutoFit/>
          </a:bodyPr>
          <a:lstStyle/>
          <a:p>
            <a:pPr>
              <a:buClr>
                <a:srgbClr val="005440"/>
              </a:buClr>
              <a:buFont typeface="Wingdings" panose="05000000000000000000" pitchFamily="2" charset="2"/>
              <a:buChar char="u"/>
              <a:defRPr/>
            </a:pPr>
            <a:r>
              <a:rPr lang="zh-CN" altLang="en-US" sz="1600" b="1" dirty="0" smtClean="0">
                <a:latin typeface="思源黑体 CN Regular" panose="020B0500000000000000" pitchFamily="34" charset="-122"/>
                <a:ea typeface="思源黑体 CN Regular" panose="020B0500000000000000" pitchFamily="34" charset="-122"/>
                <a:cs typeface="Poppins" panose="02000000000000000000" pitchFamily="2" charset="0"/>
              </a:rPr>
              <a:t>三种研究诺如病毒感染的肠道类器官模型</a:t>
            </a:r>
            <a:endParaRPr lang="en-US" altLang="zh-CN" sz="1600" b="1" dirty="0" smtClean="0">
              <a:latin typeface="思源黑体 CN Regular" panose="020B0500000000000000" pitchFamily="34" charset="-122"/>
              <a:ea typeface="思源黑体 CN Regular" panose="020B0500000000000000" pitchFamily="34" charset="-122"/>
              <a:cs typeface="Poppins" panose="02000000000000000000" pitchFamily="2" charset="0"/>
            </a:endParaRPr>
          </a:p>
        </p:txBody>
      </p:sp>
      <p:sp>
        <p:nvSpPr>
          <p:cNvPr id="39" name="圆角矩形 38"/>
          <p:cNvSpPr/>
          <p:nvPr/>
        </p:nvSpPr>
        <p:spPr>
          <a:xfrm>
            <a:off x="76200" y="2935350"/>
            <a:ext cx="1676400" cy="1008000"/>
          </a:xfrm>
          <a:prstGeom prst="roundRect">
            <a:avLst/>
          </a:prstGeom>
          <a:solidFill>
            <a:srgbClr val="007E66"/>
          </a:solidFill>
          <a:ln>
            <a:noFill/>
          </a:ln>
        </p:spPr>
        <p:txBody>
          <a:bodyPr wrap="square" anchor="ctr">
            <a:spAutoFit/>
          </a:bodyPr>
          <a:lstStyle/>
          <a:p>
            <a:pPr algn="ctr"/>
            <a:r>
              <a:rPr lang="zh-CN" altLang="en-US" b="1"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诺如病毒疫苗和治疗的研究</a:t>
            </a:r>
          </a:p>
        </p:txBody>
      </p:sp>
      <p:sp>
        <p:nvSpPr>
          <p:cNvPr id="40" name="下箭头标注 39"/>
          <p:cNvSpPr/>
          <p:nvPr/>
        </p:nvSpPr>
        <p:spPr>
          <a:xfrm>
            <a:off x="685800" y="1657350"/>
            <a:ext cx="3133725" cy="1134609"/>
          </a:xfrm>
          <a:prstGeom prst="downArrowCallout">
            <a:avLst>
              <a:gd name="adj1" fmla="val 25000"/>
              <a:gd name="adj2" fmla="val 22756"/>
              <a:gd name="adj3" fmla="val 25000"/>
              <a:gd name="adj4" fmla="val 64977"/>
            </a:avLst>
          </a:prstGeom>
          <a:ln>
            <a:solidFill>
              <a:srgbClr val="00A27B"/>
            </a:solidFill>
          </a:ln>
        </p:spPr>
        <p:txBody>
          <a:bodyPr wrap="square">
            <a:spAutoFit/>
          </a:bodyPr>
          <a:lstStyle/>
          <a:p>
            <a:pPr algn="l">
              <a:buFont typeface="Arial" panose="020B0604020202020204" pitchFamily="34" charset="0"/>
              <a:buChar char="•"/>
            </a:pPr>
            <a:r>
              <a:rPr lang="zh-CN" altLang="en-US" sz="1400" dirty="0" smtClean="0">
                <a:latin typeface="思源黑体 CN Regular" panose="020B0500000000000000" pitchFamily="34" charset="-122"/>
                <a:ea typeface="思源黑体 CN Regular" panose="020B0500000000000000" pitchFamily="34" charset="-122"/>
                <a:cs typeface="Poppins" panose="02000000000000000000" pitchFamily="2" charset="0"/>
              </a:rPr>
              <a:t>缺少可耐受的小动物模型</a:t>
            </a:r>
            <a:endParaRPr lang="en-US" altLang="zh-CN" sz="1400" dirty="0" smtClean="0">
              <a:latin typeface="思源黑体 CN Regular" panose="020B0500000000000000" pitchFamily="34" charset="-122"/>
              <a:ea typeface="思源黑体 CN Regular" panose="020B0500000000000000" pitchFamily="34" charset="-122"/>
              <a:cs typeface="Poppins" panose="02000000000000000000" pitchFamily="2" charset="0"/>
            </a:endParaRPr>
          </a:p>
          <a:p>
            <a:pPr algn="l">
              <a:buFont typeface="Arial" panose="020B0604020202020204" pitchFamily="34" charset="0"/>
              <a:buChar char="•"/>
            </a:pPr>
            <a:r>
              <a:rPr lang="zh-CN" altLang="en-US" sz="1400" dirty="0" smtClean="0">
                <a:latin typeface="思源黑体 CN Regular" panose="020B0500000000000000" pitchFamily="34" charset="-122"/>
                <a:ea typeface="思源黑体 CN Regular" panose="020B0500000000000000" pitchFamily="34" charset="-122"/>
                <a:cs typeface="Poppins" panose="02000000000000000000" pitchFamily="2" charset="0"/>
              </a:rPr>
              <a:t>缺少可用于繁殖这种</a:t>
            </a:r>
            <a:r>
              <a:rPr lang="en-US" altLang="zh-CN" sz="1400" b="1" dirty="0" smtClean="0">
                <a:latin typeface="Poppins" panose="02000000000000000000" pitchFamily="2" charset="0"/>
                <a:ea typeface="思源黑体 CN Regular" panose="020B0500000000000000" pitchFamily="34" charset="-122"/>
                <a:cs typeface="Poppins" panose="02000000000000000000" pitchFamily="2" charset="0"/>
              </a:rPr>
              <a:t>RNA</a:t>
            </a:r>
            <a:r>
              <a:rPr lang="zh-CN" altLang="en-US" sz="1400" dirty="0" smtClean="0">
                <a:latin typeface="思源黑体 CN Regular" panose="020B0500000000000000" pitchFamily="34" charset="-122"/>
                <a:ea typeface="思源黑体 CN Regular" panose="020B0500000000000000" pitchFamily="34" charset="-122"/>
                <a:cs typeface="Poppins" panose="02000000000000000000" pitchFamily="2" charset="0"/>
              </a:rPr>
              <a:t>病毒的的体外细胞培养系统等问题</a:t>
            </a:r>
          </a:p>
        </p:txBody>
      </p:sp>
      <p:sp>
        <p:nvSpPr>
          <p:cNvPr id="41" name="圆角矩形 40"/>
          <p:cNvSpPr/>
          <p:nvPr/>
        </p:nvSpPr>
        <p:spPr>
          <a:xfrm>
            <a:off x="2743200" y="2935350"/>
            <a:ext cx="1836000" cy="1008000"/>
          </a:xfrm>
          <a:prstGeom prst="roundRect">
            <a:avLst/>
          </a:prstGeom>
          <a:solidFill>
            <a:srgbClr val="007E66"/>
          </a:solidFill>
        </p:spPr>
        <p:txBody>
          <a:bodyPr wrap="square" anchor="ctr">
            <a:spAutoFit/>
          </a:bodyPr>
          <a:lstStyle/>
          <a:p>
            <a:pPr algn="ctr"/>
            <a:r>
              <a:rPr lang="en-US" altLang="zh-CN" b="1"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3D </a:t>
            </a:r>
            <a:r>
              <a:rPr lang="zh-CN" altLang="en-US" b="1"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肠道类器官</a:t>
            </a:r>
          </a:p>
        </p:txBody>
      </p:sp>
      <p:sp>
        <p:nvSpPr>
          <p:cNvPr id="45" name="虚尾箭头 44"/>
          <p:cNvSpPr/>
          <p:nvPr/>
        </p:nvSpPr>
        <p:spPr>
          <a:xfrm>
            <a:off x="1828800" y="3264928"/>
            <a:ext cx="900000" cy="381000"/>
          </a:xfrm>
          <a:prstGeom prst="stripedRightArrow">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ea typeface="思源黑体 CN Regular" panose="020B0500000000000000" pitchFamily="34" charset="-122"/>
              <a:cs typeface="Poppins" panose="02000000000000000000" pitchFamily="2" charset="0"/>
            </a:endParaRPr>
          </a:p>
        </p:txBody>
      </p:sp>
      <p:sp>
        <p:nvSpPr>
          <p:cNvPr id="46" name="TextBox 45"/>
          <p:cNvSpPr txBox="1"/>
          <p:nvPr/>
        </p:nvSpPr>
        <p:spPr>
          <a:xfrm>
            <a:off x="1905000" y="2876550"/>
            <a:ext cx="838200" cy="338554"/>
          </a:xfrm>
          <a:prstGeom prst="rect">
            <a:avLst/>
          </a:prstGeom>
          <a:noFill/>
        </p:spPr>
        <p:txBody>
          <a:bodyPr wrap="square" rtlCol="0">
            <a:spAutoFit/>
          </a:bodyPr>
          <a:lstStyle/>
          <a:p>
            <a:r>
              <a:rPr lang="zh-CN" altLang="en-US" sz="1600" b="1" dirty="0" smtClean="0">
                <a:latin typeface="思源黑体 CN Regular" panose="020B0500000000000000" pitchFamily="34" charset="-122"/>
                <a:ea typeface="思源黑体 CN Regular" panose="020B0500000000000000" pitchFamily="34" charset="-122"/>
              </a:rPr>
              <a:t>挑战</a:t>
            </a:r>
            <a:endParaRPr lang="zh-CN" altLang="en-US" sz="1600" b="1" dirty="0">
              <a:latin typeface="思源黑体 CN Regular" panose="020B0500000000000000" pitchFamily="34" charset="-122"/>
              <a:ea typeface="思源黑体 CN Regular" panose="020B0500000000000000" pitchFamily="34" charset="-122"/>
            </a:endParaRPr>
          </a:p>
        </p:txBody>
      </p:sp>
      <p:sp>
        <p:nvSpPr>
          <p:cNvPr id="29" name="TextBox 28"/>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6" name="文本框 5"/>
          <p:cNvSpPr txBox="1"/>
          <p:nvPr/>
        </p:nvSpPr>
        <p:spPr>
          <a:xfrm>
            <a:off x="5105400" y="4095750"/>
            <a:ext cx="3521710" cy="351790"/>
          </a:xfrm>
          <a:prstGeom prst="rect">
            <a:avLst/>
          </a:prstGeom>
          <a:noFill/>
        </p:spPr>
        <p:txBody>
          <a:bodyPr wrap="square" rtlCol="0" anchor="t">
            <a:noAutofit/>
          </a:bodyPr>
          <a:lstStyle/>
          <a:p>
            <a:pPr>
              <a:defRPr/>
            </a:pPr>
            <a:r>
              <a:rPr lang="en-US" altLang="zh-CN" sz="800" dirty="0" smtClean="0">
                <a:latin typeface="Poppins" panose="02000000000000000000" pitchFamily="2" charset="0"/>
                <a:cs typeface="Poppins" panose="02000000000000000000" pitchFamily="2" charset="0"/>
                <a:sym typeface="+mn-ea"/>
              </a:rPr>
              <a:t>HIE: human intestinal </a:t>
            </a:r>
            <a:r>
              <a:rPr lang="en-US" altLang="zh-CN" sz="800" dirty="0" err="1" smtClean="0">
                <a:latin typeface="Poppins" panose="02000000000000000000" pitchFamily="2" charset="0"/>
                <a:cs typeface="Poppins" panose="02000000000000000000" pitchFamily="2" charset="0"/>
                <a:sym typeface="+mn-ea"/>
              </a:rPr>
              <a:t>enteroid</a:t>
            </a:r>
            <a:r>
              <a:rPr lang="en-US" altLang="zh-CN" sz="800" dirty="0" smtClean="0">
                <a:latin typeface="Poppins" panose="02000000000000000000" pitchFamily="2" charset="0"/>
                <a:cs typeface="Poppins" panose="02000000000000000000" pitchFamily="2" charset="0"/>
                <a:sym typeface="+mn-ea"/>
              </a:rPr>
              <a:t>      </a:t>
            </a:r>
            <a:r>
              <a:rPr lang="en-US" altLang="zh-CN" sz="800" i="1" dirty="0" smtClean="0">
                <a:latin typeface="Poppins" panose="02000000000000000000" pitchFamily="2" charset="0"/>
                <a:cs typeface="Poppins" panose="02000000000000000000" pitchFamily="2" charset="0"/>
                <a:sym typeface="+mn-ea"/>
              </a:rPr>
              <a:t> </a:t>
            </a:r>
            <a:r>
              <a:rPr lang="en-US" altLang="zh-CN" sz="800" dirty="0" err="1" smtClean="0">
                <a:latin typeface="Poppins" panose="02000000000000000000" pitchFamily="2" charset="0"/>
                <a:cs typeface="Poppins" panose="02000000000000000000" pitchFamily="2" charset="0"/>
                <a:sym typeface="+mn-ea"/>
              </a:rPr>
              <a:t>IEC: Intestinal</a:t>
            </a:r>
            <a:r>
              <a:rPr lang="en-US" altLang="zh-CN" sz="800" dirty="0" smtClean="0">
                <a:latin typeface="Poppins" panose="02000000000000000000" pitchFamily="2" charset="0"/>
                <a:cs typeface="Poppins" panose="02000000000000000000" pitchFamily="2" charset="0"/>
                <a:sym typeface="+mn-ea"/>
              </a:rPr>
              <a:t> epithelial cells</a:t>
            </a:r>
            <a:endParaRPr lang="en-US" altLang="zh-CN" sz="800" i="1" dirty="0" smtClean="0">
              <a:latin typeface="Poppins" panose="02000000000000000000" pitchFamily="2" charset="0"/>
              <a:cs typeface="Poppins" panose="02000000000000000000" pitchFamily="2" charset="0"/>
              <a:sym typeface="+mn-ea"/>
            </a:endParaRPr>
          </a:p>
          <a:p>
            <a:pPr>
              <a:defRPr/>
            </a:pPr>
            <a:r>
              <a:rPr lang="en-US" altLang="zh-CN" sz="800" dirty="0" smtClean="0">
                <a:latin typeface="Poppins" panose="02000000000000000000" pitchFamily="2" charset="0"/>
                <a:cs typeface="Poppins" panose="02000000000000000000" pitchFamily="2" charset="0"/>
                <a:sym typeface="+mn-ea"/>
              </a:rPr>
              <a:t>HIO: human intestinal </a:t>
            </a:r>
            <a:r>
              <a:rPr lang="en-US" altLang="zh-CN" sz="800" dirty="0" err="1" smtClean="0">
                <a:latin typeface="Poppins" panose="02000000000000000000" pitchFamily="2" charset="0"/>
                <a:cs typeface="Poppins" panose="02000000000000000000" pitchFamily="2" charset="0"/>
                <a:sym typeface="+mn-ea"/>
              </a:rPr>
              <a:t>organoid</a:t>
            </a:r>
            <a:r>
              <a:rPr lang="en-US" altLang="zh-CN" sz="800" dirty="0" smtClean="0">
                <a:latin typeface="Poppins" panose="02000000000000000000" pitchFamily="2" charset="0"/>
                <a:cs typeface="Poppins" panose="02000000000000000000" pitchFamily="2" charset="0"/>
                <a:sym typeface="+mn-ea"/>
              </a:rPr>
              <a:t>           </a:t>
            </a:r>
          </a:p>
          <a:p>
            <a:pPr>
              <a:defRPr/>
            </a:pPr>
            <a:endParaRPr lang="en-US" altLang="zh-CN" sz="800" dirty="0" smtClean="0">
              <a:latin typeface="Poppins" panose="02000000000000000000" pitchFamily="2" charset="0"/>
              <a:cs typeface="Poppins" panose="02000000000000000000" pitchFamily="2" charset="0"/>
              <a:sym typeface="+mn-ea"/>
            </a:endParaRPr>
          </a:p>
        </p:txBody>
      </p:sp>
      <p:sp>
        <p:nvSpPr>
          <p:cNvPr id="43" name="矩形 42"/>
          <p:cNvSpPr/>
          <p:nvPr/>
        </p:nvSpPr>
        <p:spPr>
          <a:xfrm>
            <a:off x="0" y="4933950"/>
            <a:ext cx="3041650" cy="213995"/>
          </a:xfrm>
          <a:prstGeom prst="rect">
            <a:avLst/>
          </a:prstGeom>
        </p:spPr>
        <p:txBody>
          <a:bodyPr wrap="square">
            <a:spAutoFit/>
          </a:bodyPr>
          <a:lstStyle/>
          <a:p>
            <a:pPr>
              <a:defRPr/>
            </a:pPr>
            <a:r>
              <a:rPr lang="en-US" altLang="zh-CN" sz="800" i="1" dirty="0" err="1" smtClean="0">
                <a:latin typeface="Poppins" panose="02000000000000000000" pitchFamily="2" charset="0"/>
                <a:cs typeface="Poppins" panose="02000000000000000000" pitchFamily="2" charset="0"/>
              </a:rPr>
              <a:t>J</a:t>
            </a:r>
            <a:r>
              <a:rPr lang="en-US" altLang="zh-CN" sz="800" i="1" dirty="0" smtClean="0">
                <a:latin typeface="Poppins" panose="02000000000000000000" pitchFamily="2" charset="0"/>
                <a:cs typeface="Poppins" panose="02000000000000000000" pitchFamily="2" charset="0"/>
              </a:rPr>
              <a:t>e </a:t>
            </a:r>
            <a:r>
              <a:rPr lang="en-US" altLang="zh-CN" sz="800" i="1" dirty="0" err="1" smtClean="0">
                <a:latin typeface="Poppins" panose="02000000000000000000" pitchFamily="2" charset="0"/>
                <a:cs typeface="Poppins" panose="02000000000000000000" pitchFamily="2" charset="0"/>
              </a:rPr>
              <a:t>Hyoung</a:t>
            </a:r>
            <a:r>
              <a:rPr lang="en-US" altLang="zh-CN" sz="800" i="1" dirty="0" smtClean="0">
                <a:latin typeface="Poppins" panose="02000000000000000000" pitchFamily="2" charset="0"/>
                <a:cs typeface="Poppins" panose="02000000000000000000" pitchFamily="2" charset="0"/>
              </a:rPr>
              <a:t> Kim</a:t>
            </a:r>
            <a:r>
              <a:rPr lang="en-US" altLang="en-US" sz="800" i="1" dirty="0" smtClean="0">
                <a:latin typeface="Poppins" panose="02000000000000000000" pitchFamily="2" charset="0"/>
                <a:ea typeface="思源黑体 CN Normal" panose="020B0400000000000000" pitchFamily="34" charset="-122"/>
                <a:cs typeface="Poppins" panose="02000000000000000000" pitchFamily="2" charset="0"/>
                <a:sym typeface="+mn-ea"/>
              </a:rPr>
              <a:t>; et al. </a:t>
            </a:r>
            <a:r>
              <a:rPr lang="en-US" altLang="zh-CN" sz="800" i="1" dirty="0" smtClean="0">
                <a:latin typeface="Poppins" panose="02000000000000000000" pitchFamily="2" charset="0"/>
                <a:cs typeface="Poppins" panose="02000000000000000000" pitchFamily="2" charset="0"/>
              </a:rPr>
              <a:t>doi.org/10.4167/jbv.2020.50.3.168.</a:t>
            </a:r>
            <a:endParaRPr lang="zh-CN" altLang="en-US" sz="800" i="1" dirty="0" smtClean="0">
              <a:latin typeface="Poppins" panose="02000000000000000000" pitchFamily="2" charset="0"/>
              <a:cs typeface="Poppins" panose="02000000000000000000"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additive="base">
                                        <p:cTn id="13" dur="500" fill="hold"/>
                                        <p:tgtEl>
                                          <p:spTgt spid="40"/>
                                        </p:tgtEl>
                                        <p:attrNameLst>
                                          <p:attrName>ppt_x</p:attrName>
                                        </p:attrNameLst>
                                      </p:cBhvr>
                                      <p:tavLst>
                                        <p:tav tm="0">
                                          <p:val>
                                            <p:strVal val="#ppt_x"/>
                                          </p:val>
                                        </p:tav>
                                        <p:tav tm="100000">
                                          <p:val>
                                            <p:strVal val="#ppt_x"/>
                                          </p:val>
                                        </p:tav>
                                      </p:tavLst>
                                    </p:anim>
                                    <p:anim calcmode="lin" valueType="num">
                                      <p:cBhvr additive="base">
                                        <p:cTn id="14" dur="500" fill="hold"/>
                                        <p:tgtEl>
                                          <p:spTgt spid="40"/>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additive="base">
                                        <p:cTn id="17" dur="500" fill="hold"/>
                                        <p:tgtEl>
                                          <p:spTgt spid="46"/>
                                        </p:tgtEl>
                                        <p:attrNameLst>
                                          <p:attrName>ppt_x</p:attrName>
                                        </p:attrNameLst>
                                      </p:cBhvr>
                                      <p:tavLst>
                                        <p:tav tm="0">
                                          <p:val>
                                            <p:strVal val="#ppt_x"/>
                                          </p:val>
                                        </p:tav>
                                        <p:tav tm="100000">
                                          <p:val>
                                            <p:strVal val="#ppt_x"/>
                                          </p:val>
                                        </p:tav>
                                      </p:tavLst>
                                    </p:anim>
                                    <p:anim calcmode="lin" valueType="num">
                                      <p:cBhvr additive="base">
                                        <p:cTn id="18"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500" fill="hold"/>
                                        <p:tgtEl>
                                          <p:spTgt spid="45"/>
                                        </p:tgtEl>
                                        <p:attrNameLst>
                                          <p:attrName>ppt_x</p:attrName>
                                        </p:attrNameLst>
                                      </p:cBhvr>
                                      <p:tavLst>
                                        <p:tav tm="0">
                                          <p:val>
                                            <p:strVal val="#ppt_x"/>
                                          </p:val>
                                        </p:tav>
                                        <p:tav tm="100000">
                                          <p:val>
                                            <p:strVal val="#ppt_x"/>
                                          </p:val>
                                        </p:tav>
                                      </p:tavLst>
                                    </p:anim>
                                    <p:anim calcmode="lin" valueType="num">
                                      <p:cBhvr additive="base">
                                        <p:cTn id="24" dur="500" fill="hold"/>
                                        <p:tgtEl>
                                          <p:spTgt spid="4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additive="base">
                                        <p:cTn id="27" dur="500" fill="hold"/>
                                        <p:tgtEl>
                                          <p:spTgt spid="41"/>
                                        </p:tgtEl>
                                        <p:attrNameLst>
                                          <p:attrName>ppt_x</p:attrName>
                                        </p:attrNameLst>
                                      </p:cBhvr>
                                      <p:tavLst>
                                        <p:tav tm="0">
                                          <p:val>
                                            <p:strVal val="#ppt_x"/>
                                          </p:val>
                                        </p:tav>
                                        <p:tav tm="100000">
                                          <p:val>
                                            <p:strVal val="#ppt_x"/>
                                          </p:val>
                                        </p:tav>
                                      </p:tavLst>
                                    </p:anim>
                                    <p:anim calcmode="lin" valueType="num">
                                      <p:cBhvr additive="base">
                                        <p:cTn id="28"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39" grpId="0" animBg="1"/>
      <p:bldP spid="40" grpId="0" bldLvl="0" animBg="1"/>
      <p:bldP spid="41" grpId="0" animBg="1"/>
      <p:bldP spid="45" grpId="0" animBg="1"/>
      <p:bldP spid="46" grpId="0"/>
      <p:bldP spid="6" grpId="0"/>
      <p:bldP spid="6" grpId="1"/>
      <p:bldP spid="4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63" y="26329"/>
            <a:ext cx="9024852" cy="360056"/>
            <a:chOff x="0" y="123478"/>
            <a:chExt cx="9027696" cy="360040"/>
          </a:xfrm>
        </p:grpSpPr>
        <p:grpSp>
          <p:nvGrpSpPr>
            <p:cNvPr id="3"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2"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4"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5" name="组合 28"/>
          <p:cNvGrpSpPr/>
          <p:nvPr/>
        </p:nvGrpSpPr>
        <p:grpSpPr>
          <a:xfrm>
            <a:off x="285720" y="642924"/>
            <a:ext cx="3362356" cy="500066"/>
            <a:chOff x="5643570" y="1142990"/>
            <a:chExt cx="3362356" cy="500066"/>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TextBox 30"/>
            <p:cNvSpPr txBox="1"/>
            <p:nvPr/>
          </p:nvSpPr>
          <p:spPr>
            <a:xfrm>
              <a:off x="5786446" y="1142990"/>
              <a:ext cx="3041015" cy="46037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肠道类器官-药物筛选</a:t>
              </a: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3" name="椭圆 32"/>
            <p:cNvSpPr/>
            <p:nvPr/>
          </p:nvSpPr>
          <p:spPr>
            <a:xfrm>
              <a:off x="8863050" y="14716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graphicFrame>
        <p:nvGraphicFramePr>
          <p:cNvPr id="37" name="表格 36"/>
          <p:cNvGraphicFramePr>
            <a:graphicFrameLocks noGrp="1"/>
          </p:cNvGraphicFramePr>
          <p:nvPr/>
        </p:nvGraphicFramePr>
        <p:xfrm>
          <a:off x="533400" y="1276350"/>
          <a:ext cx="8153400" cy="3259670"/>
        </p:xfrm>
        <a:graphic>
          <a:graphicData uri="http://schemas.openxmlformats.org/drawingml/2006/table">
            <a:tbl>
              <a:tblPr firstRow="1" bandRow="1">
                <a:tableStyleId>{5C22544A-7EE6-4342-B048-85BDC9FD1C3A}</a:tableStyleId>
              </a:tblPr>
              <a:tblGrid>
                <a:gridCol w="1019175"/>
                <a:gridCol w="940777"/>
                <a:gridCol w="4869392"/>
                <a:gridCol w="1324056"/>
              </a:tblGrid>
              <a:tr h="3810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100" b="1"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应用场景</a:t>
                      </a:r>
                      <a:endParaRPr lang="en-US" altLang="zh-CN" sz="1100" b="1"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solidFill>
                      <a:srgbClr val="005440"/>
                    </a:solidFill>
                  </a:tcPr>
                </a:tc>
                <a:tc>
                  <a:txBody>
                    <a:bodyPr/>
                    <a:lstStyle/>
                    <a:p>
                      <a:pPr algn="ctr"/>
                      <a:r>
                        <a:rPr lang="zh-CN" altLang="en-US" sz="1100" b="1"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疾病</a:t>
                      </a:r>
                    </a:p>
                  </a:txBody>
                  <a:tcPr anchor="ctr">
                    <a:solidFill>
                      <a:srgbClr val="005440"/>
                    </a:solidFill>
                  </a:tcPr>
                </a:tc>
                <a:tc>
                  <a:txBody>
                    <a:bodyPr/>
                    <a:lstStyle/>
                    <a:p>
                      <a:pPr algn="ctr"/>
                      <a:r>
                        <a:rPr lang="zh-CN" altLang="en-US" sz="1100" b="1"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研究题目</a:t>
                      </a:r>
                    </a:p>
                  </a:txBody>
                  <a:tcPr anchor="ctr">
                    <a:solidFill>
                      <a:srgbClr val="005440"/>
                    </a:solidFill>
                  </a:tcPr>
                </a:tc>
                <a:tc>
                  <a:txBody>
                    <a:bodyPr/>
                    <a:lstStyle/>
                    <a:p>
                      <a:pPr algn="ctr"/>
                      <a:r>
                        <a:rPr lang="zh-CN" altLang="en-US" sz="1100" b="1"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临床</a:t>
                      </a:r>
                      <a:r>
                        <a:rPr lang="en-US" altLang="zh-CN" sz="1100" b="1"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100" b="1"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solidFill>
                      <a:srgbClr val="005440"/>
                    </a:solidFill>
                  </a:tcPr>
                </a:tc>
              </a:tr>
              <a:tr h="553342">
                <a:tc rowSpan="4">
                  <a:txBody>
                    <a:bodyPr/>
                    <a:lstStyle/>
                    <a:p>
                      <a:pPr algn="ctr"/>
                      <a:r>
                        <a:rPr lang="zh-CN" altLang="en-US"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药物筛选</a:t>
                      </a:r>
                    </a:p>
                  </a:txBody>
                  <a:tcPr marL="95250" marR="95250" anchor="ctr">
                    <a:lnB w="12700" cap="flat" cmpd="sng" algn="ctr">
                      <a:solidFill>
                        <a:schemeClr val="tx1"/>
                      </a:solidFill>
                      <a:prstDash val="solid"/>
                      <a:round/>
                      <a:headEnd type="none" w="med" len="med"/>
                      <a:tailEnd type="none" w="med" len="med"/>
                    </a:lnB>
                    <a:solidFill>
                      <a:schemeClr val="bg1">
                        <a:lumMod val="95000"/>
                      </a:schemeClr>
                    </a:solidFill>
                  </a:tcPr>
                </a:tc>
                <a:tc rowSpan="4">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结直肠癌</a:t>
                      </a:r>
                      <a:endPar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Prospective Observation on the Accuracy of in Vitro Screening of Colorectal Cancer Chemotherapy Drugs Based on </a:t>
                      </a:r>
                      <a:r>
                        <a:rPr lang="en-US" altLang="zh-CN" sz="1100" kern="1200" dirty="0" err="1"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Organoids</a:t>
                      </a: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-on a-chip</a:t>
                      </a:r>
                    </a:p>
                  </a:txBody>
                  <a:tcPr marL="95250" marR="95250"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NCT04996355</a:t>
                      </a:r>
                    </a:p>
                  </a:txBody>
                  <a:tcPr marL="95250" marR="95250" anchor="ctr">
                    <a:solidFill>
                      <a:schemeClr val="bg1">
                        <a:lumMod val="95000"/>
                      </a:schemeClr>
                    </a:solidFill>
                  </a:tcPr>
                </a:tc>
              </a:tr>
              <a:tr h="709413">
                <a:tc vMerge="1">
                  <a:txBody>
                    <a:bodyPr/>
                    <a:lstStyle/>
                    <a:p>
                      <a:endParaRPr lang="zh-CN"/>
                    </a:p>
                  </a:txBody>
                  <a:tcPr/>
                </a:tc>
                <a:tc vMerge="1">
                  <a:txBody>
                    <a:bodyPr/>
                    <a:lstStyle/>
                    <a:p>
                      <a:endParaRPr lang="zh-CN"/>
                    </a:p>
                  </a:txBody>
                  <a:tcPr/>
                </a:tc>
                <a:tc>
                  <a:txBody>
                    <a:bodyPr/>
                    <a:lstStyle/>
                    <a:p>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The Culture of Advanced</a:t>
                      </a:r>
                      <a:r>
                        <a:rPr lang="en-US" altLang="zh-CN"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Recurrent</a:t>
                      </a:r>
                      <a:r>
                        <a:rPr lang="en-US" altLang="zh-CN"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Metastatic Colorectal Cancer </a:t>
                      </a:r>
                      <a:r>
                        <a:rPr lang="en-US" altLang="zh-CN" sz="1100" kern="1200" dirty="0" err="1"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Organoids</a:t>
                      </a: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and Drug Screening</a:t>
                      </a:r>
                      <a:endParaRPr lang="zh-CN" altLang="en-US"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NCT05304741</a:t>
                      </a:r>
                      <a:endParaRPr lang="zh-CN" altLang="en-US"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solidFill>
                      <a:schemeClr val="bg1"/>
                    </a:solidFill>
                  </a:tcPr>
                </a:tc>
              </a:tr>
              <a:tr h="709413">
                <a:tc vMerge="1">
                  <a:txBody>
                    <a:bodyPr/>
                    <a:lstStyle/>
                    <a:p>
                      <a:endParaRPr lang="zh-CN"/>
                    </a:p>
                  </a:txBody>
                  <a:tcPr/>
                </a:tc>
                <a:tc vMerge="1">
                  <a:txBody>
                    <a:bodyPr/>
                    <a:lstStyle/>
                    <a:p>
                      <a:endParaRPr lang="zh-CN"/>
                    </a:p>
                  </a:txBody>
                  <a:tcPr/>
                </a:tc>
                <a:tc>
                  <a:txBody>
                    <a:bodyPr/>
                    <a:lstStyle/>
                    <a:p>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Patient-derived </a:t>
                      </a:r>
                      <a:r>
                        <a:rPr lang="en-US" altLang="zh-CN" sz="1100" kern="1200" dirty="0" err="1"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Organoids</a:t>
                      </a: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 of RAS</a:t>
                      </a:r>
                      <a:r>
                        <a:rPr lang="en-US" altLang="zh-CN"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RAF Wild-type Metastatic Right Colon Cancer to Test the Sensitivity and Clinical Consistency of Combined Treatment of </a:t>
                      </a:r>
                      <a:r>
                        <a:rPr lang="en-US" altLang="zh-CN" sz="1100" kern="1200" dirty="0" err="1"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Cetuximab</a:t>
                      </a: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solidFill>
                      <a:schemeClr val="bg1"/>
                    </a:solidFill>
                  </a:tcPr>
                </a:tc>
                <a:tc>
                  <a:txBody>
                    <a:bodyPr/>
                    <a:lstStyle/>
                    <a:p>
                      <a:pPr algn="ct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NCT04906733</a:t>
                      </a:r>
                      <a:endParaRPr lang="zh-CN" altLang="en-US"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solidFill>
                      <a:schemeClr val="bg1"/>
                    </a:solidFill>
                  </a:tcPr>
                </a:tc>
              </a:tr>
              <a:tr h="865484">
                <a:tc vMerge="1">
                  <a:txBody>
                    <a:bodyPr/>
                    <a:lstStyle/>
                    <a:p>
                      <a:endParaRPr lang="zh-CN"/>
                    </a:p>
                  </a:txBody>
                  <a:tcPr>
                    <a:lnB w="12700" cap="flat" cmpd="sng" algn="ctr">
                      <a:solidFill>
                        <a:schemeClr val="tx1"/>
                      </a:solidFill>
                      <a:prstDash val="solid"/>
                      <a:round/>
                      <a:headEnd type="none" w="med" len="med"/>
                      <a:tailEnd type="none" w="med" len="med"/>
                    </a:lnB>
                  </a:tcPr>
                </a:tc>
                <a:tc vMerge="1">
                  <a:txBody>
                    <a:bodyPr/>
                    <a:lstStyle/>
                    <a:p>
                      <a:endParaRPr lang="zh-CN"/>
                    </a:p>
                  </a:txBody>
                  <a:tcPr>
                    <a:lnB w="12700" cap="flat" cmpd="sng" algn="ctr">
                      <a:solidFill>
                        <a:schemeClr val="tx1"/>
                      </a:solidFill>
                      <a:prstDash val="solid"/>
                      <a:round/>
                      <a:headEnd type="none" w="med" len="med"/>
                      <a:tailEnd type="none" w="med" len="med"/>
                    </a:lnB>
                  </a:tcPr>
                </a:tc>
                <a:tc>
                  <a:txBody>
                    <a:bodyPr/>
                    <a:lstStyle/>
                    <a:p>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 Prospective Multicenter Randomized Controlled Trial of the Clinical Efficacy of </a:t>
                      </a:r>
                      <a:r>
                        <a:rPr lang="en-US" altLang="zh-CN" sz="1100" kern="1200" dirty="0" err="1"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Neoadjuvant</a:t>
                      </a: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 Therapy Based on </a:t>
                      </a:r>
                      <a:r>
                        <a:rPr lang="en-US" altLang="zh-CN" sz="1100" kern="1200" dirty="0" err="1"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Organoids</a:t>
                      </a: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 Drug Sensitivity Versus Empirical </a:t>
                      </a:r>
                      <a:r>
                        <a:rPr lang="en-US" altLang="zh-CN" sz="1100" kern="1200" dirty="0" err="1"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Neoadjuvant</a:t>
                      </a: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 Therapy in the Treatment of Advanced Rectal Cancer</a:t>
                      </a:r>
                      <a:endParaRPr lang="zh-CN" altLang="en-US"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lnB w="12700" cmpd="sng">
                      <a:solidFill>
                        <a:schemeClr val="tx1"/>
                      </a:solidFill>
                      <a:prstDash val="solid"/>
                    </a:lnB>
                    <a:solidFill>
                      <a:schemeClr val="bg1">
                        <a:lumMod val="95000"/>
                      </a:schemeClr>
                    </a:solidFill>
                  </a:tcPr>
                </a:tc>
                <a:tc>
                  <a:txBody>
                    <a:bodyPr/>
                    <a:lstStyle/>
                    <a:p>
                      <a:pPr algn="ctr"/>
                      <a:r>
                        <a:rPr lang="en-US" altLang="zh-CN"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NCT05352165</a:t>
                      </a:r>
                      <a:endParaRPr lang="zh-CN" altLang="en-US" sz="11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lnB w="12700" cmpd="sng">
                      <a:solidFill>
                        <a:schemeClr val="tx1"/>
                      </a:solidFill>
                      <a:prstDash val="solid"/>
                    </a:lnB>
                    <a:solidFill>
                      <a:schemeClr val="bg1">
                        <a:lumMod val="95000"/>
                      </a:schemeClr>
                    </a:solidFill>
                  </a:tcPr>
                </a:tc>
              </a:tr>
            </a:tbl>
          </a:graphicData>
        </a:graphic>
      </p:graphicFrame>
      <p:sp>
        <p:nvSpPr>
          <p:cNvPr id="21" name="TextBox 20"/>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53" name="矩形 52"/>
          <p:cNvSpPr/>
          <p:nvPr/>
        </p:nvSpPr>
        <p:spPr>
          <a:xfrm>
            <a:off x="1270" y="4929505"/>
            <a:ext cx="3282950" cy="213995"/>
          </a:xfrm>
          <a:prstGeom prst="rect">
            <a:avLst/>
          </a:prstGeom>
        </p:spPr>
        <p:txBody>
          <a:bodyPr wrap="square">
            <a:spAutoFit/>
          </a:bodyPr>
          <a:lstStyle/>
          <a:p>
            <a:r>
              <a:rPr lang="en-US" sz="800" i="1" dirty="0" err="1" smtClean="0">
                <a:latin typeface="Poppins" panose="02000000000000000000" pitchFamily="2" charset="0"/>
                <a:cs typeface="Poppins" panose="02000000000000000000" pitchFamily="2" charset="0"/>
              </a:rPr>
              <a:t>Qinying</a:t>
            </a:r>
            <a:r>
              <a:rPr lang="en-US" sz="800" i="1" dirty="0" smtClean="0">
                <a:latin typeface="Poppins" panose="02000000000000000000" pitchFamily="2" charset="0"/>
                <a:cs typeface="Poppins" panose="02000000000000000000" pitchFamily="2" charset="0"/>
              </a:rPr>
              <a:t> Wang; et al. doi.org/10.1038/s41392-022-01194-6.</a:t>
            </a:r>
            <a:endParaRPr lang="zh-CN" altLang="en-US" sz="800" i="1" dirty="0" smtClean="0">
              <a:latin typeface="Poppins" panose="02000000000000000000" pitchFamily="2" charset="0"/>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63" y="26329"/>
            <a:ext cx="9024852" cy="360056"/>
            <a:chOff x="0" y="123478"/>
            <a:chExt cx="9027696" cy="360040"/>
          </a:xfrm>
        </p:grpSpPr>
        <p:grpSp>
          <p:nvGrpSpPr>
            <p:cNvPr id="3"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2" name="Picture 2" descr="D:\桌面\新logo-黑.png"/>
            <p:cNvPicPr>
              <a:picLocks noChangeAspect="1" noChangeArrowheads="1"/>
            </p:cNvPicPr>
            <p:nvPr/>
          </p:nvPicPr>
          <p:blipFill>
            <a:blip r:embed="rId4" cstate="print"/>
            <a:stretch>
              <a:fillRect/>
            </a:stretch>
          </p:blipFill>
          <p:spPr bwMode="auto">
            <a:xfrm>
              <a:off x="125896" y="123478"/>
              <a:ext cx="1493776" cy="360000"/>
            </a:xfrm>
            <a:prstGeom prst="rect">
              <a:avLst/>
            </a:prstGeom>
            <a:noFill/>
            <a:ln>
              <a:noFill/>
            </a:ln>
          </p:spPr>
        </p:pic>
        <p:grpSp>
          <p:nvGrpSpPr>
            <p:cNvPr id="4"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5" name="组合 28"/>
          <p:cNvGrpSpPr/>
          <p:nvPr/>
        </p:nvGrpSpPr>
        <p:grpSpPr>
          <a:xfrm>
            <a:off x="285720" y="642924"/>
            <a:ext cx="2981356" cy="547702"/>
            <a:chOff x="5643570" y="1142990"/>
            <a:chExt cx="2981356" cy="547702"/>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TextBox 30"/>
            <p:cNvSpPr txBox="1"/>
            <p:nvPr/>
          </p:nvSpPr>
          <p:spPr>
            <a:xfrm>
              <a:off x="5786446" y="1142990"/>
              <a:ext cx="2626360" cy="460375"/>
            </a:xfrm>
            <a:prstGeom prst="rect">
              <a:avLst/>
            </a:prstGeom>
            <a:noFill/>
          </p:spPr>
          <p:txBody>
            <a:bodyPr wrap="none" rtlCol="0">
              <a:spAutoFit/>
            </a:bodyPr>
            <a:lstStyle/>
            <a:p>
              <a:pPr algn="l">
                <a:buClrTx/>
                <a:buSzTx/>
                <a:buFontTx/>
              </a:pPr>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脑类器官培养过程</a:t>
              </a: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3" name="椭圆 32"/>
            <p:cNvSpPr/>
            <p:nvPr/>
          </p:nvSpPr>
          <p:spPr>
            <a:xfrm>
              <a:off x="84820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
        <p:nvSpPr>
          <p:cNvPr id="78850" name="AutoShape 2" descr="Figure thumbnail gr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p>
        </p:txBody>
      </p:sp>
      <p:sp>
        <p:nvSpPr>
          <p:cNvPr id="34" name="文本框 7"/>
          <p:cNvSpPr txBox="1"/>
          <p:nvPr/>
        </p:nvSpPr>
        <p:spPr>
          <a:xfrm>
            <a:off x="2667000" y="4649926"/>
            <a:ext cx="3581400" cy="276999"/>
          </a:xfrm>
          <a:prstGeom prst="rect">
            <a:avLst/>
          </a:prstGeom>
          <a:noFill/>
        </p:spPr>
        <p:txBody>
          <a:bodyPr wrap="square" rtlCol="0">
            <a:spAutoFit/>
          </a:bodyPr>
          <a:lstStyle/>
          <a:p>
            <a:pPr algn="ct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脑</a:t>
            </a:r>
            <a:r>
              <a:rPr lang="zh-CN" altLang="en-US" sz="1200" dirty="0">
                <a:latin typeface="Poppins" panose="02000000000000000000" pitchFamily="2" charset="0"/>
                <a:ea typeface="思源黑体 CN Regular" panose="020B0500000000000000" pitchFamily="34" charset="-122"/>
                <a:cs typeface="Poppins" panose="02000000000000000000" pitchFamily="2" charset="0"/>
              </a:rPr>
              <a:t>类器官的培养过程</a:t>
            </a:r>
          </a:p>
        </p:txBody>
      </p:sp>
      <p:sp>
        <p:nvSpPr>
          <p:cNvPr id="35" name="内容占位符 4"/>
          <p:cNvSpPr/>
          <p:nvPr>
            <p:custDataLst>
              <p:tags r:id="rId1"/>
            </p:custDataLst>
          </p:nvPr>
        </p:nvSpPr>
        <p:spPr>
          <a:xfrm>
            <a:off x="838200" y="1123950"/>
            <a:ext cx="5097780" cy="793115"/>
          </a:xfrm>
          <a:prstGeom prst="rect">
            <a:avLst/>
          </a:prstGeom>
        </p:spPr>
        <p:txBody>
          <a:bodyPr vert="horz" wrap="square" lIns="90170" tIns="46990" rIns="90170" bIns="46990" rtlCol="0"/>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0000"/>
              </a:lnSpc>
              <a:spcAft>
                <a:spcPts val="0"/>
              </a:spcAft>
              <a:buNone/>
            </a:pPr>
            <a:r>
              <a:rPr lang="en-US" altLang="zh-CN" sz="1400" spc="0" dirty="0">
                <a:solidFill>
                  <a:schemeClr val="dk1"/>
                </a:solidFill>
                <a:latin typeface="Poppins" panose="02000000000000000000" pitchFamily="2" charset="0"/>
                <a:ea typeface="思源黑体 CN Regular" panose="020B0500000000000000" pitchFamily="34" charset="-122"/>
                <a:cs typeface="Poppins" panose="02000000000000000000" pitchFamily="2" charset="0"/>
              </a:rPr>
              <a:t>1. </a:t>
            </a:r>
            <a:r>
              <a:rPr lang="zh-CN" altLang="en-US" sz="1400" spc="0" dirty="0">
                <a:solidFill>
                  <a:schemeClr val="dk1"/>
                </a:solidFill>
                <a:latin typeface="Poppins" panose="02000000000000000000" pitchFamily="2" charset="0"/>
                <a:ea typeface="思源黑体 CN Regular" panose="020B0500000000000000" pitchFamily="34" charset="-122"/>
                <a:cs typeface="Poppins" panose="02000000000000000000" pitchFamily="2" charset="0"/>
              </a:rPr>
              <a:t>扩增诱导多能干细胞</a:t>
            </a:r>
            <a:r>
              <a:rPr lang="en-US" altLang="zh-CN" sz="1000" dirty="0" smtClean="0">
                <a:latin typeface="Poppins" panose="02000000000000000000" pitchFamily="2" charset="0"/>
                <a:ea typeface="思源黑体 CN Normal" panose="020B0400000000000000" pitchFamily="34" charset="-122"/>
                <a:cs typeface="Poppins" panose="02000000000000000000" pitchFamily="2" charset="0"/>
                <a:sym typeface="+mn-ea"/>
              </a:rPr>
              <a:t>(</a:t>
            </a:r>
            <a:r>
              <a:rPr lang="en-US" altLang="zh-CN" sz="1400" spc="0" dirty="0" err="1">
                <a:solidFill>
                  <a:schemeClr val="dk1"/>
                </a:solidFill>
                <a:latin typeface="Poppins" panose="02000000000000000000" pitchFamily="2" charset="0"/>
                <a:ea typeface="思源黑体 CN Regular" panose="020B0500000000000000" pitchFamily="34" charset="-122"/>
                <a:cs typeface="Poppins" panose="02000000000000000000" pitchFamily="2" charset="0"/>
              </a:rPr>
              <a:t>iPSC</a:t>
            </a:r>
            <a:r>
              <a:rPr lang="en-US" altLang="zh-CN" sz="1000" dirty="0" smtClean="0">
                <a:latin typeface="Poppins" panose="02000000000000000000" pitchFamily="2" charset="0"/>
                <a:ea typeface="思源黑体 CN Normal" panose="020B0400000000000000" pitchFamily="34" charset="-122"/>
                <a:cs typeface="Poppins" panose="02000000000000000000" pitchFamily="2" charset="0"/>
                <a:sym typeface="+mn-ea"/>
              </a:rPr>
              <a:t>)</a:t>
            </a:r>
            <a:endParaRPr lang="zh-CN" altLang="en-US" sz="1400" spc="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p>
            <a:pPr marL="0" indent="0" algn="just">
              <a:lnSpc>
                <a:spcPct val="110000"/>
              </a:lnSpc>
              <a:spcAft>
                <a:spcPts val="0"/>
              </a:spcAft>
              <a:buNone/>
            </a:pPr>
            <a:r>
              <a:rPr lang="en-US" altLang="zh-CN" sz="1400" spc="0" dirty="0">
                <a:solidFill>
                  <a:schemeClr val="dk1"/>
                </a:solidFill>
                <a:latin typeface="Poppins" panose="02000000000000000000" pitchFamily="2" charset="0"/>
                <a:ea typeface="思源黑体 CN Regular" panose="020B0500000000000000" pitchFamily="34" charset="-122"/>
                <a:cs typeface="Poppins" panose="02000000000000000000" pitchFamily="2" charset="0"/>
              </a:rPr>
              <a:t>2. </a:t>
            </a:r>
            <a:r>
              <a:rPr lang="zh-CN" altLang="en-US" sz="1400" spc="0" dirty="0">
                <a:solidFill>
                  <a:schemeClr val="dk1"/>
                </a:solidFill>
                <a:latin typeface="Poppins" panose="02000000000000000000" pitchFamily="2" charset="0"/>
                <a:ea typeface="思源黑体 CN Regular" panose="020B0500000000000000" pitchFamily="34" charset="-122"/>
                <a:cs typeface="Poppins" panose="02000000000000000000" pitchFamily="2" charset="0"/>
              </a:rPr>
              <a:t>放</a:t>
            </a:r>
            <a:r>
              <a:rPr lang="zh-CN" altLang="en-US" sz="1400" spc="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入的</a:t>
            </a:r>
            <a:r>
              <a:rPr lang="zh-CN" altLang="en-US" sz="1400" spc="0" dirty="0">
                <a:solidFill>
                  <a:schemeClr val="dk1"/>
                </a:solidFill>
                <a:latin typeface="Poppins" panose="02000000000000000000" pitchFamily="2" charset="0"/>
                <a:ea typeface="思源黑体 CN Regular" panose="020B0500000000000000" pitchFamily="34" charset="-122"/>
                <a:cs typeface="Poppins" panose="02000000000000000000" pitchFamily="2" charset="0"/>
              </a:rPr>
              <a:t>基质胶</a:t>
            </a:r>
            <a:r>
              <a:rPr lang="en-US" altLang="zh-CN" sz="1000" dirty="0" smtClean="0">
                <a:latin typeface="Poppins" panose="02000000000000000000" pitchFamily="2" charset="0"/>
                <a:ea typeface="思源黑体 CN Normal" panose="020B0400000000000000" pitchFamily="34" charset="-122"/>
                <a:cs typeface="Poppins" panose="02000000000000000000" pitchFamily="2" charset="0"/>
                <a:sym typeface="+mn-ea"/>
              </a:rPr>
              <a:t>(</a:t>
            </a:r>
            <a:r>
              <a:rPr lang="en-US" altLang="zh-CN" sz="1400" spc="0" dirty="0" err="1">
                <a:solidFill>
                  <a:schemeClr val="dk1"/>
                </a:solidFill>
                <a:latin typeface="Poppins" panose="02000000000000000000" pitchFamily="2" charset="0"/>
                <a:ea typeface="思源黑体 CN Regular" panose="020B0500000000000000" pitchFamily="34" charset="-122"/>
                <a:cs typeface="Poppins" panose="02000000000000000000" pitchFamily="2" charset="0"/>
              </a:rPr>
              <a:t>Matrigel</a:t>
            </a:r>
            <a:r>
              <a:rPr lang="en-US" altLang="zh-CN" sz="1000" dirty="0" smtClean="0">
                <a:latin typeface="Poppins" panose="02000000000000000000" pitchFamily="2" charset="0"/>
                <a:ea typeface="思源黑体 CN Normal" panose="020B0400000000000000" pitchFamily="34" charset="-122"/>
                <a:cs typeface="Poppins" panose="02000000000000000000" pitchFamily="2" charset="0"/>
                <a:sym typeface="+mn-ea"/>
              </a:rPr>
              <a:t>)</a:t>
            </a:r>
            <a:r>
              <a:rPr lang="zh-CN" altLang="en-US" sz="1400" spc="0" dirty="0">
                <a:solidFill>
                  <a:schemeClr val="dk1"/>
                </a:solidFill>
                <a:latin typeface="Poppins" panose="02000000000000000000" pitchFamily="2" charset="0"/>
                <a:ea typeface="思源黑体 CN Regular" panose="020B0500000000000000" pitchFamily="34" charset="-122"/>
                <a:cs typeface="Poppins" panose="02000000000000000000" pitchFamily="2" charset="0"/>
              </a:rPr>
              <a:t>使干细胞发育成脑类</a:t>
            </a:r>
            <a:r>
              <a:rPr lang="zh-CN" altLang="en-US" sz="1400" spc="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器官</a:t>
            </a:r>
            <a:endParaRPr lang="en-US" altLang="zh-CN" sz="1400" spc="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p>
            <a:pPr marL="0" indent="0" algn="just">
              <a:lnSpc>
                <a:spcPct val="110000"/>
              </a:lnSpc>
              <a:spcAft>
                <a:spcPts val="0"/>
              </a:spcAft>
              <a:buNone/>
            </a:pPr>
            <a:r>
              <a:rPr lang="en-US" altLang="zh-CN" sz="1400" spc="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3. </a:t>
            </a:r>
            <a:r>
              <a:rPr lang="zh-CN" altLang="en-US" sz="1400" spc="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培养基中通常加入所需的细胞因子</a:t>
            </a:r>
          </a:p>
        </p:txBody>
      </p:sp>
      <p:sp>
        <p:nvSpPr>
          <p:cNvPr id="36" name="TextBox 35"/>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23" name="图片 22" descr="Brain Organoids to Evaluate Cellular Therapies-3.jpg"/>
          <p:cNvPicPr>
            <a:picLocks noChangeAspect="1"/>
          </p:cNvPicPr>
          <p:nvPr/>
        </p:nvPicPr>
        <p:blipFill>
          <a:blip r:embed="rId5" cstate="print"/>
          <a:stretch>
            <a:fillRect/>
          </a:stretch>
        </p:blipFill>
        <p:spPr>
          <a:xfrm>
            <a:off x="1905000" y="1885950"/>
            <a:ext cx="5213985" cy="2744470"/>
          </a:xfrm>
          <a:prstGeom prst="rect">
            <a:avLst/>
          </a:prstGeom>
        </p:spPr>
      </p:pic>
      <p:sp>
        <p:nvSpPr>
          <p:cNvPr id="6" name="矩形 5"/>
          <p:cNvSpPr/>
          <p:nvPr/>
        </p:nvSpPr>
        <p:spPr>
          <a:xfrm>
            <a:off x="66675" y="4857750"/>
            <a:ext cx="3912235" cy="213995"/>
          </a:xfrm>
          <a:prstGeom prst="rect">
            <a:avLst/>
          </a:prstGeom>
        </p:spPr>
        <p:txBody>
          <a:bodyPr wrap="square">
            <a:spAutoFit/>
          </a:bodyPr>
          <a:lstStyle/>
          <a:p>
            <a:pPr algn="l"/>
            <a:r>
              <a:rPr lang="en-US" sz="800" i="1" dirty="0" smtClean="0">
                <a:latin typeface="Poppins" panose="02000000000000000000" pitchFamily="2" charset="0"/>
                <a:ea typeface="思源黑体 CN Regular" panose="020B0500000000000000" pitchFamily="34" charset="-122"/>
                <a:cs typeface="Poppins" panose="02000000000000000000" pitchFamily="2" charset="0"/>
              </a:rPr>
              <a:t>Ana </a:t>
            </a:r>
            <a:r>
              <a:rPr lang="en-US" sz="800" i="1" dirty="0" err="1" smtClean="0">
                <a:latin typeface="Poppins" panose="02000000000000000000" pitchFamily="2" charset="0"/>
                <a:ea typeface="思源黑体 CN Regular" panose="020B0500000000000000" pitchFamily="34" charset="-122"/>
                <a:cs typeface="Poppins" panose="02000000000000000000" pitchFamily="2" charset="0"/>
              </a:rPr>
              <a:t>Belén</a:t>
            </a:r>
            <a:r>
              <a:rPr lang="en-US" sz="800" i="1" dirty="0" smtClean="0">
                <a:latin typeface="Poppins" panose="02000000000000000000" pitchFamily="2" charset="0"/>
                <a:ea typeface="思源黑体 CN Regular" panose="020B0500000000000000" pitchFamily="34" charset="-122"/>
                <a:cs typeface="Poppins" panose="02000000000000000000" pitchFamily="2" charset="0"/>
              </a:rPr>
              <a:t> </a:t>
            </a:r>
            <a:r>
              <a:rPr lang="en-US" sz="800" i="1" dirty="0" err="1" smtClean="0">
                <a:latin typeface="Poppins" panose="02000000000000000000" pitchFamily="2" charset="0"/>
                <a:ea typeface="思源黑体 CN Regular" panose="020B0500000000000000" pitchFamily="34" charset="-122"/>
                <a:cs typeface="Poppins" panose="02000000000000000000" pitchFamily="2" charset="0"/>
              </a:rPr>
              <a:t>García</a:t>
            </a:r>
            <a:r>
              <a:rPr lang="en-US" sz="800" i="1" dirty="0" smtClean="0">
                <a:latin typeface="Poppins" panose="02000000000000000000" pitchFamily="2" charset="0"/>
                <a:ea typeface="思源黑体 CN Regular" panose="020B0500000000000000" pitchFamily="34" charset="-122"/>
                <a:cs typeface="Poppins" panose="02000000000000000000" pitchFamily="2" charset="0"/>
              </a:rPr>
              <a:t>-Delgado; et al. doi.org/10.3390/ani12223150.</a:t>
            </a:r>
            <a:endParaRPr lang="zh-CN" altLang="en-US" sz="800" i="1" dirty="0" smtClean="0">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63" y="26329"/>
            <a:ext cx="9024852" cy="360056"/>
            <a:chOff x="0" y="123478"/>
            <a:chExt cx="9027696" cy="360040"/>
          </a:xfrm>
        </p:grpSpPr>
        <p:grpSp>
          <p:nvGrpSpPr>
            <p:cNvPr id="3"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2"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4"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5" name="组合 28"/>
          <p:cNvGrpSpPr/>
          <p:nvPr/>
        </p:nvGrpSpPr>
        <p:grpSpPr>
          <a:xfrm>
            <a:off x="285720" y="642924"/>
            <a:ext cx="3230453" cy="507381"/>
            <a:chOff x="5643570" y="1142990"/>
            <a:chExt cx="3230453" cy="507381"/>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TextBox 30"/>
            <p:cNvSpPr txBox="1"/>
            <p:nvPr/>
          </p:nvSpPr>
          <p:spPr>
            <a:xfrm>
              <a:off x="5786446" y="1142990"/>
              <a:ext cx="3026791" cy="46166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肠道类器官培养过程</a:t>
              </a: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3" name="椭圆 32"/>
            <p:cNvSpPr/>
            <p:nvPr/>
          </p:nvSpPr>
          <p:spPr>
            <a:xfrm>
              <a:off x="8731147" y="1507495"/>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3081" name="Picture 9"/>
          <p:cNvPicPr>
            <a:picLocks noChangeAspect="1" noChangeArrowheads="1"/>
          </p:cNvPicPr>
          <p:nvPr/>
        </p:nvPicPr>
        <p:blipFill>
          <a:blip r:embed="rId4" cstate="print"/>
          <a:srcRect/>
          <a:stretch>
            <a:fillRect/>
          </a:stretch>
        </p:blipFill>
        <p:spPr bwMode="auto">
          <a:xfrm>
            <a:off x="1620520" y="1977390"/>
            <a:ext cx="5638800" cy="2118416"/>
          </a:xfrm>
          <a:prstGeom prst="rect">
            <a:avLst/>
          </a:prstGeom>
          <a:noFill/>
          <a:ln w="9525">
            <a:noFill/>
            <a:miter lim="800000"/>
            <a:headEnd/>
            <a:tailEnd/>
          </a:ln>
          <a:effectLst/>
        </p:spPr>
      </p:pic>
      <p:sp>
        <p:nvSpPr>
          <p:cNvPr id="42" name="矩形 41"/>
          <p:cNvSpPr/>
          <p:nvPr/>
        </p:nvSpPr>
        <p:spPr>
          <a:xfrm>
            <a:off x="609600" y="4227552"/>
            <a:ext cx="7704000" cy="506730"/>
          </a:xfrm>
          <a:prstGeom prst="rect">
            <a:avLst/>
          </a:prstGeom>
        </p:spPr>
        <p:txBody>
          <a:bodyPr wrap="square">
            <a:spAutoFit/>
          </a:bodyPr>
          <a:lstStyle/>
          <a:p>
            <a:r>
              <a:rPr lang="zh-CN" altLang="en-US" sz="900" b="1" dirty="0" smtClean="0">
                <a:latin typeface="Poppins" panose="02000000000000000000" pitchFamily="2" charset="0"/>
                <a:ea typeface="思源黑体 CN Regular" panose="020B0500000000000000" pitchFamily="34" charset="-122"/>
                <a:cs typeface="Poppins" panose="02000000000000000000" pitchFamily="2" charset="0"/>
              </a:rPr>
              <a:t>类器官培养过程：</a:t>
            </a:r>
            <a:r>
              <a:rPr lang="en-US" sz="800" dirty="0" smtClean="0">
                <a:latin typeface="Poppins" panose="02000000000000000000" pitchFamily="2" charset="0"/>
                <a:ea typeface="思源黑体 CN Regular" panose="020B0500000000000000" pitchFamily="34" charset="-122"/>
                <a:cs typeface="Poppins" panose="02000000000000000000" pitchFamily="2" charset="0"/>
              </a:rPr>
              <a:t>(</a:t>
            </a:r>
            <a:r>
              <a:rPr lang="en-US" sz="900" dirty="0" smtClean="0">
                <a:latin typeface="Poppins" panose="02000000000000000000" pitchFamily="2" charset="0"/>
                <a:ea typeface="思源黑体 CN Regular" panose="020B0500000000000000" pitchFamily="34" charset="-122"/>
                <a:cs typeface="Poppins" panose="02000000000000000000" pitchFamily="2" charset="0"/>
              </a:rPr>
              <a:t>A–C</a:t>
            </a:r>
            <a:r>
              <a:rPr lang="en-US" sz="800" dirty="0" smtClean="0">
                <a:latin typeface="Poppins" panose="02000000000000000000" pitchFamily="2" charset="0"/>
                <a:ea typeface="思源黑体 CN Regular" panose="020B0500000000000000" pitchFamily="34" charset="-122"/>
                <a:cs typeface="Poppins" panose="02000000000000000000" pitchFamily="2" charset="0"/>
              </a:rPr>
              <a:t>)</a:t>
            </a:r>
            <a:r>
              <a:rPr lang="en-US" sz="900" dirty="0" smtClean="0">
                <a:latin typeface="Poppins" panose="02000000000000000000" pitchFamily="2" charset="0"/>
                <a:ea typeface="思源黑体 CN Regular" panose="020B0500000000000000" pitchFamily="34" charset="-122"/>
                <a:cs typeface="Poppins" panose="02000000000000000000" pitchFamily="2" charset="0"/>
              </a:rPr>
              <a:t>After the start of crypt culture, the upper opening rapidly become sealed. </a:t>
            </a:r>
            <a:r>
              <a:rPr lang="en-US" sz="800" dirty="0" smtClean="0">
                <a:latin typeface="Poppins" panose="02000000000000000000" pitchFamily="2" charset="0"/>
                <a:ea typeface="思源黑体 CN Regular" panose="020B0500000000000000" pitchFamily="34" charset="-122"/>
                <a:cs typeface="Poppins" panose="02000000000000000000" pitchFamily="2" charset="0"/>
              </a:rPr>
              <a:t>(</a:t>
            </a:r>
            <a:r>
              <a:rPr lang="en-US" sz="900" dirty="0" smtClean="0">
                <a:latin typeface="Poppins" panose="02000000000000000000" pitchFamily="2" charset="0"/>
                <a:ea typeface="思源黑体 CN Regular" panose="020B0500000000000000" pitchFamily="34" charset="-122"/>
                <a:cs typeface="Poppins" panose="02000000000000000000" pitchFamily="2" charset="0"/>
              </a:rPr>
              <a:t>D–F</a:t>
            </a:r>
            <a:r>
              <a:rPr lang="en-US" sz="800" dirty="0" smtClean="0">
                <a:latin typeface="Poppins" panose="02000000000000000000" pitchFamily="2" charset="0"/>
                <a:ea typeface="思源黑体 CN Regular" panose="020B0500000000000000" pitchFamily="34" charset="-122"/>
                <a:cs typeface="Poppins" panose="02000000000000000000" pitchFamily="2" charset="0"/>
              </a:rPr>
              <a:t>)</a:t>
            </a:r>
            <a:r>
              <a:rPr lang="en-US" sz="900" dirty="0" smtClean="0">
                <a:latin typeface="Poppins" panose="02000000000000000000" pitchFamily="2" charset="0"/>
                <a:ea typeface="思源黑体 CN Regular" panose="020B0500000000000000" pitchFamily="34" charset="-122"/>
                <a:cs typeface="Poppins" panose="02000000000000000000" pitchFamily="2" charset="0"/>
              </a:rPr>
              <a:t>Then, the lumen is filled with apoptotic cells. </a:t>
            </a:r>
            <a:r>
              <a:rPr lang="en-US" sz="800" dirty="0" smtClean="0">
                <a:latin typeface="Poppins" panose="02000000000000000000" pitchFamily="2" charset="0"/>
                <a:ea typeface="思源黑体 CN Regular" panose="020B0500000000000000" pitchFamily="34" charset="-122"/>
                <a:cs typeface="Poppins" panose="02000000000000000000" pitchFamily="2" charset="0"/>
              </a:rPr>
              <a:t>(</a:t>
            </a:r>
            <a:r>
              <a:rPr lang="en-US" sz="900" dirty="0" smtClean="0">
                <a:latin typeface="Poppins" panose="02000000000000000000" pitchFamily="2" charset="0"/>
                <a:ea typeface="思源黑体 CN Regular" panose="020B0500000000000000" pitchFamily="34" charset="-122"/>
                <a:cs typeface="Poppins" panose="02000000000000000000" pitchFamily="2" charset="0"/>
              </a:rPr>
              <a:t>G,H</a:t>
            </a:r>
            <a:r>
              <a:rPr lang="en-US" sz="800" dirty="0" smtClean="0">
                <a:latin typeface="Poppins" panose="02000000000000000000" pitchFamily="2" charset="0"/>
                <a:ea typeface="思源黑体 CN Regular" panose="020B0500000000000000" pitchFamily="34" charset="-122"/>
                <a:cs typeface="Poppins" panose="02000000000000000000" pitchFamily="2" charset="0"/>
              </a:rPr>
              <a:t>)</a:t>
            </a:r>
            <a:r>
              <a:rPr lang="en-US" sz="900" dirty="0" smtClean="0">
                <a:latin typeface="Poppins" panose="02000000000000000000" pitchFamily="2" charset="0"/>
                <a:ea typeface="思源黑体 CN Regular" panose="020B0500000000000000" pitchFamily="34" charset="-122"/>
                <a:cs typeface="Poppins" panose="02000000000000000000" pitchFamily="2" charset="0"/>
              </a:rPr>
              <a:t>The crypt region undergoes continuous budding events. </a:t>
            </a:r>
            <a:r>
              <a:rPr lang="en-US" sz="800" dirty="0" smtClean="0">
                <a:latin typeface="Poppins" panose="02000000000000000000" pitchFamily="2" charset="0"/>
                <a:ea typeface="思源黑体 CN Regular" panose="020B0500000000000000" pitchFamily="34" charset="-122"/>
                <a:cs typeface="Poppins" panose="02000000000000000000" pitchFamily="2" charset="0"/>
              </a:rPr>
              <a:t>(</a:t>
            </a:r>
            <a:r>
              <a:rPr lang="en-US" sz="900" dirty="0" smtClean="0">
                <a:latin typeface="Poppins" panose="02000000000000000000" pitchFamily="2" charset="0"/>
                <a:ea typeface="思源黑体 CN Regular" panose="020B0500000000000000" pitchFamily="34" charset="-122"/>
                <a:cs typeface="Poppins" panose="02000000000000000000" pitchFamily="2" charset="0"/>
              </a:rPr>
              <a:t>D–H</a:t>
            </a:r>
            <a:r>
              <a:rPr lang="en-US" sz="800" dirty="0" smtClean="0">
                <a:latin typeface="Poppins" panose="02000000000000000000" pitchFamily="2" charset="0"/>
                <a:ea typeface="思源黑体 CN Regular" panose="020B0500000000000000" pitchFamily="34" charset="-122"/>
                <a:cs typeface="Poppins" panose="02000000000000000000" pitchFamily="2" charset="0"/>
              </a:rPr>
              <a:t>)</a:t>
            </a:r>
            <a:r>
              <a:rPr lang="en-US" sz="900" dirty="0" smtClean="0">
                <a:latin typeface="Poppins" panose="02000000000000000000" pitchFamily="2" charset="0"/>
                <a:ea typeface="思源黑体 CN Regular" panose="020B0500000000000000" pitchFamily="34" charset="-122"/>
                <a:cs typeface="Poppins" panose="02000000000000000000" pitchFamily="2" charset="0"/>
              </a:rPr>
              <a:t>Asterisks indicate the lumen. </a:t>
            </a:r>
            <a:r>
              <a:rPr lang="en-US" sz="800" dirty="0" smtClean="0">
                <a:latin typeface="Poppins" panose="02000000000000000000" pitchFamily="2" charset="0"/>
                <a:ea typeface="思源黑体 CN Regular" panose="020B0500000000000000" pitchFamily="34" charset="-122"/>
                <a:cs typeface="Poppins" panose="02000000000000000000" pitchFamily="2" charset="0"/>
              </a:rPr>
              <a:t>(</a:t>
            </a:r>
            <a:r>
              <a:rPr lang="en-US" sz="900" dirty="0" smtClean="0">
                <a:latin typeface="Poppins" panose="02000000000000000000" pitchFamily="2" charset="0"/>
                <a:ea typeface="思源黑体 CN Regular" panose="020B0500000000000000" pitchFamily="34" charset="-122"/>
                <a:cs typeface="Poppins" panose="02000000000000000000" pitchFamily="2" charset="0"/>
              </a:rPr>
              <a:t>G,H</a:t>
            </a:r>
            <a:r>
              <a:rPr lang="en-US" sz="800" dirty="0" smtClean="0">
                <a:latin typeface="Poppins" panose="02000000000000000000" pitchFamily="2" charset="0"/>
                <a:ea typeface="思源黑体 CN Regular" panose="020B0500000000000000" pitchFamily="34" charset="-122"/>
                <a:cs typeface="Poppins" panose="02000000000000000000" pitchFamily="2" charset="0"/>
              </a:rPr>
              <a:t>)</a:t>
            </a:r>
            <a:r>
              <a:rPr lang="en-US" sz="900" dirty="0" smtClean="0">
                <a:latin typeface="Poppins" panose="02000000000000000000" pitchFamily="2" charset="0"/>
                <a:ea typeface="思源黑体 CN Regular" panose="020B0500000000000000" pitchFamily="34" charset="-122"/>
                <a:cs typeface="Poppins" panose="02000000000000000000" pitchFamily="2" charset="0"/>
              </a:rPr>
              <a:t>White arrows indicate crypt budding.</a:t>
            </a:r>
            <a:endParaRPr lang="zh-CN" altLang="en-US" sz="900" dirty="0" smtClean="0">
              <a:latin typeface="Poppins" panose="02000000000000000000" pitchFamily="2" charset="0"/>
              <a:ea typeface="思源黑体 CN Regular" panose="020B0500000000000000" pitchFamily="34" charset="-122"/>
              <a:cs typeface="Poppins" panose="02000000000000000000" pitchFamily="2" charset="0"/>
            </a:endParaRPr>
          </a:p>
        </p:txBody>
      </p:sp>
      <p:sp>
        <p:nvSpPr>
          <p:cNvPr id="43" name="矩形 42"/>
          <p:cNvSpPr/>
          <p:nvPr/>
        </p:nvSpPr>
        <p:spPr>
          <a:xfrm>
            <a:off x="533400" y="1169035"/>
            <a:ext cx="7620000" cy="650240"/>
          </a:xfrm>
          <a:prstGeom prst="rect">
            <a:avLst/>
          </a:prstGeom>
        </p:spPr>
        <p:txBody>
          <a:bodyPr wrap="square">
            <a:spAutoFit/>
          </a:bodyPr>
          <a:lstStyle/>
          <a:p>
            <a:pPr>
              <a:lnSpc>
                <a:spcPct val="130000"/>
              </a:lnSpc>
            </a:pPr>
            <a:r>
              <a:rPr lang="en-US" sz="1400" dirty="0" smtClean="0">
                <a:latin typeface="Poppins" panose="02000000000000000000" pitchFamily="2" charset="0"/>
                <a:ea typeface="思源黑体 CN Regular" panose="020B0500000000000000" pitchFamily="34" charset="-122"/>
                <a:cs typeface="Poppins" panose="02000000000000000000" pitchFamily="2" charset="0"/>
              </a:rPr>
              <a:t>1. </a:t>
            </a:r>
            <a:r>
              <a:rPr lang="zh-CN" altLang="en-US" sz="1400" dirty="0" smtClean="0">
                <a:latin typeface="Poppins" panose="02000000000000000000" pitchFamily="2" charset="0"/>
                <a:ea typeface="思源黑体 CN Regular" panose="020B0500000000000000" pitchFamily="34" charset="-122"/>
                <a:cs typeface="Poppins" panose="02000000000000000000" pitchFamily="2" charset="0"/>
              </a:rPr>
              <a:t>扩增小鼠小肠隐窝细胞，包埋在基质胶中</a:t>
            </a:r>
            <a:endParaRPr lang="en-US" altLang="zh-CN" sz="1400" dirty="0" smtClean="0">
              <a:latin typeface="Poppins" panose="02000000000000000000" pitchFamily="2" charset="0"/>
              <a:ea typeface="思源黑体 CN Regular" panose="020B0500000000000000" pitchFamily="34" charset="-122"/>
              <a:cs typeface="Poppins" panose="02000000000000000000" pitchFamily="2" charset="0"/>
            </a:endParaRPr>
          </a:p>
          <a:p>
            <a:pPr>
              <a:lnSpc>
                <a:spcPct val="130000"/>
              </a:lnSpc>
            </a:pPr>
            <a:r>
              <a:rPr lang="en-US" altLang="zh-CN" sz="1400" dirty="0" smtClean="0">
                <a:latin typeface="Poppins" panose="02000000000000000000" pitchFamily="2" charset="0"/>
                <a:ea typeface="思源黑体 CN Regular" panose="020B0500000000000000" pitchFamily="34" charset="-122"/>
                <a:cs typeface="Poppins" panose="02000000000000000000" pitchFamily="2" charset="0"/>
              </a:rPr>
              <a:t>2. </a:t>
            </a:r>
            <a:r>
              <a:rPr lang="zh-CN" altLang="en-US" sz="1400" dirty="0" smtClean="0">
                <a:latin typeface="Poppins" panose="02000000000000000000" pitchFamily="2" charset="0"/>
                <a:ea typeface="思源黑体 CN Regular" panose="020B0500000000000000" pitchFamily="34" charset="-122"/>
                <a:cs typeface="Poppins" panose="02000000000000000000" pitchFamily="2" charset="0"/>
              </a:rPr>
              <a:t>培养基加入细胞因子：比如</a:t>
            </a:r>
            <a:r>
              <a:rPr lang="en-US" altLang="zh-CN" sz="1400" dirty="0" smtClean="0">
                <a:latin typeface="Poppins" panose="02000000000000000000" pitchFamily="2" charset="0"/>
                <a:ea typeface="思源黑体 CN Regular" panose="020B0500000000000000" pitchFamily="34" charset="-122"/>
                <a:cs typeface="Poppins" panose="02000000000000000000" pitchFamily="2" charset="0"/>
              </a:rPr>
              <a:t>EGF</a:t>
            </a:r>
            <a:r>
              <a:rPr lang="zh-CN" altLang="en-US" sz="1400" dirty="0" smtClean="0">
                <a:latin typeface="Poppins" panose="02000000000000000000" pitchFamily="2" charset="0"/>
                <a:ea typeface="思源黑体 CN Regular" panose="020B0500000000000000" pitchFamily="34" charset="-122"/>
                <a:cs typeface="Poppins" panose="02000000000000000000" pitchFamily="2" charset="0"/>
              </a:rPr>
              <a:t>、</a:t>
            </a:r>
            <a:r>
              <a:rPr lang="en-US" altLang="zh-CN" sz="1400" dirty="0" smtClean="0">
                <a:latin typeface="Poppins" panose="02000000000000000000" pitchFamily="2" charset="0"/>
                <a:ea typeface="思源黑体 CN Regular" panose="020B0500000000000000" pitchFamily="34" charset="-122"/>
                <a:cs typeface="Poppins" panose="02000000000000000000" pitchFamily="2" charset="0"/>
              </a:rPr>
              <a:t>Noggin</a:t>
            </a:r>
            <a:r>
              <a:rPr lang="zh-CN" altLang="en-US" sz="1400" dirty="0" smtClean="0">
                <a:latin typeface="Poppins" panose="02000000000000000000" pitchFamily="2" charset="0"/>
                <a:ea typeface="思源黑体 CN Regular" panose="020B0500000000000000" pitchFamily="34" charset="-122"/>
                <a:cs typeface="Poppins" panose="02000000000000000000" pitchFamily="2" charset="0"/>
              </a:rPr>
              <a:t>和</a:t>
            </a:r>
            <a:r>
              <a:rPr lang="en-US" altLang="zh-CN" sz="1400" dirty="0" smtClean="0">
                <a:latin typeface="Poppins" panose="02000000000000000000" pitchFamily="2" charset="0"/>
                <a:ea typeface="思源黑体 CN Regular" panose="020B0500000000000000" pitchFamily="34" charset="-122"/>
                <a:cs typeface="Poppins" panose="02000000000000000000" pitchFamily="2" charset="0"/>
              </a:rPr>
              <a:t>RSPO1</a:t>
            </a:r>
          </a:p>
        </p:txBody>
      </p:sp>
      <p:sp>
        <p:nvSpPr>
          <p:cNvPr id="23" name="TextBox 22"/>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9" name="矩形 28"/>
          <p:cNvSpPr/>
          <p:nvPr/>
        </p:nvSpPr>
        <p:spPr>
          <a:xfrm>
            <a:off x="0" y="4931410"/>
            <a:ext cx="3123565" cy="213995"/>
          </a:xfrm>
          <a:prstGeom prst="rect">
            <a:avLst/>
          </a:prstGeom>
        </p:spPr>
        <p:txBody>
          <a:bodyPr wrap="square">
            <a:spAutoFit/>
          </a:bodyPr>
          <a:lstStyle/>
          <a:p>
            <a:r>
              <a:rPr lang="en-US" sz="800" i="1" dirty="0" smtClean="0">
                <a:latin typeface="Poppins" panose="02000000000000000000" pitchFamily="2" charset="0"/>
                <a:ea typeface="思源黑体 CN Regular" panose="020B0500000000000000" pitchFamily="34" charset="-122"/>
                <a:cs typeface="Poppins" panose="02000000000000000000" pitchFamily="2" charset="0"/>
              </a:rPr>
              <a:t>Toshio Takahashi</a:t>
            </a:r>
            <a:r>
              <a:rPr lang="en-US" sz="800" i="1" dirty="0" smtClean="0">
                <a:latin typeface="Poppins" panose="02000000000000000000" pitchFamily="2" charset="0"/>
                <a:ea typeface="思源黑体 CN Regular" panose="020B0500000000000000" pitchFamily="34" charset="-122"/>
                <a:cs typeface="Poppins" panose="02000000000000000000" pitchFamily="2" charset="0"/>
                <a:sym typeface="+mn-ea"/>
              </a:rPr>
              <a:t>; et al.</a:t>
            </a:r>
            <a:r>
              <a:rPr lang="en-US" sz="800" i="1" dirty="0" smtClean="0">
                <a:latin typeface="Poppins" panose="02000000000000000000" pitchFamily="2" charset="0"/>
                <a:ea typeface="思源黑体 CN Regular" panose="020B0500000000000000" pitchFamily="34" charset="-122"/>
                <a:cs typeface="Poppins" panose="02000000000000000000" pitchFamily="2" charset="0"/>
              </a:rPr>
              <a:t> doi.org/10.3390/ijms222010912.</a:t>
            </a:r>
            <a:endParaRPr lang="zh-CN" altLang="en-US" sz="800" i="1" dirty="0" smtClean="0">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sp>
        <p:nvSpPr>
          <p:cNvPr id="4" name="副标题 2"/>
          <p:cNvSpPr txBox="1"/>
          <p:nvPr/>
        </p:nvSpPr>
        <p:spPr>
          <a:xfrm>
            <a:off x="918320" y="2571750"/>
            <a:ext cx="7920880" cy="1152128"/>
          </a:xfrm>
          <a:prstGeom prst="rect">
            <a:avLst/>
          </a:prstGeom>
        </p:spPr>
        <p:txBody>
          <a:bodyPr>
            <a:normAutofit/>
          </a:bodyPr>
          <a:lstStyle/>
          <a:p>
            <a:pPr lvl="0" algn="ctr">
              <a:lnSpc>
                <a:spcPct val="90000"/>
              </a:lnSpc>
            </a:pPr>
            <a:r>
              <a:rPr lang="zh-CN" altLang="en-US" sz="3600" dirty="0" smtClean="0">
                <a:solidFill>
                  <a:srgbClr val="007E66"/>
                </a:solidFill>
                <a:latin typeface="思源黑体 CN Heavy" panose="020B0A00000000000000" pitchFamily="34" charset="-122"/>
                <a:ea typeface="思源黑体 CN Heavy" panose="020B0A00000000000000" pitchFamily="34" charset="-122"/>
                <a:cs typeface="Poppins" panose="02000000000000000000" pitchFamily="2" charset="0"/>
              </a:rPr>
              <a:t>类器官培养的关键细胞因子</a:t>
            </a:r>
            <a:r>
              <a:rPr lang="en-US" altLang="zh-CN" sz="3600" dirty="0" smtClean="0">
                <a:solidFill>
                  <a:srgbClr val="007E66"/>
                </a:solidFill>
                <a:latin typeface="思源黑体 CN Heavy" panose="020B0A00000000000000" pitchFamily="34" charset="-122"/>
                <a:ea typeface="思源黑体 CN Heavy" panose="020B0A00000000000000" pitchFamily="34" charset="-122"/>
                <a:cs typeface="Poppins" panose="02000000000000000000" pitchFamily="2" charset="0"/>
              </a:rPr>
              <a:t>“</a:t>
            </a:r>
            <a:r>
              <a:rPr lang="zh-CN" altLang="en-US" sz="3600" dirty="0" smtClean="0">
                <a:solidFill>
                  <a:srgbClr val="007E66"/>
                </a:solidFill>
                <a:latin typeface="思源黑体 CN Heavy" panose="020B0A00000000000000" pitchFamily="34" charset="-122"/>
                <a:ea typeface="思源黑体 CN Heavy" panose="020B0A00000000000000" pitchFamily="34" charset="-122"/>
                <a:cs typeface="Poppins" panose="02000000000000000000" pitchFamily="2" charset="0"/>
              </a:rPr>
              <a:t>配方</a:t>
            </a:r>
            <a:r>
              <a:rPr lang="en-US" altLang="zh-CN" sz="3600" dirty="0" smtClean="0">
                <a:solidFill>
                  <a:srgbClr val="007E66"/>
                </a:solidFill>
                <a:latin typeface="思源黑体 CN Heavy" panose="020B0A00000000000000" pitchFamily="34" charset="-122"/>
                <a:ea typeface="思源黑体 CN Heavy" panose="020B0A00000000000000" pitchFamily="34" charset="-122"/>
                <a:cs typeface="Poppins" panose="02000000000000000000" pitchFamily="2" charset="0"/>
              </a:rPr>
              <a:t>”</a:t>
            </a:r>
            <a:endParaRPr lang="zh-CN" altLang="en-US" sz="3600" dirty="0" smtClean="0">
              <a:solidFill>
                <a:srgbClr val="007E66"/>
              </a:solidFill>
              <a:latin typeface="思源黑体 CN Heavy" panose="020B0A00000000000000" pitchFamily="34" charset="-122"/>
              <a:ea typeface="思源黑体 CN Heavy" panose="020B0A00000000000000" pitchFamily="34" charset="-122"/>
              <a:cs typeface="Poppins" panose="02000000000000000000" pitchFamily="2" charset="0"/>
            </a:endParaRPr>
          </a:p>
        </p:txBody>
      </p:sp>
      <p:sp>
        <p:nvSpPr>
          <p:cNvPr id="5" name="副标题 2"/>
          <p:cNvSpPr txBox="1"/>
          <p:nvPr/>
        </p:nvSpPr>
        <p:spPr>
          <a:xfrm>
            <a:off x="3311860" y="1491630"/>
            <a:ext cx="2520280" cy="1872208"/>
          </a:xfrm>
          <a:prstGeom prst="rect">
            <a:avLst/>
          </a:prstGeom>
        </p:spPr>
        <p:txBody>
          <a:bodyPr>
            <a:noAutofit/>
          </a:bodyPr>
          <a:lstStyle/>
          <a:p>
            <a:pPr algn="ctr">
              <a:lnSpc>
                <a:spcPct val="90000"/>
              </a:lnSpc>
              <a:buFont typeface="Arial" panose="020B0604020202020204" pitchFamily="34" charset="0"/>
              <a:buNone/>
            </a:pPr>
            <a:r>
              <a:rPr lang="en-US" altLang="zh-CN" sz="72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02</a:t>
            </a:r>
            <a:endParaRPr lang="en-US" altLang="zh-CN" sz="7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0" name="椭圆 9"/>
          <p:cNvSpPr/>
          <p:nvPr/>
        </p:nvSpPr>
        <p:spPr>
          <a:xfrm>
            <a:off x="-3492896" y="2571750"/>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矩形 54"/>
          <p:cNvSpPr/>
          <p:nvPr/>
        </p:nvSpPr>
        <p:spPr>
          <a:xfrm>
            <a:off x="5078997" y="4248150"/>
            <a:ext cx="1474203" cy="374571"/>
          </a:xfrm>
          <a:prstGeom prst="roundRect">
            <a:avLst/>
          </a:prstGeom>
          <a:ln>
            <a:solidFill>
              <a:srgbClr val="007E66"/>
            </a:solidFill>
          </a:ln>
        </p:spPr>
        <p:txBody>
          <a:bodyPr wrap="none">
            <a:spAutoFit/>
          </a:bodyPr>
          <a:lstStyle/>
          <a:p>
            <a:r>
              <a:rPr lang="en-US" altLang="zh-CN" sz="1600" dirty="0" smtClean="0">
                <a:latin typeface="Poppins" panose="02000000000000000000" pitchFamily="2" charset="0"/>
                <a:cs typeface="Poppins" panose="02000000000000000000" pitchFamily="2" charset="0"/>
              </a:rPr>
              <a:t>BDNF</a:t>
            </a:r>
            <a:r>
              <a:rPr lang="zh-CN" altLang="en-US" sz="1600" dirty="0" smtClean="0">
                <a:latin typeface="Poppins" panose="02000000000000000000" pitchFamily="2" charset="0"/>
                <a:cs typeface="Poppins" panose="02000000000000000000" pitchFamily="2" charset="0"/>
              </a:rPr>
              <a:t>、</a:t>
            </a:r>
            <a:r>
              <a:rPr lang="en-US" altLang="zh-CN" sz="1600" dirty="0" smtClean="0">
                <a:latin typeface="Poppins" panose="02000000000000000000" pitchFamily="2" charset="0"/>
                <a:cs typeface="Poppins" panose="02000000000000000000" pitchFamily="2" charset="0"/>
              </a:rPr>
              <a:t>GDNF</a:t>
            </a:r>
            <a:endParaRPr lang="zh-CN" altLang="en-US" sz="1600" dirty="0" smtClean="0">
              <a:latin typeface="Poppins" panose="02000000000000000000" pitchFamily="2" charset="0"/>
              <a:cs typeface="Poppins" panose="02000000000000000000" pitchFamily="2" charset="0"/>
            </a:endParaRPr>
          </a:p>
        </p:txBody>
      </p:sp>
      <p:grpSp>
        <p:nvGrpSpPr>
          <p:cNvPr id="2" name="组合 28"/>
          <p:cNvGrpSpPr/>
          <p:nvPr/>
        </p:nvGrpSpPr>
        <p:grpSpPr>
          <a:xfrm>
            <a:off x="3657600" y="3190875"/>
            <a:ext cx="1904999" cy="1524000"/>
            <a:chOff x="152400" y="1962150"/>
            <a:chExt cx="2085474" cy="1752600"/>
          </a:xfrm>
        </p:grpSpPr>
        <p:sp>
          <p:nvSpPr>
            <p:cNvPr id="60" name="椭圆 59"/>
            <p:cNvSpPr/>
            <p:nvPr/>
          </p:nvSpPr>
          <p:spPr>
            <a:xfrm>
              <a:off x="228601" y="1962150"/>
              <a:ext cx="1752600" cy="1752600"/>
            </a:xfrm>
            <a:prstGeom prst="ellipse">
              <a:avLst/>
            </a:prstGeom>
            <a:solidFill>
              <a:srgbClr val="00A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smtClean="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p:txBody>
        </p:sp>
        <p:sp>
          <p:nvSpPr>
            <p:cNvPr id="61" name="TextBox 60"/>
            <p:cNvSpPr txBox="1"/>
            <p:nvPr/>
          </p:nvSpPr>
          <p:spPr>
            <a:xfrm>
              <a:off x="152400" y="2225040"/>
              <a:ext cx="2085474" cy="1200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zh-CN" altLang="en-US" b="1" dirty="0" smtClean="0">
                  <a:latin typeface="Poppins" panose="02000000000000000000" pitchFamily="2" charset="0"/>
                  <a:ea typeface="思源黑体 CN Normal" panose="020B0400000000000000" pitchFamily="34" charset="-122"/>
                  <a:cs typeface="Poppins" panose="02000000000000000000" pitchFamily="2" charset="0"/>
                </a:rPr>
                <a:t>中脑类器官</a:t>
              </a:r>
            </a:p>
          </p:txBody>
        </p:sp>
      </p:grpSp>
      <p:sp>
        <p:nvSpPr>
          <p:cNvPr id="21" name="矩形 20"/>
          <p:cNvSpPr/>
          <p:nvPr/>
        </p:nvSpPr>
        <p:spPr>
          <a:xfrm>
            <a:off x="6509845" y="1657350"/>
            <a:ext cx="1539564" cy="374571"/>
          </a:xfrm>
          <a:prstGeom prst="roundRect">
            <a:avLst/>
          </a:prstGeom>
          <a:ln>
            <a:solidFill>
              <a:srgbClr val="007E66"/>
            </a:solidFill>
          </a:ln>
        </p:spPr>
        <p:txBody>
          <a:bodyPr wrap="none">
            <a:spAutoFit/>
          </a:bodyPr>
          <a:lstStyle/>
          <a:p>
            <a:r>
              <a:rPr lang="en-US" sz="1600" dirty="0" smtClean="0">
                <a:latin typeface="Poppins" panose="02000000000000000000" pitchFamily="2" charset="0"/>
                <a:cs typeface="Poppins" panose="02000000000000000000" pitchFamily="2" charset="0"/>
              </a:rPr>
              <a:t>FGF2</a:t>
            </a:r>
            <a:r>
              <a:rPr lang="zh-CN" altLang="en-US" sz="1600" dirty="0" smtClean="0">
                <a:latin typeface="Poppins" panose="02000000000000000000" pitchFamily="2" charset="0"/>
                <a:cs typeface="Poppins" panose="02000000000000000000" pitchFamily="2" charset="0"/>
              </a:rPr>
              <a:t>、</a:t>
            </a:r>
            <a:r>
              <a:rPr lang="en-US" altLang="zh-CN" sz="1600" dirty="0" smtClean="0">
                <a:latin typeface="Poppins" panose="02000000000000000000" pitchFamily="2" charset="0"/>
                <a:cs typeface="Poppins" panose="02000000000000000000" pitchFamily="2" charset="0"/>
              </a:rPr>
              <a:t>Insulin</a:t>
            </a:r>
            <a:endParaRPr lang="zh-CN" altLang="en-US" sz="1600" dirty="0" smtClean="0">
              <a:latin typeface="Poppins" panose="02000000000000000000" pitchFamily="2" charset="0"/>
              <a:cs typeface="Poppins" panose="02000000000000000000" pitchFamily="2" charset="0"/>
            </a:endParaRPr>
          </a:p>
        </p:txBody>
      </p:sp>
      <p:sp>
        <p:nvSpPr>
          <p:cNvPr id="43" name="圆角矩形 42"/>
          <p:cNvSpPr/>
          <p:nvPr/>
        </p:nvSpPr>
        <p:spPr>
          <a:xfrm>
            <a:off x="1066800" y="1866142"/>
            <a:ext cx="1326907" cy="374571"/>
          </a:xfrm>
          <a:prstGeom prst="roundRect">
            <a:avLst/>
          </a:prstGeom>
          <a:ln>
            <a:solidFill>
              <a:srgbClr val="007E66"/>
            </a:solidFill>
          </a:ln>
        </p:spPr>
        <p:txBody>
          <a:bodyPr wrap="square">
            <a:spAutoFit/>
          </a:bodyPr>
          <a:lstStyle/>
          <a:p>
            <a:pPr algn="ctr"/>
            <a:r>
              <a:rPr lang="en-US" sz="1600" dirty="0" smtClean="0">
                <a:latin typeface="Poppins" panose="02000000000000000000" pitchFamily="2" charset="0"/>
                <a:cs typeface="Poppins" panose="02000000000000000000" pitchFamily="2" charset="0"/>
              </a:rPr>
              <a:t>VEGF</a:t>
            </a:r>
            <a:endParaRPr lang="zh-CN" altLang="en-US" sz="1600" dirty="0">
              <a:latin typeface="Poppins" panose="02000000000000000000" pitchFamily="2" charset="0"/>
              <a:cs typeface="Poppins" panose="02000000000000000000" pitchFamily="2" charset="0"/>
            </a:endParaRPr>
          </a:p>
        </p:txBody>
      </p:sp>
      <p:sp>
        <p:nvSpPr>
          <p:cNvPr id="47" name="矩形 46"/>
          <p:cNvSpPr/>
          <p:nvPr/>
        </p:nvSpPr>
        <p:spPr>
          <a:xfrm>
            <a:off x="1018540" y="2951992"/>
            <a:ext cx="1508517" cy="374571"/>
          </a:xfrm>
          <a:prstGeom prst="roundRect">
            <a:avLst/>
          </a:prstGeom>
          <a:ln>
            <a:solidFill>
              <a:srgbClr val="007E66"/>
            </a:solidFill>
          </a:ln>
        </p:spPr>
        <p:txBody>
          <a:bodyPr wrap="none">
            <a:spAutoFit/>
          </a:bodyPr>
          <a:lstStyle/>
          <a:p>
            <a:r>
              <a:rPr lang="en-US" sz="1600" dirty="0" smtClean="0">
                <a:latin typeface="Poppins" panose="02000000000000000000" pitchFamily="2" charset="0"/>
                <a:cs typeface="Poppins" panose="02000000000000000000" pitchFamily="2" charset="0"/>
              </a:rPr>
              <a:t>EGF</a:t>
            </a:r>
            <a:r>
              <a:rPr lang="zh-CN" altLang="en-US" sz="1600" dirty="0" smtClean="0">
                <a:latin typeface="Poppins" panose="02000000000000000000" pitchFamily="2" charset="0"/>
                <a:cs typeface="Poppins" panose="02000000000000000000" pitchFamily="2" charset="0"/>
              </a:rPr>
              <a:t>、</a:t>
            </a:r>
            <a:r>
              <a:rPr lang="en-US" altLang="zh-CN" sz="1600" dirty="0" smtClean="0">
                <a:latin typeface="Poppins" panose="02000000000000000000" pitchFamily="2" charset="0"/>
                <a:cs typeface="Poppins" panose="02000000000000000000" pitchFamily="2" charset="0"/>
              </a:rPr>
              <a:t>Noggin</a:t>
            </a:r>
            <a:endParaRPr lang="zh-CN" altLang="en-US" sz="1600" dirty="0" smtClean="0">
              <a:latin typeface="Poppins" panose="02000000000000000000" pitchFamily="2" charset="0"/>
              <a:cs typeface="Poppins" panose="02000000000000000000" pitchFamily="2" charset="0"/>
            </a:endParaRPr>
          </a:p>
        </p:txBody>
      </p:sp>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2"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6" name="组合 28"/>
          <p:cNvGrpSpPr/>
          <p:nvPr/>
        </p:nvGrpSpPr>
        <p:grpSpPr>
          <a:xfrm>
            <a:off x="285720" y="642924"/>
            <a:ext cx="4235663" cy="547702"/>
            <a:chOff x="5643570" y="1142990"/>
            <a:chExt cx="4235663" cy="547702"/>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TextBox 30"/>
            <p:cNvSpPr txBox="1"/>
            <p:nvPr/>
          </p:nvSpPr>
          <p:spPr>
            <a:xfrm>
              <a:off x="5786446" y="1142990"/>
              <a:ext cx="4092787" cy="46166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脑类器官培养</a:t>
              </a:r>
              <a:r>
                <a:rPr lang="en-US" altLang="zh-CN" sz="2400" b="1" dirty="0" smtClean="0">
                  <a:solidFill>
                    <a:srgbClr val="007E66"/>
                  </a:solidFill>
                  <a:latin typeface="思源黑体 CN Medium" panose="020B0600000000000000" pitchFamily="34" charset="-122"/>
                  <a:ea typeface="思源黑体 CN Medium" panose="020B0600000000000000" pitchFamily="34" charset="-122"/>
                </a:rPr>
                <a:t>-</a:t>
              </a:r>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主要细胞因子</a:t>
              </a: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3" name="椭圆 32"/>
            <p:cNvSpPr/>
            <p:nvPr/>
          </p:nvSpPr>
          <p:spPr>
            <a:xfrm>
              <a:off x="97012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grpSp>
        <p:nvGrpSpPr>
          <p:cNvPr id="7" name="组合 28"/>
          <p:cNvGrpSpPr/>
          <p:nvPr/>
        </p:nvGrpSpPr>
        <p:grpSpPr>
          <a:xfrm>
            <a:off x="5181600" y="1657350"/>
            <a:ext cx="1905000" cy="1524000"/>
            <a:chOff x="152400" y="1962150"/>
            <a:chExt cx="2085474" cy="1752600"/>
          </a:xfrm>
        </p:grpSpPr>
        <p:sp>
          <p:nvSpPr>
            <p:cNvPr id="34" name="椭圆 33"/>
            <p:cNvSpPr/>
            <p:nvPr/>
          </p:nvSpPr>
          <p:spPr>
            <a:xfrm>
              <a:off x="228601" y="1962150"/>
              <a:ext cx="1752600" cy="1752600"/>
            </a:xfrm>
            <a:prstGeom prst="ellipse">
              <a:avLst/>
            </a:prstGeom>
            <a:solidFill>
              <a:srgbClr val="00A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smtClean="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p:txBody>
        </p:sp>
        <p:sp>
          <p:nvSpPr>
            <p:cNvPr id="36" name="TextBox 35"/>
            <p:cNvSpPr txBox="1"/>
            <p:nvPr/>
          </p:nvSpPr>
          <p:spPr>
            <a:xfrm>
              <a:off x="152400" y="2225040"/>
              <a:ext cx="2085474" cy="1200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zh-CN" altLang="en-US" b="1" dirty="0" smtClean="0">
                  <a:latin typeface="Poppins" panose="02000000000000000000" pitchFamily="2" charset="0"/>
                  <a:ea typeface="思源黑体 CN Normal" panose="020B0400000000000000" pitchFamily="34" charset="-122"/>
                  <a:cs typeface="Poppins" panose="02000000000000000000" pitchFamily="2" charset="0"/>
                </a:rPr>
                <a:t>小脑类器官</a:t>
              </a:r>
            </a:p>
          </p:txBody>
        </p:sp>
      </p:grpSp>
      <p:grpSp>
        <p:nvGrpSpPr>
          <p:cNvPr id="8" name="组合 64"/>
          <p:cNvGrpSpPr/>
          <p:nvPr/>
        </p:nvGrpSpPr>
        <p:grpSpPr>
          <a:xfrm>
            <a:off x="7048805" y="2038351"/>
            <a:ext cx="2095195" cy="587824"/>
            <a:chOff x="6439205" y="1657351"/>
            <a:chExt cx="2095195" cy="587824"/>
          </a:xfrm>
        </p:grpSpPr>
        <p:sp>
          <p:nvSpPr>
            <p:cNvPr id="23" name="矩形 22"/>
            <p:cNvSpPr/>
            <p:nvPr/>
          </p:nvSpPr>
          <p:spPr>
            <a:xfrm>
              <a:off x="6858000" y="1721955"/>
              <a:ext cx="1676400" cy="523220"/>
            </a:xfrm>
            <a:prstGeom prst="rect">
              <a:avLst/>
            </a:prstGeom>
          </p:spPr>
          <p:txBody>
            <a:bodyPr wrap="square">
              <a:spAutoFit/>
            </a:bodyPr>
            <a:lstStyle/>
            <a:p>
              <a:r>
                <a:rPr lang="zh-CN" altLang="en-US" sz="1400" dirty="0" smtClean="0">
                  <a:latin typeface="思源黑体 CN Normal" panose="020B0400000000000000" pitchFamily="34" charset="-122"/>
                  <a:ea typeface="思源黑体 CN Normal" panose="020B0400000000000000" pitchFamily="34" charset="-122"/>
                  <a:cs typeface="Poppins" panose="02000000000000000000" pitchFamily="2" charset="0"/>
                </a:rPr>
                <a:t>将多能细胞分化为神经外胚层谱系</a:t>
              </a:r>
            </a:p>
          </p:txBody>
        </p:sp>
        <p:sp>
          <p:nvSpPr>
            <p:cNvPr id="37" name="直角上箭头 36"/>
            <p:cNvSpPr/>
            <p:nvPr/>
          </p:nvSpPr>
          <p:spPr>
            <a:xfrm rot="16200000" flipH="1" flipV="1">
              <a:off x="6496201" y="1600355"/>
              <a:ext cx="381004" cy="494995"/>
            </a:xfrm>
            <a:prstGeom prst="bentUpArrow">
              <a:avLst>
                <a:gd name="adj1" fmla="val 25000"/>
                <a:gd name="adj2" fmla="val 25000"/>
                <a:gd name="adj3" fmla="val 25000"/>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39"/>
          <p:cNvGrpSpPr/>
          <p:nvPr/>
        </p:nvGrpSpPr>
        <p:grpSpPr>
          <a:xfrm>
            <a:off x="2133600" y="1761367"/>
            <a:ext cx="1905000" cy="1524000"/>
            <a:chOff x="-174058" y="2225040"/>
            <a:chExt cx="2085474" cy="1752600"/>
          </a:xfrm>
        </p:grpSpPr>
        <p:sp>
          <p:nvSpPr>
            <p:cNvPr id="41" name="椭圆 40"/>
            <p:cNvSpPr/>
            <p:nvPr/>
          </p:nvSpPr>
          <p:spPr>
            <a:xfrm>
              <a:off x="-97857" y="2225040"/>
              <a:ext cx="1752600" cy="1752600"/>
            </a:xfrm>
            <a:prstGeom prst="ellipse">
              <a:avLst/>
            </a:prstGeom>
            <a:solidFill>
              <a:srgbClr val="00A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smtClean="0">
                <a:latin typeface="思源黑体 CN Normal" panose="020B0400000000000000" pitchFamily="34" charset="-122"/>
                <a:ea typeface="思源黑体 CN Normal" panose="020B0400000000000000" pitchFamily="34" charset="-122"/>
                <a:cs typeface="思源黑体 CN Normal" panose="020B0400000000000000" pitchFamily="34" charset="-122"/>
              </a:endParaRPr>
            </a:p>
          </p:txBody>
        </p:sp>
        <p:sp>
          <p:nvSpPr>
            <p:cNvPr id="42" name="TextBox 41"/>
            <p:cNvSpPr txBox="1"/>
            <p:nvPr/>
          </p:nvSpPr>
          <p:spPr>
            <a:xfrm>
              <a:off x="-174058" y="2487930"/>
              <a:ext cx="2085474" cy="1200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latin typeface="Poppins" panose="02000000000000000000" pitchFamily="2" charset="0"/>
                  <a:ea typeface="思源黑体 CN Normal" panose="020B0400000000000000" pitchFamily="34" charset="-122"/>
                  <a:cs typeface="Poppins" panose="02000000000000000000" pitchFamily="2" charset="0"/>
                </a:rPr>
                <a:t>脑类器官</a:t>
              </a:r>
            </a:p>
          </p:txBody>
        </p:sp>
      </p:grpSp>
      <p:grpSp>
        <p:nvGrpSpPr>
          <p:cNvPr id="10" name="组合 61"/>
          <p:cNvGrpSpPr/>
          <p:nvPr/>
        </p:nvGrpSpPr>
        <p:grpSpPr>
          <a:xfrm>
            <a:off x="526807" y="1428750"/>
            <a:ext cx="1676400" cy="437392"/>
            <a:chOff x="381000" y="1695450"/>
            <a:chExt cx="1676400" cy="437392"/>
          </a:xfrm>
        </p:grpSpPr>
        <p:sp>
          <p:nvSpPr>
            <p:cNvPr id="45" name="矩形 44"/>
            <p:cNvSpPr/>
            <p:nvPr/>
          </p:nvSpPr>
          <p:spPr>
            <a:xfrm>
              <a:off x="381000" y="1695450"/>
              <a:ext cx="1676400" cy="307777"/>
            </a:xfrm>
            <a:prstGeom prst="rect">
              <a:avLst/>
            </a:prstGeom>
          </p:spPr>
          <p:txBody>
            <a:bodyPr wrap="square">
              <a:spAutoFit/>
            </a:bodyPr>
            <a:lstStyle/>
            <a:p>
              <a:r>
                <a:rPr lang="zh-CN" altLang="en-US" sz="1400" dirty="0" smtClean="0">
                  <a:latin typeface="思源黑体 CN Normal" panose="020B0400000000000000" pitchFamily="34" charset="-122"/>
                  <a:ea typeface="思源黑体 CN Normal" panose="020B0400000000000000" pitchFamily="34" charset="-122"/>
                  <a:cs typeface="Poppins" panose="02000000000000000000" pitchFamily="2" charset="0"/>
                </a:rPr>
                <a:t>生成血管</a:t>
              </a:r>
            </a:p>
          </p:txBody>
        </p:sp>
        <p:sp>
          <p:nvSpPr>
            <p:cNvPr id="46" name="直角上箭头 45"/>
            <p:cNvSpPr/>
            <p:nvPr/>
          </p:nvSpPr>
          <p:spPr>
            <a:xfrm rot="16200000">
              <a:off x="1390801" y="1694842"/>
              <a:ext cx="381004" cy="494995"/>
            </a:xfrm>
            <a:prstGeom prst="bentUpArrow">
              <a:avLst>
                <a:gd name="adj1" fmla="val 25000"/>
                <a:gd name="adj2" fmla="val 25000"/>
                <a:gd name="adj3" fmla="val 25000"/>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63"/>
          <p:cNvGrpSpPr/>
          <p:nvPr/>
        </p:nvGrpSpPr>
        <p:grpSpPr>
          <a:xfrm>
            <a:off x="260107" y="3332992"/>
            <a:ext cx="2095195" cy="638175"/>
            <a:chOff x="-238430" y="3409951"/>
            <a:chExt cx="2095195" cy="638175"/>
          </a:xfrm>
        </p:grpSpPr>
        <p:sp>
          <p:nvSpPr>
            <p:cNvPr id="49" name="矩形 48"/>
            <p:cNvSpPr/>
            <p:nvPr/>
          </p:nvSpPr>
          <p:spPr>
            <a:xfrm>
              <a:off x="-238430" y="3524906"/>
              <a:ext cx="1676400" cy="523220"/>
            </a:xfrm>
            <a:prstGeom prst="rect">
              <a:avLst/>
            </a:prstGeom>
          </p:spPr>
          <p:txBody>
            <a:bodyPr wrap="square">
              <a:spAutoFit/>
            </a:bodyPr>
            <a:lstStyle/>
            <a:p>
              <a:r>
                <a:rPr lang="zh-CN" altLang="en-US" sz="1400" dirty="0" smtClean="0">
                  <a:latin typeface="思源黑体 CN Normal" panose="020B0400000000000000" pitchFamily="34" charset="-122"/>
                  <a:ea typeface="思源黑体 CN Normal" panose="020B0400000000000000" pitchFamily="34" charset="-122"/>
                  <a:cs typeface="Poppins" panose="02000000000000000000" pitchFamily="2" charset="0"/>
                </a:rPr>
                <a:t>引导细胞沿特定器官谱系分化</a:t>
              </a:r>
              <a:endParaRPr lang="zh-CN" altLang="en-US" sz="1400" dirty="0" smtClean="0">
                <a:latin typeface="Poppins" panose="02000000000000000000" pitchFamily="2" charset="0"/>
                <a:cs typeface="Poppins" panose="02000000000000000000" pitchFamily="2" charset="0"/>
              </a:endParaRPr>
            </a:p>
          </p:txBody>
        </p:sp>
        <p:sp>
          <p:nvSpPr>
            <p:cNvPr id="50" name="直角上箭头 49"/>
            <p:cNvSpPr/>
            <p:nvPr/>
          </p:nvSpPr>
          <p:spPr>
            <a:xfrm rot="5400000" flipV="1">
              <a:off x="1418766" y="3352955"/>
              <a:ext cx="381004" cy="494995"/>
            </a:xfrm>
            <a:prstGeom prst="bentUpArrow">
              <a:avLst>
                <a:gd name="adj1" fmla="val 25000"/>
                <a:gd name="adj2" fmla="val 25000"/>
                <a:gd name="adj3" fmla="val 25000"/>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矩形 55"/>
          <p:cNvSpPr/>
          <p:nvPr/>
        </p:nvSpPr>
        <p:spPr>
          <a:xfrm>
            <a:off x="6172200" y="3790950"/>
            <a:ext cx="1676400" cy="307777"/>
          </a:xfrm>
          <a:prstGeom prst="rect">
            <a:avLst/>
          </a:prstGeom>
        </p:spPr>
        <p:txBody>
          <a:bodyPr wrap="square">
            <a:spAutoFit/>
          </a:bodyPr>
          <a:lstStyle/>
          <a:p>
            <a:r>
              <a:rPr lang="zh-CN" altLang="en-US" sz="1400" dirty="0" smtClean="0">
                <a:latin typeface="思源黑体 CN Normal" panose="020B0400000000000000" pitchFamily="34" charset="-122"/>
                <a:ea typeface="思源黑体 CN Normal" panose="020B0400000000000000" pitchFamily="34" charset="-122"/>
                <a:cs typeface="Poppins" panose="02000000000000000000" pitchFamily="2" charset="0"/>
              </a:rPr>
              <a:t>分化和成熟</a:t>
            </a:r>
          </a:p>
        </p:txBody>
      </p:sp>
      <p:sp>
        <p:nvSpPr>
          <p:cNvPr id="58" name="直角上箭头 57"/>
          <p:cNvSpPr/>
          <p:nvPr/>
        </p:nvSpPr>
        <p:spPr>
          <a:xfrm rot="5400000" flipH="1">
            <a:off x="5695796" y="3810154"/>
            <a:ext cx="381004" cy="494995"/>
          </a:xfrm>
          <a:prstGeom prst="bentUpArrow">
            <a:avLst>
              <a:gd name="adj1" fmla="val 25000"/>
              <a:gd name="adj2" fmla="val 25000"/>
              <a:gd name="adj3" fmla="val 25000"/>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TextBox 51"/>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4" name="矩形 43"/>
          <p:cNvSpPr/>
          <p:nvPr/>
        </p:nvSpPr>
        <p:spPr>
          <a:xfrm>
            <a:off x="-13970" y="4570730"/>
            <a:ext cx="3601085" cy="583565"/>
          </a:xfrm>
          <a:prstGeom prst="rect">
            <a:avLst/>
          </a:prstGeom>
        </p:spPr>
        <p:txBody>
          <a:bodyPr wrap="square">
            <a:spAutoFit/>
          </a:bodyPr>
          <a:lstStyle/>
          <a:p>
            <a:r>
              <a:rPr lang="en-US" sz="800" i="1" dirty="0" smtClean="0">
                <a:latin typeface="Poppins" panose="02000000000000000000" pitchFamily="2" charset="0"/>
                <a:cs typeface="Poppins" panose="02000000000000000000" pitchFamily="2" charset="0"/>
              </a:rPr>
              <a:t>Benjamin </a:t>
            </a:r>
            <a:r>
              <a:rPr lang="en-US" sz="800" i="1" dirty="0" err="1" smtClean="0">
                <a:latin typeface="Poppins" panose="02000000000000000000" pitchFamily="2" charset="0"/>
                <a:cs typeface="Poppins" panose="02000000000000000000" pitchFamily="2" charset="0"/>
              </a:rPr>
              <a:t>Galet</a:t>
            </a:r>
            <a:r>
              <a:rPr lang="en-US" sz="800" i="1" dirty="0" smtClean="0">
                <a:latin typeface="Poppins" panose="02000000000000000000" pitchFamily="2" charset="0"/>
                <a:ea typeface="思源黑体 CN Regular" panose="020B0500000000000000" pitchFamily="34" charset="-122"/>
                <a:cs typeface="Poppins" panose="02000000000000000000" pitchFamily="2" charset="0"/>
                <a:sym typeface="+mn-ea"/>
              </a:rPr>
              <a:t>; et al.</a:t>
            </a:r>
            <a:r>
              <a:rPr lang="en-US" sz="800" i="1" dirty="0" smtClean="0">
                <a:latin typeface="Poppins" panose="02000000000000000000" pitchFamily="2" charset="0"/>
                <a:cs typeface="Poppins" panose="02000000000000000000" pitchFamily="2" charset="0"/>
              </a:rPr>
              <a:t> doi.org/10.3389/fneur.2020.01005.</a:t>
            </a:r>
          </a:p>
          <a:p>
            <a:r>
              <a:rPr lang="en-US" sz="800" i="1" dirty="0" smtClean="0">
                <a:latin typeface="Poppins" panose="02000000000000000000" pitchFamily="2" charset="0"/>
                <a:cs typeface="Poppins" panose="02000000000000000000" pitchFamily="2" charset="0"/>
              </a:rPr>
              <a:t>Praveen Joseph </a:t>
            </a:r>
            <a:r>
              <a:rPr lang="en-US" sz="800" i="1" dirty="0" err="1" smtClean="0">
                <a:latin typeface="Poppins" panose="02000000000000000000" pitchFamily="2" charset="0"/>
                <a:cs typeface="Poppins" panose="02000000000000000000" pitchFamily="2" charset="0"/>
              </a:rPr>
              <a:t>Susaimanickam</a:t>
            </a:r>
            <a:r>
              <a:rPr lang="en-US" sz="800" i="1" dirty="0" smtClean="0">
                <a:latin typeface="Poppins" panose="02000000000000000000" pitchFamily="2" charset="0"/>
                <a:ea typeface="思源黑体 CN Regular" panose="020B0500000000000000" pitchFamily="34" charset="-122"/>
                <a:cs typeface="Poppins" panose="02000000000000000000" pitchFamily="2" charset="0"/>
                <a:sym typeface="+mn-ea"/>
              </a:rPr>
              <a:t>; et al. </a:t>
            </a:r>
            <a:r>
              <a:rPr lang="en-US" sz="800" i="1" dirty="0" smtClean="0">
                <a:latin typeface="Poppins" panose="02000000000000000000" pitchFamily="2" charset="0"/>
                <a:cs typeface="Poppins" panose="02000000000000000000" pitchFamily="2" charset="0"/>
              </a:rPr>
              <a:t>doi.org/10.15283/ijsc22006.</a:t>
            </a:r>
            <a:r>
              <a:rPr lang="en-US" sz="800" i="1" dirty="0" smtClean="0">
                <a:latin typeface="Poppins" panose="02000000000000000000" pitchFamily="2" charset="0"/>
                <a:cs typeface="Poppins" panose="02000000000000000000" pitchFamily="2" charset="0"/>
                <a:sym typeface="+mn-ea"/>
              </a:rPr>
              <a:t> </a:t>
            </a:r>
            <a:r>
              <a:rPr lang="en-US" sz="800" i="1" dirty="0" smtClean="0">
                <a:latin typeface="Poppins" panose="02000000000000000000" pitchFamily="2" charset="0"/>
                <a:cs typeface="Poppins" panose="02000000000000000000" pitchFamily="2" charset="0"/>
              </a:rPr>
              <a:t> </a:t>
            </a:r>
          </a:p>
          <a:p>
            <a:r>
              <a:rPr lang="en-US" sz="800" i="1" dirty="0" smtClean="0">
                <a:latin typeface="Poppins" panose="02000000000000000000" pitchFamily="2" charset="0"/>
                <a:cs typeface="Poppins" panose="02000000000000000000" pitchFamily="2" charset="0"/>
              </a:rPr>
              <a:t>Jay </a:t>
            </a:r>
            <a:r>
              <a:rPr lang="en-US" sz="800" i="1" dirty="0" err="1" smtClean="0">
                <a:latin typeface="Poppins" panose="02000000000000000000" pitchFamily="2" charset="0"/>
                <a:cs typeface="Poppins" panose="02000000000000000000" pitchFamily="2" charset="0"/>
              </a:rPr>
              <a:t>Gopalakrishnan.</a:t>
            </a:r>
            <a:r>
              <a:rPr lang="en-US" sz="800" i="1" dirty="0" smtClean="0">
                <a:latin typeface="Poppins" panose="02000000000000000000" pitchFamily="2" charset="0"/>
                <a:cs typeface="Poppins" panose="02000000000000000000" pitchFamily="2" charset="0"/>
              </a:rPr>
              <a:t> doi.org/10.1002/bies.201900011. </a:t>
            </a:r>
          </a:p>
          <a:p>
            <a:r>
              <a:rPr lang="en-US" sz="800" i="1" dirty="0" err="1" smtClean="0">
                <a:latin typeface="Poppins" panose="02000000000000000000" pitchFamily="2" charset="0"/>
                <a:cs typeface="Poppins" panose="02000000000000000000" pitchFamily="2" charset="0"/>
              </a:rPr>
              <a:t>Guini</a:t>
            </a:r>
            <a:r>
              <a:rPr lang="en-US" sz="800" i="1" dirty="0" smtClean="0">
                <a:latin typeface="Poppins" panose="02000000000000000000" pitchFamily="2" charset="0"/>
                <a:cs typeface="Poppins" panose="02000000000000000000" pitchFamily="2" charset="0"/>
              </a:rPr>
              <a:t> Song</a:t>
            </a:r>
            <a:r>
              <a:rPr lang="en-US" sz="800" i="1" dirty="0" smtClean="0">
                <a:latin typeface="Poppins" panose="02000000000000000000" pitchFamily="2" charset="0"/>
                <a:ea typeface="思源黑体 CN Regular" panose="020B0500000000000000" pitchFamily="34" charset="-122"/>
                <a:cs typeface="Poppins" panose="02000000000000000000" pitchFamily="2" charset="0"/>
                <a:sym typeface="+mn-ea"/>
              </a:rPr>
              <a:t>; et al.</a:t>
            </a:r>
            <a:r>
              <a:rPr lang="en-US" sz="800" i="1" dirty="0" smtClean="0">
                <a:latin typeface="Poppins" panose="02000000000000000000" pitchFamily="2" charset="0"/>
                <a:cs typeface="Poppins" panose="02000000000000000000" pitchFamily="2" charset="0"/>
              </a:rPr>
              <a:t> </a:t>
            </a:r>
            <a:r>
              <a:rPr lang="en-US" sz="800" i="1" dirty="0" smtClean="0">
                <a:latin typeface="Poppins" panose="02000000000000000000" pitchFamily="2" charset="0"/>
                <a:cs typeface="Poppins" panose="02000000000000000000" pitchFamily="2" charset="0"/>
                <a:sym typeface="+mn-ea"/>
              </a:rPr>
              <a:t>doi.org/</a:t>
            </a:r>
            <a:r>
              <a:rPr lang="en-US" sz="800" i="1" dirty="0" smtClean="0">
                <a:latin typeface="Poppins" panose="02000000000000000000" pitchFamily="2" charset="0"/>
                <a:cs typeface="Poppins" panose="02000000000000000000" pitchFamily="2" charset="0"/>
              </a:rPr>
              <a:t>10.3389/fncel.2021.646921.</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21" grpId="0" animBg="1"/>
      <p:bldP spid="43" grpId="0" animBg="1"/>
      <p:bldP spid="47" grpId="0" animBg="1"/>
      <p:bldP spid="56" grpId="0"/>
      <p:bldP spid="58" grpId="0" animBg="1"/>
      <p:bldP spid="4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63" y="26329"/>
            <a:ext cx="9024852" cy="360056"/>
            <a:chOff x="0" y="123478"/>
            <a:chExt cx="9027696" cy="360040"/>
          </a:xfrm>
        </p:grpSpPr>
        <p:grpSp>
          <p:nvGrpSpPr>
            <p:cNvPr id="3"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2"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4"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5" name="组合 28"/>
          <p:cNvGrpSpPr/>
          <p:nvPr/>
        </p:nvGrpSpPr>
        <p:grpSpPr>
          <a:xfrm>
            <a:off x="285720" y="642924"/>
            <a:ext cx="2981356" cy="547702"/>
            <a:chOff x="5643570" y="1142990"/>
            <a:chExt cx="2981356" cy="547702"/>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TextBox 30"/>
            <p:cNvSpPr txBox="1"/>
            <p:nvPr/>
          </p:nvSpPr>
          <p:spPr>
            <a:xfrm>
              <a:off x="5786446" y="1142990"/>
              <a:ext cx="2816797" cy="46166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脑类器官</a:t>
              </a:r>
              <a:r>
                <a:rPr lang="en-US" altLang="zh-CN" sz="2400" b="1" dirty="0" smtClean="0">
                  <a:solidFill>
                    <a:srgbClr val="007E66"/>
                  </a:solidFill>
                  <a:latin typeface="思源黑体 CN Medium" panose="020B0600000000000000" pitchFamily="34" charset="-122"/>
                  <a:ea typeface="思源黑体 CN Medium" panose="020B0600000000000000" pitchFamily="34" charset="-122"/>
                </a:rPr>
                <a:t>-</a:t>
              </a:r>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疾病模型</a:t>
              </a: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3" name="椭圆 32"/>
            <p:cNvSpPr/>
            <p:nvPr/>
          </p:nvSpPr>
          <p:spPr>
            <a:xfrm>
              <a:off x="84820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
        <p:nvSpPr>
          <p:cNvPr id="78850" name="AutoShape 2" descr="Figure thumbnail gr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p>
        </p:txBody>
      </p:sp>
      <p:graphicFrame>
        <p:nvGraphicFramePr>
          <p:cNvPr id="37" name="表格 36"/>
          <p:cNvGraphicFramePr>
            <a:graphicFrameLocks noGrp="1"/>
          </p:cNvGraphicFramePr>
          <p:nvPr/>
        </p:nvGraphicFramePr>
        <p:xfrm>
          <a:off x="838200" y="1261110"/>
          <a:ext cx="7391400" cy="2900045"/>
        </p:xfrm>
        <a:graphic>
          <a:graphicData uri="http://schemas.openxmlformats.org/drawingml/2006/table">
            <a:tbl>
              <a:tblPr firstRow="1" bandRow="1">
                <a:tableStyleId>{5C22544A-7EE6-4342-B048-85BDC9FD1C3A}</a:tableStyleId>
              </a:tblPr>
              <a:tblGrid>
                <a:gridCol w="2514600"/>
                <a:gridCol w="4876800"/>
              </a:tblGrid>
              <a:tr h="324485">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b="1" kern="1200" dirty="0" smtClean="0">
                          <a:solidFill>
                            <a:schemeClr val="bg1"/>
                          </a:solidFill>
                          <a:latin typeface="思源黑体 CN Regular" panose="020B0500000000000000" pitchFamily="34" charset="-122"/>
                          <a:ea typeface="思源黑体 CN Regular" panose="020B0500000000000000" pitchFamily="34" charset="-122"/>
                          <a:cs typeface="Poppins" panose="02000000000000000000" pitchFamily="2" charset="0"/>
                        </a:rPr>
                        <a:t>不同类型脑类器官</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544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b="1" kern="100" dirty="0" smtClean="0">
                          <a:latin typeface="思源黑体 CN Regular" panose="020B0500000000000000" pitchFamily="34" charset="-122"/>
                          <a:ea typeface="思源黑体 CN Regular" panose="020B0500000000000000" pitchFamily="34" charset="-122"/>
                          <a:cs typeface="Poppins" panose="02000000000000000000"/>
                        </a:rPr>
                        <a:t>疾病模型</a:t>
                      </a:r>
                      <a:r>
                        <a:rPr lang="en-US" sz="1200" b="1" kern="100" dirty="0" smtClean="0">
                          <a:latin typeface="思源黑体 CN Regular" panose="020B0500000000000000" pitchFamily="34" charset="-122"/>
                          <a:ea typeface="思源黑体 CN Regular" panose="020B0500000000000000" pitchFamily="34" charset="-122"/>
                          <a:cs typeface="Times New Roman" panose="02020603050405020304"/>
                        </a:rPr>
                        <a:t>/</a:t>
                      </a:r>
                      <a:r>
                        <a:rPr lang="zh-CN" altLang="en-US" sz="1200" b="1" kern="100" dirty="0" smtClean="0">
                          <a:latin typeface="思源黑体 CN Regular" panose="020B0500000000000000" pitchFamily="34" charset="-122"/>
                          <a:ea typeface="思源黑体 CN Regular" panose="020B0500000000000000" pitchFamily="34" charset="-122"/>
                          <a:cs typeface="Poppins" panose="02000000000000000000"/>
                        </a:rPr>
                        <a:t>潜在应用</a:t>
                      </a:r>
                      <a:endParaRPr lang="zh-CN" altLang="en-US" sz="1200" kern="100" dirty="0" smtClean="0">
                        <a:latin typeface="思源黑体 CN Regular" panose="020B0500000000000000" pitchFamily="34" charset="-122"/>
                        <a:ea typeface="思源黑体 CN Regular" panose="020B0500000000000000" pitchFamily="34" charset="-122"/>
                        <a:cs typeface="Times New Roman" panose="02020603050405020304"/>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5440"/>
                    </a:solidFill>
                  </a:tcPr>
                </a:tc>
              </a:tr>
              <a:tr h="243840">
                <a:tc rowSpan="3">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kern="100" dirty="0" smtClean="0">
                          <a:latin typeface="思源黑体 CN Regular" panose="020B0500000000000000" pitchFamily="34" charset="-122"/>
                          <a:ea typeface="思源黑体 CN Regular" panose="020B0500000000000000" pitchFamily="34" charset="-122"/>
                          <a:cs typeface="Times New Roman" panose="02020603050405020304"/>
                        </a:rPr>
                        <a:t>大脑</a:t>
                      </a:r>
                      <a:r>
                        <a:rPr lang="en-US" altLang="zh-CN" sz="1200" kern="100" dirty="0" smtClean="0">
                          <a:latin typeface="思源黑体 CN Regular" panose="020B0500000000000000" pitchFamily="34" charset="-122"/>
                          <a:ea typeface="思源黑体 CN Regular" panose="020B0500000000000000" pitchFamily="34" charset="-122"/>
                          <a:cs typeface="Times New Roman" panose="02020603050405020304"/>
                        </a:rPr>
                        <a:t>/</a:t>
                      </a:r>
                      <a:r>
                        <a:rPr lang="zh-CN" altLang="en-US" sz="1200" kern="100" dirty="0" smtClean="0">
                          <a:latin typeface="思源黑体 CN Regular" panose="020B0500000000000000" pitchFamily="34" charset="-122"/>
                          <a:ea typeface="思源黑体 CN Regular" panose="020B0500000000000000" pitchFamily="34" charset="-122"/>
                          <a:cs typeface="Times New Roman" panose="02020603050405020304"/>
                        </a:rPr>
                        <a:t>早期大脑类器官</a:t>
                      </a:r>
                    </a:p>
                  </a:txBody>
                  <a:tcPr marL="95250" marR="95250" anchor="ctr">
                    <a:lnT w="38100" cmpd="sng">
                      <a:noFill/>
                    </a:lnT>
                    <a:solidFill>
                      <a:schemeClr val="bg1">
                        <a:lumMod val="95000"/>
                      </a:schemeClr>
                    </a:solidFill>
                  </a:tcPr>
                </a:tc>
                <a:tc>
                  <a:txBody>
                    <a:bodyPr/>
                    <a:lstStyle/>
                    <a:p>
                      <a:pPr algn="ctr">
                        <a:spcAft>
                          <a:spcPts val="0"/>
                        </a:spcAft>
                      </a:pPr>
                      <a:r>
                        <a:rPr lang="zh-CN" altLang="en-US" sz="1200" kern="100" dirty="0" smtClean="0">
                          <a:latin typeface="思源黑体 CN Regular" panose="020B0500000000000000" pitchFamily="34" charset="-122"/>
                          <a:ea typeface="思源黑体 CN Regular" panose="020B0500000000000000" pitchFamily="34" charset="-122"/>
                          <a:cs typeface="Times New Roman" panose="02020603050405020304"/>
                        </a:rPr>
                        <a:t>遗传引起的小头畸形</a:t>
                      </a:r>
                      <a:endParaRPr lang="zh-CN" sz="1200" kern="100" dirty="0">
                        <a:latin typeface="思源黑体 CN Regular" panose="020B0500000000000000" pitchFamily="34" charset="-122"/>
                        <a:ea typeface="思源黑体 CN Regular" panose="020B0500000000000000" pitchFamily="34" charset="-122"/>
                        <a:cs typeface="Times New Roman" panose="02020603050405020304"/>
                      </a:endParaRPr>
                    </a:p>
                  </a:txBody>
                  <a:tcPr marL="68580" marR="68580" marT="0" marB="0" anchor="ctr">
                    <a:lnT w="38100" cmpd="sng">
                      <a:noFill/>
                    </a:lnT>
                    <a:solidFill>
                      <a:schemeClr val="bg1">
                        <a:lumMod val="95000"/>
                      </a:schemeClr>
                    </a:solidFill>
                  </a:tcPr>
                </a:tc>
              </a:tr>
              <a:tr h="274320">
                <a:tc vMerge="1">
                  <a:txBody>
                    <a:bodyPr/>
                    <a:lstStyle/>
                    <a:p>
                      <a:endParaRPr lang="zh-CN"/>
                    </a:p>
                  </a:txBody>
                  <a:tcPr marL="95250" marR="95250" anchor="ctr"/>
                </a:tc>
                <a:tc>
                  <a:txBody>
                    <a:bodyPr/>
                    <a:lstStyle/>
                    <a:p>
                      <a:pPr algn="ctr">
                        <a:spcAft>
                          <a:spcPts val="0"/>
                        </a:spcAft>
                      </a:pPr>
                      <a:r>
                        <a:rPr lang="zh-CN" altLang="en-US" sz="1200" kern="100" dirty="0" smtClean="0">
                          <a:latin typeface="思源黑体 CN Regular" panose="020B0500000000000000" pitchFamily="34" charset="-122"/>
                          <a:ea typeface="思源黑体 CN Regular" panose="020B0500000000000000" pitchFamily="34" charset="-122"/>
                          <a:cs typeface="Times New Roman" panose="02020603050405020304"/>
                        </a:rPr>
                        <a:t>寨卡病毒引起的小头畸形</a:t>
                      </a:r>
                      <a:endParaRPr lang="zh-CN" sz="1200" kern="100" dirty="0">
                        <a:latin typeface="思源黑体 CN Regular" panose="020B0500000000000000" pitchFamily="34" charset="-122"/>
                        <a:ea typeface="思源黑体 CN Regular" panose="020B0500000000000000" pitchFamily="34" charset="-122"/>
                        <a:cs typeface="Times New Roman" panose="02020603050405020304"/>
                      </a:endParaRPr>
                    </a:p>
                  </a:txBody>
                  <a:tcPr marL="68580" marR="68580" marT="0" marB="0" anchor="ctr">
                    <a:solidFill>
                      <a:schemeClr val="bg1"/>
                    </a:solidFill>
                  </a:tcPr>
                </a:tc>
              </a:tr>
              <a:tr h="228600">
                <a:tc vMerge="1">
                  <a:txBody>
                    <a:bodyPr/>
                    <a:lstStyle/>
                    <a:p>
                      <a:endParaRPr lang="zh-CN"/>
                    </a:p>
                  </a:txBody>
                  <a:tcPr marL="95250" marR="95250" anchor="ctr"/>
                </a:tc>
                <a:tc>
                  <a:txBody>
                    <a:bodyPr/>
                    <a:lstStyle/>
                    <a:p>
                      <a:pPr algn="ctr">
                        <a:spcAft>
                          <a:spcPts val="0"/>
                        </a:spcAft>
                      </a:pPr>
                      <a:r>
                        <a:rPr lang="zh-CN" altLang="en-US" sz="1200" kern="100" dirty="0" smtClean="0">
                          <a:latin typeface="思源黑体 CN Regular" panose="020B0500000000000000" pitchFamily="34" charset="-122"/>
                          <a:ea typeface="思源黑体 CN Regular" panose="020B0500000000000000" pitchFamily="34" charset="-122"/>
                          <a:cs typeface="Times New Roman" panose="02020603050405020304"/>
                        </a:rPr>
                        <a:t>米勒</a:t>
                      </a:r>
                      <a:r>
                        <a:rPr lang="en-US" altLang="zh-CN" sz="1200" kern="100" dirty="0" smtClean="0">
                          <a:latin typeface="思源黑体 CN Regular" panose="020B0500000000000000" pitchFamily="34" charset="-122"/>
                          <a:ea typeface="思源黑体 CN Regular" panose="020B0500000000000000" pitchFamily="34" charset="-122"/>
                          <a:cs typeface="Times New Roman" panose="02020603050405020304"/>
                        </a:rPr>
                        <a:t>-</a:t>
                      </a:r>
                      <a:r>
                        <a:rPr lang="zh-CN" altLang="en-US" sz="1200" kern="100" dirty="0" smtClean="0">
                          <a:latin typeface="思源黑体 CN Regular" panose="020B0500000000000000" pitchFamily="34" charset="-122"/>
                          <a:ea typeface="思源黑体 CN Regular" panose="020B0500000000000000" pitchFamily="34" charset="-122"/>
                          <a:cs typeface="Times New Roman" panose="02020603050405020304"/>
                        </a:rPr>
                        <a:t>迪克综合征</a:t>
                      </a:r>
                      <a:r>
                        <a:rPr lang="en-US" altLang="zh-CN" sz="1200" kern="100" dirty="0" smtClean="0">
                          <a:latin typeface="思源黑体 CN Regular" panose="020B0500000000000000" pitchFamily="34" charset="-122"/>
                          <a:ea typeface="思源黑体 CN Regular" panose="020B0500000000000000" pitchFamily="34" charset="-122"/>
                          <a:cs typeface="Times New Roman" panose="02020603050405020304"/>
                        </a:rPr>
                        <a:t>*</a:t>
                      </a:r>
                      <a:endParaRPr lang="zh-CN" sz="1200" kern="100" dirty="0">
                        <a:latin typeface="思源黑体 CN Regular" panose="020B0500000000000000" pitchFamily="34" charset="-122"/>
                        <a:ea typeface="思源黑体 CN Regular" panose="020B0500000000000000" pitchFamily="34" charset="-122"/>
                        <a:cs typeface="Times New Roman" panose="02020603050405020304"/>
                      </a:endParaRPr>
                    </a:p>
                  </a:txBody>
                  <a:tcPr marL="68580" marR="68580" marT="0" marB="0" anchor="ctr">
                    <a:solidFill>
                      <a:schemeClr val="bg1">
                        <a:lumMod val="95000"/>
                      </a:schemeClr>
                    </a:solidFill>
                  </a:tcPr>
                </a:tc>
              </a:tr>
              <a:tr h="2286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kern="100" dirty="0" smtClean="0">
                          <a:latin typeface="思源黑体 CN Regular" panose="020B0500000000000000" pitchFamily="34" charset="-122"/>
                          <a:ea typeface="思源黑体 CN Regular" panose="020B0500000000000000" pitchFamily="34" charset="-122"/>
                          <a:cs typeface="Times New Roman" panose="02020603050405020304"/>
                        </a:rPr>
                        <a:t>中脑类器官</a:t>
                      </a:r>
                    </a:p>
                  </a:txBody>
                  <a:tcPr marL="95250" marR="95250" anchor="ctr">
                    <a:solidFill>
                      <a:schemeClr val="bg1"/>
                    </a:solidFill>
                  </a:tcPr>
                </a:tc>
                <a:tc>
                  <a:txBody>
                    <a:bodyPr/>
                    <a:lstStyle/>
                    <a:p>
                      <a:pPr algn="ctr">
                        <a:spcAft>
                          <a:spcPts val="0"/>
                        </a:spcAft>
                      </a:pPr>
                      <a:r>
                        <a:rPr lang="zh-CN" altLang="en-US" sz="1200" kern="100" dirty="0" smtClean="0">
                          <a:latin typeface="思源黑体 CN Regular" panose="020B0500000000000000" pitchFamily="34" charset="-122"/>
                          <a:ea typeface="思源黑体 CN Regular" panose="020B0500000000000000" pitchFamily="34" charset="-122"/>
                          <a:cs typeface="Times New Roman" panose="02020603050405020304"/>
                        </a:rPr>
                        <a:t>帕金森病潜在模型</a:t>
                      </a:r>
                      <a:endParaRPr lang="zh-CN" sz="1200" kern="100" dirty="0">
                        <a:latin typeface="思源黑体 CN Regular" panose="020B0500000000000000" pitchFamily="34" charset="-122"/>
                        <a:ea typeface="思源黑体 CN Regular" panose="020B0500000000000000" pitchFamily="34" charset="-122"/>
                        <a:cs typeface="Times New Roman" panose="02020603050405020304"/>
                      </a:endParaRPr>
                    </a:p>
                  </a:txBody>
                  <a:tcPr marL="68580" marR="68580" marT="0" marB="0" anchor="ctr">
                    <a:solidFill>
                      <a:schemeClr val="bg1"/>
                    </a:solidFill>
                  </a:tcPr>
                </a:tc>
              </a:tr>
              <a:tr h="2286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kern="100" dirty="0" smtClean="0">
                          <a:latin typeface="思源黑体 CN Regular" panose="020B0500000000000000" pitchFamily="34" charset="-122"/>
                          <a:ea typeface="思源黑体 CN Regular" panose="020B0500000000000000" pitchFamily="34" charset="-122"/>
                          <a:cs typeface="Times New Roman" panose="02020603050405020304"/>
                        </a:rPr>
                        <a:t>下丘脑类器官</a:t>
                      </a:r>
                    </a:p>
                  </a:txBody>
                  <a:tcPr marL="95250" marR="95250" anchor="ctr">
                    <a:solidFill>
                      <a:schemeClr val="bg1">
                        <a:lumMod val="95000"/>
                      </a:schemeClr>
                    </a:solidFill>
                  </a:tcPr>
                </a:tc>
                <a:tc>
                  <a:txBody>
                    <a:bodyPr/>
                    <a:lstStyle/>
                    <a:p>
                      <a:pPr algn="ctr">
                        <a:spcAft>
                          <a:spcPts val="0"/>
                        </a:spcAft>
                      </a:pPr>
                      <a:r>
                        <a:rPr lang="zh-CN" altLang="en-US" sz="1200" kern="100" dirty="0" smtClean="0">
                          <a:latin typeface="思源黑体 CN Regular" panose="020B0500000000000000" pitchFamily="34" charset="-122"/>
                          <a:ea typeface="思源黑体 CN Regular" panose="020B0500000000000000" pitchFamily="34" charset="-122"/>
                          <a:cs typeface="Times New Roman" panose="02020603050405020304"/>
                        </a:rPr>
                        <a:t>激素和代谢紊乱潜在模型</a:t>
                      </a:r>
                      <a:endParaRPr lang="zh-CN" sz="1200" kern="100" dirty="0">
                        <a:latin typeface="思源黑体 CN Regular" panose="020B0500000000000000" pitchFamily="34" charset="-122"/>
                        <a:ea typeface="思源黑体 CN Regular" panose="020B0500000000000000" pitchFamily="34" charset="-122"/>
                        <a:cs typeface="Times New Roman" panose="02020603050405020304"/>
                      </a:endParaRPr>
                    </a:p>
                  </a:txBody>
                  <a:tcPr marL="68580" marR="68580" marT="0" marB="0" anchor="ctr">
                    <a:solidFill>
                      <a:schemeClr val="bg1">
                        <a:lumMod val="95000"/>
                      </a:schemeClr>
                    </a:solidFill>
                  </a:tcPr>
                </a:tc>
              </a:tr>
              <a:tr h="2286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kern="100" dirty="0" smtClean="0">
                          <a:latin typeface="思源黑体 CN Regular" panose="020B0500000000000000" pitchFamily="34" charset="-122"/>
                          <a:ea typeface="思源黑体 CN Regular" panose="020B0500000000000000" pitchFamily="34" charset="-122"/>
                          <a:cs typeface="Times New Roman" panose="02020603050405020304"/>
                        </a:rPr>
                        <a:t>腺垂体类器官</a:t>
                      </a:r>
                    </a:p>
                  </a:txBody>
                  <a:tcPr marL="95250" marR="95250" anchor="ctr">
                    <a:solidFill>
                      <a:schemeClr val="bg1"/>
                    </a:solidFill>
                  </a:tcPr>
                </a:tc>
                <a:tc>
                  <a:txBody>
                    <a:bodyPr/>
                    <a:lstStyle/>
                    <a:p>
                      <a:pPr algn="ctr">
                        <a:spcAft>
                          <a:spcPts val="0"/>
                        </a:spcAft>
                      </a:pPr>
                      <a:r>
                        <a:rPr lang="zh-CN" altLang="en-US" sz="1200" kern="100" dirty="0" smtClean="0">
                          <a:latin typeface="思源黑体 CN Regular" panose="020B0500000000000000" pitchFamily="34" charset="-122"/>
                          <a:ea typeface="思源黑体 CN Regular" panose="020B0500000000000000" pitchFamily="34" charset="-122"/>
                          <a:cs typeface="Times New Roman" panose="02020603050405020304"/>
                        </a:rPr>
                        <a:t>垂体功能障碍的潜在模型</a:t>
                      </a:r>
                      <a:endParaRPr lang="zh-CN" sz="1200" kern="100" dirty="0">
                        <a:latin typeface="思源黑体 CN Regular" panose="020B0500000000000000" pitchFamily="34" charset="-122"/>
                        <a:ea typeface="思源黑体 CN Regular" panose="020B0500000000000000" pitchFamily="34" charset="-122"/>
                        <a:cs typeface="Times New Roman" panose="02020603050405020304"/>
                      </a:endParaRPr>
                    </a:p>
                  </a:txBody>
                  <a:tcPr marL="68580" marR="68580" marT="0" marB="0" anchor="ctr">
                    <a:solidFill>
                      <a:schemeClr val="bg1"/>
                    </a:solidFill>
                  </a:tcPr>
                </a:tc>
              </a:tr>
              <a:tr h="2286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kern="100" dirty="0" smtClean="0">
                          <a:latin typeface="思源黑体 CN Regular" panose="020B0500000000000000" pitchFamily="34" charset="-122"/>
                          <a:ea typeface="思源黑体 CN Regular" panose="020B0500000000000000" pitchFamily="34" charset="-122"/>
                          <a:cs typeface="Times New Roman" panose="02020603050405020304"/>
                        </a:rPr>
                        <a:t>海马类器官</a:t>
                      </a:r>
                    </a:p>
                  </a:txBody>
                  <a:tcPr marL="95250" marR="95250" anchor="ctr">
                    <a:solidFill>
                      <a:schemeClr val="bg1">
                        <a:lumMod val="95000"/>
                      </a:schemeClr>
                    </a:solidFill>
                  </a:tcPr>
                </a:tc>
                <a:tc>
                  <a:txBody>
                    <a:bodyPr/>
                    <a:lstStyle/>
                    <a:p>
                      <a:pPr algn="ctr">
                        <a:spcAft>
                          <a:spcPts val="0"/>
                        </a:spcAft>
                      </a:pPr>
                      <a:r>
                        <a:rPr lang="zh-CN" altLang="en-US" sz="1200" kern="100" dirty="0" smtClean="0">
                          <a:latin typeface="思源黑体 CN Regular" panose="020B0500000000000000" pitchFamily="34" charset="-122"/>
                          <a:ea typeface="思源黑体 CN Regular" panose="020B0500000000000000" pitchFamily="34" charset="-122"/>
                          <a:cs typeface="Times New Roman" panose="02020603050405020304"/>
                        </a:rPr>
                        <a:t>阿尔茨海默病引起的认知功能障碍的潜在模型</a:t>
                      </a:r>
                      <a:endParaRPr lang="zh-CN" sz="1200" kern="100" dirty="0">
                        <a:latin typeface="思源黑体 CN Regular" panose="020B0500000000000000" pitchFamily="34" charset="-122"/>
                        <a:ea typeface="思源黑体 CN Regular" panose="020B0500000000000000" pitchFamily="34" charset="-122"/>
                        <a:cs typeface="Times New Roman" panose="02020603050405020304"/>
                      </a:endParaRPr>
                    </a:p>
                  </a:txBody>
                  <a:tcPr marL="68580" marR="68580" marT="0" marB="0" anchor="ctr">
                    <a:solidFill>
                      <a:schemeClr val="bg1">
                        <a:lumMod val="95000"/>
                      </a:schemeClr>
                    </a:solidFill>
                  </a:tcPr>
                </a:tc>
              </a:tr>
              <a:tr h="2286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kern="100" dirty="0" smtClean="0">
                          <a:solidFill>
                            <a:schemeClr val="dk1"/>
                          </a:solidFill>
                          <a:latin typeface="思源黑体 CN Regular" panose="020B0500000000000000" pitchFamily="34" charset="-122"/>
                          <a:ea typeface="思源黑体 CN Regular" panose="020B0500000000000000" pitchFamily="34" charset="-122"/>
                          <a:cs typeface="Times New Roman" panose="02020603050405020304"/>
                        </a:rPr>
                        <a:t>小脑类器官</a:t>
                      </a:r>
                    </a:p>
                  </a:txBody>
                  <a:tcPr marL="95250" marR="95250" anchor="ctr">
                    <a:solidFill>
                      <a:schemeClr val="bg1"/>
                    </a:solidFill>
                  </a:tcPr>
                </a:tc>
                <a:tc>
                  <a:txBody>
                    <a:bodyPr/>
                    <a:lstStyle/>
                    <a:p>
                      <a:pPr algn="ctr">
                        <a:spcAft>
                          <a:spcPts val="0"/>
                        </a:spcAft>
                      </a:pPr>
                      <a:r>
                        <a:rPr lang="zh-CN" altLang="en-US" sz="1200" kern="100" dirty="0" smtClean="0">
                          <a:solidFill>
                            <a:schemeClr val="dk1"/>
                          </a:solidFill>
                          <a:latin typeface="思源黑体 CN Regular" panose="020B0500000000000000" pitchFamily="34" charset="-122"/>
                          <a:ea typeface="思源黑体 CN Regular" panose="020B0500000000000000" pitchFamily="34" charset="-122"/>
                          <a:cs typeface="Times New Roman" panose="02020603050405020304"/>
                        </a:rPr>
                        <a:t>脊髓小脑共济失调和丹迪</a:t>
                      </a:r>
                      <a:r>
                        <a:rPr lang="en-US" altLang="zh-CN" sz="1200" kern="100" dirty="0" smtClean="0">
                          <a:solidFill>
                            <a:schemeClr val="dk1"/>
                          </a:solidFill>
                          <a:latin typeface="思源黑体 CN Regular" panose="020B0500000000000000" pitchFamily="34" charset="-122"/>
                          <a:ea typeface="思源黑体 CN Regular" panose="020B0500000000000000" pitchFamily="34" charset="-122"/>
                          <a:cs typeface="Times New Roman" panose="02020603050405020304"/>
                        </a:rPr>
                        <a:t>-</a:t>
                      </a:r>
                      <a:r>
                        <a:rPr lang="zh-CN" altLang="en-US" sz="1200" kern="100" dirty="0" smtClean="0">
                          <a:solidFill>
                            <a:schemeClr val="dk1"/>
                          </a:solidFill>
                          <a:latin typeface="思源黑体 CN Regular" panose="020B0500000000000000" pitchFamily="34" charset="-122"/>
                          <a:ea typeface="思源黑体 CN Regular" panose="020B0500000000000000" pitchFamily="34" charset="-122"/>
                          <a:cs typeface="Times New Roman" panose="02020603050405020304"/>
                        </a:rPr>
                        <a:t>沃克综合征</a:t>
                      </a:r>
                      <a:r>
                        <a:rPr lang="en-US" altLang="zh-CN" sz="1200" kern="100" dirty="0" smtClean="0">
                          <a:solidFill>
                            <a:schemeClr val="dk1"/>
                          </a:solidFill>
                          <a:latin typeface="思源黑体 CN Regular" panose="020B0500000000000000" pitchFamily="34" charset="-122"/>
                          <a:ea typeface="思源黑体 CN Regular" panose="020B0500000000000000" pitchFamily="34" charset="-122"/>
                          <a:cs typeface="Times New Roman" panose="02020603050405020304"/>
                        </a:rPr>
                        <a:t>**</a:t>
                      </a:r>
                      <a:r>
                        <a:rPr lang="zh-CN" altLang="en-US" sz="1200" kern="100" dirty="0" smtClean="0">
                          <a:solidFill>
                            <a:schemeClr val="dk1"/>
                          </a:solidFill>
                          <a:latin typeface="思源黑体 CN Regular" panose="020B0500000000000000" pitchFamily="34" charset="-122"/>
                          <a:ea typeface="思源黑体 CN Regular" panose="020B0500000000000000" pitchFamily="34" charset="-122"/>
                          <a:cs typeface="Times New Roman" panose="02020603050405020304"/>
                        </a:rPr>
                        <a:t>的潜在模型</a:t>
                      </a:r>
                      <a:endParaRPr lang="zh-CN" sz="1200" kern="100" dirty="0">
                        <a:solidFill>
                          <a:schemeClr val="dk1"/>
                        </a:solidFill>
                        <a:latin typeface="思源黑体 CN Regular" panose="020B0500000000000000" pitchFamily="34" charset="-122"/>
                        <a:ea typeface="思源黑体 CN Regular" panose="020B0500000000000000" pitchFamily="34" charset="-122"/>
                        <a:cs typeface="Times New Roman" panose="02020603050405020304"/>
                      </a:endParaRPr>
                    </a:p>
                  </a:txBody>
                  <a:tcPr marL="68580" marR="68580" marT="0" marB="0" anchor="ctr">
                    <a:solidFill>
                      <a:schemeClr val="bg1"/>
                    </a:solidFill>
                  </a:tcPr>
                </a:tc>
              </a:tr>
              <a:tr h="228600">
                <a:tc>
                  <a:txBody>
                    <a:bodyPr/>
                    <a:lstStyle/>
                    <a:p>
                      <a:pPr algn="ctr">
                        <a:spcAft>
                          <a:spcPts val="0"/>
                        </a:spcAft>
                      </a:pPr>
                      <a:r>
                        <a:rPr lang="zh-CN" altLang="en-US" sz="1200" kern="100" dirty="0" smtClean="0">
                          <a:solidFill>
                            <a:schemeClr val="dk1"/>
                          </a:solidFill>
                          <a:latin typeface="思源黑体 CN Regular" panose="020B0500000000000000" pitchFamily="34" charset="-122"/>
                          <a:ea typeface="思源黑体 CN Regular" panose="020B0500000000000000" pitchFamily="34" charset="-122"/>
                          <a:cs typeface="Times New Roman" panose="02020603050405020304"/>
                        </a:rPr>
                        <a:t>背侧端脑类器官</a:t>
                      </a:r>
                      <a:endParaRPr lang="zh-CN" sz="1200" kern="100" dirty="0">
                        <a:solidFill>
                          <a:schemeClr val="dk1"/>
                        </a:solidFill>
                        <a:latin typeface="思源黑体 CN Regular" panose="020B0500000000000000" pitchFamily="34" charset="-122"/>
                        <a:ea typeface="思源黑体 CN Regular" panose="020B0500000000000000" pitchFamily="34" charset="-122"/>
                        <a:cs typeface="Times New Roman" panose="02020603050405020304"/>
                      </a:endParaRPr>
                    </a:p>
                  </a:txBody>
                  <a:tcPr marL="68580" marR="68580" marT="0" marB="0" anchor="ctr">
                    <a:solidFill>
                      <a:schemeClr val="bg1">
                        <a:lumMod val="95000"/>
                      </a:schemeClr>
                    </a:solidFill>
                  </a:tcPr>
                </a:tc>
                <a:tc>
                  <a:txBody>
                    <a:bodyPr/>
                    <a:lstStyle/>
                    <a:p>
                      <a:pPr algn="ctr">
                        <a:spcAft>
                          <a:spcPts val="0"/>
                        </a:spcAft>
                      </a:pPr>
                      <a:r>
                        <a:rPr lang="zh-CN" altLang="en-US" sz="1200" kern="100" dirty="0" smtClean="0">
                          <a:solidFill>
                            <a:schemeClr val="dk1"/>
                          </a:solidFill>
                          <a:latin typeface="思源黑体 CN Regular" panose="020B0500000000000000" pitchFamily="34" charset="-122"/>
                          <a:ea typeface="思源黑体 CN Regular" panose="020B0500000000000000" pitchFamily="34" charset="-122"/>
                          <a:cs typeface="Times New Roman" panose="02020603050405020304"/>
                        </a:rPr>
                        <a:t>自闭症谱系障碍</a:t>
                      </a:r>
                      <a:endParaRPr lang="zh-CN" sz="1200" kern="100" dirty="0">
                        <a:solidFill>
                          <a:schemeClr val="dk1"/>
                        </a:solidFill>
                        <a:latin typeface="思源黑体 CN Regular" panose="020B0500000000000000" pitchFamily="34" charset="-122"/>
                        <a:ea typeface="思源黑体 CN Regular" panose="020B0500000000000000" pitchFamily="34" charset="-122"/>
                        <a:cs typeface="Times New Roman" panose="02020603050405020304"/>
                      </a:endParaRPr>
                    </a:p>
                  </a:txBody>
                  <a:tcPr marL="68580" marR="68580" marT="0" marB="0" anchor="ctr">
                    <a:solidFill>
                      <a:schemeClr val="bg1">
                        <a:lumMod val="95000"/>
                      </a:schemeClr>
                    </a:solidFill>
                  </a:tcPr>
                </a:tc>
              </a:tr>
              <a:tr h="228600">
                <a:tc>
                  <a:txBody>
                    <a:bodyPr/>
                    <a:lstStyle/>
                    <a:p>
                      <a:pPr algn="ctr">
                        <a:spcAft>
                          <a:spcPts val="0"/>
                        </a:spcAft>
                      </a:pPr>
                      <a:r>
                        <a:rPr lang="zh-CN" altLang="en-US" sz="1200" kern="100" dirty="0" smtClean="0">
                          <a:solidFill>
                            <a:schemeClr val="dk1"/>
                          </a:solidFill>
                          <a:latin typeface="思源黑体 CN Regular" panose="020B0500000000000000" pitchFamily="34" charset="-122"/>
                          <a:ea typeface="思源黑体 CN Regular" panose="020B0500000000000000" pitchFamily="34" charset="-122"/>
                          <a:cs typeface="Times New Roman" panose="02020603050405020304"/>
                        </a:rPr>
                        <a:t>前脑组合体</a:t>
                      </a:r>
                      <a:endParaRPr lang="zh-CN" sz="1200" kern="100" dirty="0">
                        <a:solidFill>
                          <a:schemeClr val="dk1"/>
                        </a:solidFill>
                        <a:latin typeface="思源黑体 CN Regular" panose="020B0500000000000000" pitchFamily="34" charset="-122"/>
                        <a:ea typeface="思源黑体 CN Regular" panose="020B0500000000000000" pitchFamily="34" charset="-122"/>
                        <a:cs typeface="Times New Roman" panose="02020603050405020304"/>
                      </a:endParaRPr>
                    </a:p>
                  </a:txBody>
                  <a:tcPr marL="68580" marR="68580" marT="0" marB="0" anchor="ctr">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zh-CN" altLang="en-US" sz="1200" kern="100" dirty="0" smtClean="0">
                          <a:solidFill>
                            <a:schemeClr val="dk1"/>
                          </a:solidFill>
                          <a:latin typeface="思源黑体 CN Regular" panose="020B0500000000000000" pitchFamily="34" charset="-122"/>
                          <a:ea typeface="思源黑体 CN Regular" panose="020B0500000000000000" pitchFamily="34" charset="-122"/>
                          <a:cs typeface="Times New Roman" panose="02020603050405020304"/>
                        </a:rPr>
                        <a:t>蒂莫西综合症</a:t>
                      </a:r>
                      <a:r>
                        <a:rPr lang="en-US" altLang="zh-CN" sz="1200" kern="100" dirty="0" smtClean="0">
                          <a:solidFill>
                            <a:schemeClr val="dk1"/>
                          </a:solidFill>
                          <a:latin typeface="思源黑体 CN Regular" panose="020B0500000000000000" pitchFamily="34" charset="-122"/>
                          <a:ea typeface="思源黑体 CN Regular" panose="020B0500000000000000" pitchFamily="34" charset="-122"/>
                          <a:cs typeface="Times New Roman" panose="02020603050405020304"/>
                        </a:rPr>
                        <a:t>***</a:t>
                      </a:r>
                      <a:endParaRPr lang="zh-CN" sz="1200" kern="100" dirty="0">
                        <a:solidFill>
                          <a:schemeClr val="dk1"/>
                        </a:solidFill>
                        <a:latin typeface="思源黑体 CN Regular" panose="020B0500000000000000" pitchFamily="34" charset="-122"/>
                        <a:ea typeface="思源黑体 CN Regular" panose="020B0500000000000000" pitchFamily="34" charset="-122"/>
                        <a:cs typeface="Times New Roman" panose="02020603050405020304"/>
                      </a:endParaRPr>
                    </a:p>
                  </a:txBody>
                  <a:tcPr marL="68580" marR="68580" marT="0" marB="0" anchor="ctr">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34" name="TextBox 33"/>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9" name="矩形 28"/>
          <p:cNvSpPr/>
          <p:nvPr/>
        </p:nvSpPr>
        <p:spPr>
          <a:xfrm>
            <a:off x="0" y="4929505"/>
            <a:ext cx="2877185" cy="213995"/>
          </a:xfrm>
          <a:prstGeom prst="rect">
            <a:avLst/>
          </a:prstGeom>
        </p:spPr>
        <p:txBody>
          <a:bodyPr wrap="square">
            <a:spAutoFit/>
          </a:bodyPr>
          <a:lstStyle/>
          <a:p>
            <a:r>
              <a:rPr lang="en-US" sz="800" i="1" dirty="0" smtClean="0">
                <a:latin typeface="Poppins" panose="02000000000000000000" pitchFamily="2" charset="0"/>
                <a:cs typeface="Poppins" panose="02000000000000000000" pitchFamily="2" charset="0"/>
              </a:rPr>
              <a:t>Jay </a:t>
            </a:r>
            <a:r>
              <a:rPr lang="en-US" sz="800" i="1" dirty="0" err="1" smtClean="0">
                <a:latin typeface="Poppins" panose="02000000000000000000" pitchFamily="2" charset="0"/>
                <a:cs typeface="Poppins" panose="02000000000000000000" pitchFamily="2" charset="0"/>
              </a:rPr>
              <a:t>Gopalakrishnan.</a:t>
            </a:r>
            <a:r>
              <a:rPr lang="en-US" sz="800" i="1" dirty="0" smtClean="0">
                <a:latin typeface="Poppins" panose="02000000000000000000" pitchFamily="2" charset="0"/>
                <a:cs typeface="Poppins" panose="02000000000000000000" pitchFamily="2" charset="0"/>
              </a:rPr>
              <a:t> doi.org/10.1002/bies.201900011.</a:t>
            </a:r>
            <a:endParaRPr lang="zh-CN" altLang="en-US" sz="800" i="1" dirty="0" smtClean="0">
              <a:latin typeface="Poppins" panose="02000000000000000000" pitchFamily="2" charset="0"/>
              <a:cs typeface="Poppins" panose="02000000000000000000" pitchFamily="2" charset="0"/>
            </a:endParaRPr>
          </a:p>
        </p:txBody>
      </p:sp>
      <p:grpSp>
        <p:nvGrpSpPr>
          <p:cNvPr id="9" name="组合 8"/>
          <p:cNvGrpSpPr/>
          <p:nvPr/>
        </p:nvGrpSpPr>
        <p:grpSpPr>
          <a:xfrm>
            <a:off x="1371600" y="4231640"/>
            <a:ext cx="6194425" cy="460375"/>
            <a:chOff x="960" y="6690"/>
            <a:chExt cx="9755" cy="725"/>
          </a:xfrm>
        </p:grpSpPr>
        <p:sp>
          <p:nvSpPr>
            <p:cNvPr id="23" name="矩形 22"/>
            <p:cNvSpPr/>
            <p:nvPr/>
          </p:nvSpPr>
          <p:spPr>
            <a:xfrm>
              <a:off x="960" y="6690"/>
              <a:ext cx="5393" cy="725"/>
            </a:xfrm>
            <a:prstGeom prst="rect">
              <a:avLst/>
            </a:prstGeom>
          </p:spPr>
          <p:txBody>
            <a:bodyPr wrap="square">
              <a:spAutoFit/>
            </a:bodyPr>
            <a:lstStyle/>
            <a:p>
              <a:pPr algn="l"/>
              <a:r>
                <a:rPr lang="en-US" altLang="zh-CN" sz="1200" i="1" kern="100" dirty="0" smtClean="0">
                  <a:latin typeface="思源黑体 CN Regular" panose="020B0500000000000000" pitchFamily="34" charset="-122"/>
                  <a:ea typeface="思源黑体 CN Regular" panose="020B0500000000000000" pitchFamily="34" charset="-122"/>
                  <a:cs typeface="Times New Roman" panose="02020603050405020304"/>
                </a:rPr>
                <a:t>*</a:t>
              </a:r>
              <a:r>
                <a:rPr lang="zh-CN" altLang="en-US" sz="1200" i="1" kern="100" dirty="0" smtClean="0">
                  <a:latin typeface="思源黑体 CN Regular" panose="020B0500000000000000" pitchFamily="34" charset="-122"/>
                  <a:ea typeface="思源黑体 CN Regular" panose="020B0500000000000000" pitchFamily="34" charset="-122"/>
                  <a:cs typeface="Times New Roman" panose="02020603050405020304"/>
                </a:rPr>
                <a:t>米勒</a:t>
              </a:r>
              <a:r>
                <a:rPr lang="en-US" altLang="zh-CN" sz="1200" i="1" kern="100" dirty="0" smtClean="0">
                  <a:latin typeface="思源黑体 CN Regular" panose="020B0500000000000000" pitchFamily="34" charset="-122"/>
                  <a:ea typeface="思源黑体 CN Regular" panose="020B0500000000000000" pitchFamily="34" charset="-122"/>
                  <a:cs typeface="Times New Roman" panose="02020603050405020304"/>
                </a:rPr>
                <a:t>-</a:t>
              </a:r>
              <a:r>
                <a:rPr lang="zh-CN" altLang="en-US" sz="1200" i="1" kern="100" dirty="0" smtClean="0">
                  <a:latin typeface="思源黑体 CN Regular" panose="020B0500000000000000" pitchFamily="34" charset="-122"/>
                  <a:ea typeface="思源黑体 CN Regular" panose="020B0500000000000000" pitchFamily="34" charset="-122"/>
                  <a:cs typeface="Times New Roman" panose="02020603050405020304"/>
                </a:rPr>
                <a:t>迪克综合征</a:t>
              </a:r>
              <a:r>
                <a:rPr lang="en-US" altLang="zh-CN" sz="1200" i="1" kern="100" dirty="0" smtClean="0">
                  <a:latin typeface="思源黑体 CN Regular" panose="020B0500000000000000" pitchFamily="34" charset="-122"/>
                  <a:ea typeface="思源黑体 CN Regular" panose="020B0500000000000000" pitchFamily="34" charset="-122"/>
                  <a:cs typeface="Times New Roman" panose="02020603050405020304"/>
                </a:rPr>
                <a:t>: </a:t>
              </a:r>
              <a:r>
                <a:rPr lang="zh-CN" altLang="en-US" sz="1200" i="1" kern="100" dirty="0" smtClean="0">
                  <a:solidFill>
                    <a:schemeClr val="dk1"/>
                  </a:solidFill>
                  <a:latin typeface="思源黑体 CN Regular" panose="020B0500000000000000" pitchFamily="34" charset="-122"/>
                  <a:ea typeface="思源黑体 CN Regular" panose="020B0500000000000000" pitchFamily="34" charset="-122"/>
                  <a:cs typeface="Times New Roman" panose="02020603050405020304"/>
                </a:rPr>
                <a:t>无脑回畸形为特征的病症</a:t>
              </a:r>
              <a:endParaRPr lang="en-US" altLang="zh-CN" sz="1200" i="1" kern="100" dirty="0" smtClean="0">
                <a:solidFill>
                  <a:schemeClr val="dk1"/>
                </a:solidFill>
                <a:latin typeface="思源黑体 CN Regular" panose="020B0500000000000000" pitchFamily="34" charset="-122"/>
                <a:ea typeface="思源黑体 CN Regular" panose="020B0500000000000000" pitchFamily="34" charset="-122"/>
                <a:cs typeface="Times New Roman" panose="02020603050405020304"/>
              </a:endParaRPr>
            </a:p>
            <a:p>
              <a:pPr algn="l"/>
              <a:r>
                <a:rPr lang="en-US" altLang="zh-CN" sz="1200" i="1" kern="100" dirty="0" smtClean="0">
                  <a:solidFill>
                    <a:schemeClr val="dk1"/>
                  </a:solidFill>
                  <a:latin typeface="思源黑体 CN Regular" panose="020B0500000000000000" pitchFamily="34" charset="-122"/>
                  <a:ea typeface="思源黑体 CN Regular" panose="020B0500000000000000" pitchFamily="34" charset="-122"/>
                  <a:cs typeface="Times New Roman" panose="02020603050405020304"/>
                </a:rPr>
                <a:t>***</a:t>
              </a:r>
              <a:r>
                <a:rPr lang="zh-CN" altLang="en-US" sz="1200" i="1" kern="100" dirty="0" smtClean="0">
                  <a:solidFill>
                    <a:schemeClr val="dk1"/>
                  </a:solidFill>
                  <a:latin typeface="思源黑体 CN Regular" panose="020B0500000000000000" pitchFamily="34" charset="-122"/>
                  <a:ea typeface="思源黑体 CN Regular" panose="020B0500000000000000" pitchFamily="34" charset="-122"/>
                  <a:cs typeface="Times New Roman" panose="02020603050405020304"/>
                </a:rPr>
                <a:t>蒂莫西综合症</a:t>
              </a:r>
              <a:r>
                <a:rPr lang="en-US" altLang="zh-CN" sz="1200" i="1" kern="100" dirty="0" smtClean="0">
                  <a:solidFill>
                    <a:schemeClr val="dk1"/>
                  </a:solidFill>
                  <a:latin typeface="思源黑体 CN Regular" panose="020B0500000000000000" pitchFamily="34" charset="-122"/>
                  <a:ea typeface="思源黑体 CN Regular" panose="020B0500000000000000" pitchFamily="34" charset="-122"/>
                  <a:cs typeface="Times New Roman" panose="02020603050405020304"/>
                </a:rPr>
                <a:t>: </a:t>
              </a:r>
              <a:r>
                <a:rPr lang="zh-CN" altLang="en-US" sz="1200" i="1" kern="100" dirty="0" smtClean="0">
                  <a:solidFill>
                    <a:schemeClr val="dk1"/>
                  </a:solidFill>
                  <a:latin typeface="思源黑体 CN Regular" panose="020B0500000000000000" pitchFamily="34" charset="-122"/>
                  <a:ea typeface="思源黑体 CN Regular" panose="020B0500000000000000" pitchFamily="34" charset="-122"/>
                  <a:cs typeface="Times New Roman" panose="02020603050405020304"/>
                </a:rPr>
                <a:t>一种罕见的多系统遗传性疾病</a:t>
              </a:r>
              <a:endParaRPr lang="en-US" altLang="zh-CN" sz="1200" i="1" kern="100" dirty="0" smtClean="0">
                <a:solidFill>
                  <a:schemeClr val="dk1"/>
                </a:solidFill>
                <a:latin typeface="思源黑体 CN Regular" panose="020B0500000000000000" pitchFamily="34" charset="-122"/>
                <a:ea typeface="思源黑体 CN Regular" panose="020B0500000000000000" pitchFamily="34" charset="-122"/>
                <a:cs typeface="Times New Roman" panose="02020603050405020304"/>
              </a:endParaRPr>
            </a:p>
          </p:txBody>
        </p:sp>
        <p:sp>
          <p:nvSpPr>
            <p:cNvPr id="8" name="文本框 7"/>
            <p:cNvSpPr txBox="1"/>
            <p:nvPr/>
          </p:nvSpPr>
          <p:spPr>
            <a:xfrm>
              <a:off x="6415" y="6697"/>
              <a:ext cx="4300" cy="434"/>
            </a:xfrm>
            <a:prstGeom prst="rect">
              <a:avLst/>
            </a:prstGeom>
            <a:noFill/>
          </p:spPr>
          <p:txBody>
            <a:bodyPr wrap="square" rtlCol="0" anchor="t">
              <a:spAutoFit/>
            </a:bodyPr>
            <a:lstStyle/>
            <a:p>
              <a:pPr algn="ctr"/>
              <a:r>
                <a:rPr lang="en-US" altLang="zh-CN" sz="1200" i="1" kern="100" dirty="0" smtClean="0">
                  <a:solidFill>
                    <a:schemeClr val="dk1"/>
                  </a:solidFill>
                  <a:latin typeface="思源黑体 CN Regular" panose="020B0500000000000000" pitchFamily="34" charset="-122"/>
                  <a:ea typeface="思源黑体 CN Regular" panose="020B0500000000000000" pitchFamily="34" charset="-122"/>
                  <a:cs typeface="Times New Roman" panose="02020603050405020304"/>
                  <a:sym typeface="+mn-ea"/>
                </a:rPr>
                <a:t>**</a:t>
              </a:r>
              <a:r>
                <a:rPr lang="zh-CN" altLang="en-US" sz="1200" i="1" kern="100" dirty="0" smtClean="0">
                  <a:solidFill>
                    <a:schemeClr val="dk1"/>
                  </a:solidFill>
                  <a:latin typeface="思源黑体 CN Regular" panose="020B0500000000000000" pitchFamily="34" charset="-122"/>
                  <a:ea typeface="思源黑体 CN Regular" panose="020B0500000000000000" pitchFamily="34" charset="-122"/>
                  <a:cs typeface="Times New Roman" panose="02020603050405020304"/>
                  <a:sym typeface="+mn-ea"/>
                </a:rPr>
                <a:t>丹迪</a:t>
              </a:r>
              <a:r>
                <a:rPr lang="en-US" altLang="zh-CN" sz="1200" i="1" kern="100" dirty="0" smtClean="0">
                  <a:solidFill>
                    <a:schemeClr val="dk1"/>
                  </a:solidFill>
                  <a:latin typeface="思源黑体 CN Regular" panose="020B0500000000000000" pitchFamily="34" charset="-122"/>
                  <a:ea typeface="思源黑体 CN Regular" panose="020B0500000000000000" pitchFamily="34" charset="-122"/>
                  <a:cs typeface="Times New Roman" panose="02020603050405020304"/>
                  <a:sym typeface="+mn-ea"/>
                </a:rPr>
                <a:t>-</a:t>
              </a:r>
              <a:r>
                <a:rPr lang="zh-CN" altLang="en-US" sz="1200" i="1" kern="100" dirty="0" smtClean="0">
                  <a:solidFill>
                    <a:schemeClr val="dk1"/>
                  </a:solidFill>
                  <a:latin typeface="思源黑体 CN Regular" panose="020B0500000000000000" pitchFamily="34" charset="-122"/>
                  <a:ea typeface="思源黑体 CN Regular" panose="020B0500000000000000" pitchFamily="34" charset="-122"/>
                  <a:cs typeface="Times New Roman" panose="02020603050405020304"/>
                  <a:sym typeface="+mn-ea"/>
                </a:rPr>
                <a:t>沃克综合征</a:t>
              </a:r>
              <a:r>
                <a:rPr lang="en-US" altLang="zh-CN" sz="1200" i="1" kern="100" dirty="0" smtClean="0">
                  <a:solidFill>
                    <a:schemeClr val="dk1"/>
                  </a:solidFill>
                  <a:latin typeface="思源黑体 CN Regular" panose="020B0500000000000000" pitchFamily="34" charset="-122"/>
                  <a:ea typeface="思源黑体 CN Regular" panose="020B0500000000000000" pitchFamily="34" charset="-122"/>
                  <a:cs typeface="Times New Roman" panose="02020603050405020304"/>
                  <a:sym typeface="+mn-ea"/>
                </a:rPr>
                <a:t>: </a:t>
              </a:r>
              <a:r>
                <a:rPr lang="zh-CN" altLang="en-US" sz="1200" i="1" kern="100" dirty="0" smtClean="0">
                  <a:solidFill>
                    <a:schemeClr val="dk1"/>
                  </a:solidFill>
                  <a:latin typeface="思源黑体 CN Regular" panose="020B0500000000000000" pitchFamily="34" charset="-122"/>
                  <a:ea typeface="思源黑体 CN Regular" panose="020B0500000000000000" pitchFamily="34" charset="-122"/>
                  <a:cs typeface="Times New Roman" panose="02020603050405020304"/>
                  <a:sym typeface="+mn-ea"/>
                </a:rPr>
                <a:t>小脑发育不正常</a:t>
              </a:r>
            </a:p>
          </p:txBody>
        </p:sp>
      </p:gr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63" y="26329"/>
            <a:ext cx="9024852" cy="360056"/>
            <a:chOff x="0" y="123478"/>
            <a:chExt cx="9027696" cy="360040"/>
          </a:xfrm>
        </p:grpSpPr>
        <p:grpSp>
          <p:nvGrpSpPr>
            <p:cNvPr id="3"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2"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4"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5" name="组合 28"/>
          <p:cNvGrpSpPr/>
          <p:nvPr/>
        </p:nvGrpSpPr>
        <p:grpSpPr>
          <a:xfrm>
            <a:off x="285720" y="642924"/>
            <a:ext cx="4505356" cy="547702"/>
            <a:chOff x="5643570" y="1142990"/>
            <a:chExt cx="4505356" cy="547702"/>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TextBox 30"/>
            <p:cNvSpPr txBox="1"/>
            <p:nvPr/>
          </p:nvSpPr>
          <p:spPr>
            <a:xfrm>
              <a:off x="5786446" y="1142990"/>
              <a:ext cx="4092787" cy="46166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脑类器官培养</a:t>
              </a:r>
              <a:r>
                <a:rPr lang="en-US" altLang="zh-CN" sz="2400" b="1" dirty="0" smtClean="0">
                  <a:solidFill>
                    <a:srgbClr val="007E66"/>
                  </a:solidFill>
                  <a:latin typeface="思源黑体 CN Medium" panose="020B0600000000000000" pitchFamily="34" charset="-122"/>
                  <a:ea typeface="思源黑体 CN Medium" panose="020B0600000000000000" pitchFamily="34" charset="-122"/>
                </a:rPr>
                <a:t>-</a:t>
              </a:r>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主要细胞因子</a:t>
              </a: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3" name="椭圆 32"/>
            <p:cNvSpPr/>
            <p:nvPr/>
          </p:nvSpPr>
          <p:spPr>
            <a:xfrm>
              <a:off x="100060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graphicFrame>
        <p:nvGraphicFramePr>
          <p:cNvPr id="35" name="表格 34"/>
          <p:cNvGraphicFramePr>
            <a:graphicFrameLocks noGrp="1"/>
          </p:cNvGraphicFramePr>
          <p:nvPr/>
        </p:nvGraphicFramePr>
        <p:xfrm>
          <a:off x="609600" y="1428750"/>
          <a:ext cx="8001000" cy="2895601"/>
        </p:xfrm>
        <a:graphic>
          <a:graphicData uri="http://schemas.openxmlformats.org/drawingml/2006/table">
            <a:tbl>
              <a:tblPr firstRow="1" bandRow="1">
                <a:tableStyleId>{5C22544A-7EE6-4342-B048-85BDC9FD1C3A}</a:tableStyleId>
              </a:tblPr>
              <a:tblGrid>
                <a:gridCol w="1504461"/>
                <a:gridCol w="6496539"/>
              </a:tblGrid>
              <a:tr h="371472">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b="1"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不同类型脑类器官</a:t>
                      </a:r>
                    </a:p>
                  </a:txBody>
                  <a:tcPr anchor="ctr">
                    <a:solidFill>
                      <a:srgbClr val="00544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b="1"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培养所需试剂</a:t>
                      </a:r>
                    </a:p>
                  </a:txBody>
                  <a:tcPr anchor="ctr">
                    <a:solidFill>
                      <a:srgbClr val="005440"/>
                    </a:solidFill>
                  </a:tcPr>
                </a:tc>
              </a:tr>
              <a:tr h="313981">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小脑类器官</a:t>
                      </a:r>
                    </a:p>
                  </a:txBody>
                  <a:tcPr marL="95250" marR="95250" anchor="ctr">
                    <a:solidFill>
                      <a:schemeClr val="bg1">
                        <a:lumMod val="95000"/>
                      </a:schemeClr>
                    </a:solidFill>
                  </a:tcPr>
                </a:tc>
                <a:tc>
                  <a:txBody>
                    <a:bodyPr/>
                    <a:lstStyle/>
                    <a:p>
                      <a:pPr algn="ctr">
                        <a:spcAft>
                          <a:spcPts val="0"/>
                        </a:spcAft>
                      </a:pPr>
                      <a:r>
                        <a:rPr lang="en-US" sz="1200"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SB431542, </a:t>
                      </a:r>
                      <a:r>
                        <a:rPr lang="en-US" sz="1200" b="1"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FGF2</a:t>
                      </a:r>
                      <a:r>
                        <a:rPr lang="en-US" sz="1200" kern="100" dirty="0" smtClean="0">
                          <a:latin typeface="Poppins" panose="02000000000000000000" pitchFamily="2" charset="0"/>
                          <a:ea typeface="思源黑体 CN Regular" panose="020B0500000000000000" pitchFamily="34" charset="-122"/>
                          <a:cs typeface="Poppins" panose="02000000000000000000" pitchFamily="2" charset="0"/>
                          <a:sym typeface="+mn-ea"/>
                        </a:rPr>
                        <a:t>, </a:t>
                      </a:r>
                      <a:r>
                        <a:rPr lang="en-US" sz="1200" b="1"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FGF19</a:t>
                      </a:r>
                      <a:r>
                        <a:rPr lang="en-US" sz="1200" kern="100" dirty="0" smtClean="0">
                          <a:latin typeface="Poppins" panose="02000000000000000000" pitchFamily="2" charset="0"/>
                          <a:ea typeface="思源黑体 CN Regular" panose="020B0500000000000000" pitchFamily="34" charset="-122"/>
                          <a:cs typeface="Poppins" panose="02000000000000000000" pitchFamily="2" charset="0"/>
                          <a:sym typeface="+mn-ea"/>
                        </a:rPr>
                        <a:t>, </a:t>
                      </a:r>
                      <a:r>
                        <a:rPr lang="en-US" sz="1200" b="1"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SDF1</a:t>
                      </a:r>
                      <a:endParaRPr lang="zh-CN" sz="1200" b="1" kern="1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68580" marR="68580" marT="0" marB="0" anchor="ctr">
                    <a:solidFill>
                      <a:schemeClr val="bg1">
                        <a:lumMod val="95000"/>
                      </a:schemeClr>
                    </a:solidFill>
                  </a:tcPr>
                </a:tc>
              </a:tr>
              <a:tr h="326263">
                <a:tc>
                  <a:txBody>
                    <a:bodyPr/>
                    <a:lstStyle/>
                    <a:p>
                      <a:pPr algn="ctr"/>
                      <a:r>
                        <a:rPr lang="zh-CN" altLang="en-US" sz="1200"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背侧端脑类器官</a:t>
                      </a:r>
                    </a:p>
                  </a:txBody>
                  <a:tcPr marL="95250" marR="95250" anchor="ctr">
                    <a:solidFill>
                      <a:schemeClr val="bg1"/>
                    </a:solidFill>
                  </a:tcPr>
                </a:tc>
                <a:tc>
                  <a:txBody>
                    <a:bodyPr/>
                    <a:lstStyle/>
                    <a:p>
                      <a:pPr algn="ctr">
                        <a:spcAft>
                          <a:spcPts val="0"/>
                        </a:spcAft>
                      </a:pPr>
                      <a:r>
                        <a:rPr lang="en-US" sz="1200" b="1"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Noggin</a:t>
                      </a:r>
                      <a:r>
                        <a:rPr lang="en-US" sz="1200" kern="100" dirty="0" smtClean="0">
                          <a:latin typeface="Poppins" panose="02000000000000000000" pitchFamily="2" charset="0"/>
                          <a:ea typeface="思源黑体 CN Regular" panose="020B0500000000000000" pitchFamily="34" charset="-122"/>
                          <a:cs typeface="Poppins" panose="02000000000000000000" pitchFamily="2" charset="0"/>
                          <a:sym typeface="+mn-ea"/>
                        </a:rPr>
                        <a:t>, </a:t>
                      </a:r>
                      <a:r>
                        <a:rPr lang="en-US" sz="1200" b="1"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FGF2</a:t>
                      </a:r>
                      <a:r>
                        <a:rPr lang="en-US" sz="1200" kern="100" dirty="0" smtClean="0">
                          <a:latin typeface="Poppins" panose="02000000000000000000" pitchFamily="2" charset="0"/>
                          <a:ea typeface="思源黑体 CN Regular" panose="020B0500000000000000" pitchFamily="34" charset="-122"/>
                          <a:cs typeface="Poppins" panose="02000000000000000000" pitchFamily="2" charset="0"/>
                          <a:sym typeface="+mn-ea"/>
                        </a:rPr>
                        <a:t>, </a:t>
                      </a:r>
                      <a:r>
                        <a:rPr lang="en-US" sz="1200" b="1"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DKK1</a:t>
                      </a:r>
                      <a:r>
                        <a:rPr lang="en-US" sz="1200" kern="100" dirty="0" smtClean="0">
                          <a:latin typeface="Poppins" panose="02000000000000000000" pitchFamily="2" charset="0"/>
                          <a:ea typeface="思源黑体 CN Regular" panose="020B0500000000000000" pitchFamily="34" charset="-122"/>
                          <a:cs typeface="Poppins" panose="02000000000000000000" pitchFamily="2" charset="0"/>
                          <a:sym typeface="+mn-ea"/>
                        </a:rPr>
                        <a:t>, </a:t>
                      </a:r>
                      <a:r>
                        <a:rPr lang="en-US" sz="1200" b="1"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EGF</a:t>
                      </a:r>
                      <a:r>
                        <a:rPr lang="en-US" sz="1200"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 ascorbic acid, </a:t>
                      </a:r>
                      <a:r>
                        <a:rPr lang="en-US" sz="1200" b="1"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BDNF</a:t>
                      </a:r>
                      <a:r>
                        <a:rPr lang="en-US" sz="1200" kern="100" dirty="0" smtClean="0">
                          <a:latin typeface="Poppins" panose="02000000000000000000" pitchFamily="2" charset="0"/>
                          <a:ea typeface="思源黑体 CN Regular" panose="020B0500000000000000" pitchFamily="34" charset="-122"/>
                          <a:cs typeface="Poppins" panose="02000000000000000000" pitchFamily="2" charset="0"/>
                          <a:sym typeface="+mn-ea"/>
                        </a:rPr>
                        <a:t>, </a:t>
                      </a:r>
                      <a:r>
                        <a:rPr lang="en-US" sz="1200" b="1"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GDNF</a:t>
                      </a:r>
                      <a:r>
                        <a:rPr lang="en-US" sz="1200"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 </a:t>
                      </a:r>
                      <a:r>
                        <a:rPr lang="en-US" sz="1200" kern="100" dirty="0" err="1"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cAMP</a:t>
                      </a:r>
                      <a:endParaRPr lang="zh-CN" sz="1200" kern="1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68580" marR="68580" marT="0" marB="0" anchor="ctr">
                    <a:solidFill>
                      <a:schemeClr val="bg1"/>
                    </a:solidFill>
                  </a:tcPr>
                </a:tc>
              </a:tr>
              <a:tr h="313981">
                <a:tc>
                  <a:txBody>
                    <a:bodyPr/>
                    <a:lstStyle/>
                    <a:p>
                      <a:pPr algn="ctr"/>
                      <a:r>
                        <a:rPr lang="zh-CN" altLang="en-US" sz="1200"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小脑板神经上皮</a:t>
                      </a:r>
                    </a:p>
                  </a:txBody>
                  <a:tcPr marL="95250" marR="95250" anchor="ctr">
                    <a:solidFill>
                      <a:schemeClr val="bg1">
                        <a:lumMod val="95000"/>
                      </a:schemeClr>
                    </a:solidFill>
                  </a:tcPr>
                </a:tc>
                <a:tc>
                  <a:txBody>
                    <a:bodyPr/>
                    <a:lstStyle/>
                    <a:p>
                      <a:pPr algn="ctr">
                        <a:spcAft>
                          <a:spcPts val="0"/>
                        </a:spcAft>
                      </a:pPr>
                      <a:r>
                        <a:rPr lang="en-US" altLang="zh-CN" sz="1200" b="1"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FGF2</a:t>
                      </a:r>
                      <a:r>
                        <a:rPr lang="en-US" sz="1200" kern="100" dirty="0" smtClean="0">
                          <a:latin typeface="Poppins" panose="02000000000000000000" pitchFamily="2" charset="0"/>
                          <a:ea typeface="思源黑体 CN Regular" panose="020B0500000000000000" pitchFamily="34" charset="-122"/>
                          <a:cs typeface="Poppins" panose="02000000000000000000" pitchFamily="2" charset="0"/>
                          <a:sym typeface="+mn-ea"/>
                        </a:rPr>
                        <a:t>,</a:t>
                      </a:r>
                      <a:r>
                        <a:rPr lang="en-US" altLang="zh-CN" sz="1200" b="1"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4</a:t>
                      </a:r>
                      <a:r>
                        <a:rPr lang="en-US" sz="1200" kern="100" dirty="0" smtClean="0">
                          <a:latin typeface="Poppins" panose="02000000000000000000" pitchFamily="2" charset="0"/>
                          <a:ea typeface="思源黑体 CN Regular" panose="020B0500000000000000" pitchFamily="34" charset="-122"/>
                          <a:cs typeface="Poppins" panose="02000000000000000000" pitchFamily="2" charset="0"/>
                          <a:sym typeface="+mn-ea"/>
                        </a:rPr>
                        <a:t>,</a:t>
                      </a:r>
                      <a:r>
                        <a:rPr lang="en-US" altLang="zh-CN" sz="1200" b="1"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8</a:t>
                      </a:r>
                      <a:r>
                        <a:rPr lang="en-US" altLang="zh-CN" sz="1200"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 SAG, retinoic acid, </a:t>
                      </a:r>
                      <a:r>
                        <a:rPr lang="en-US" altLang="zh-CN" sz="1200" b="1"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BDNF</a:t>
                      </a:r>
                      <a:r>
                        <a:rPr lang="en-US" sz="1200" kern="100" dirty="0" smtClean="0">
                          <a:latin typeface="Poppins" panose="02000000000000000000" pitchFamily="2" charset="0"/>
                          <a:ea typeface="思源黑体 CN Regular" panose="020B0500000000000000" pitchFamily="34" charset="-122"/>
                          <a:cs typeface="Poppins" panose="02000000000000000000" pitchFamily="2" charset="0"/>
                          <a:sym typeface="+mn-ea"/>
                        </a:rPr>
                        <a:t>, </a:t>
                      </a:r>
                      <a:r>
                        <a:rPr lang="en-US" altLang="zh-CN" sz="1200" b="1"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GDNF</a:t>
                      </a:r>
                      <a:r>
                        <a:rPr lang="en-US" altLang="zh-CN" sz="1200"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 NT3</a:t>
                      </a:r>
                      <a:endParaRPr lang="zh-CN" altLang="zh-CN" sz="1200" kern="1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68580" marR="68580" marT="0" marB="0" anchor="ctr">
                    <a:solidFill>
                      <a:schemeClr val="bg1">
                        <a:lumMod val="95000"/>
                      </a:schemeClr>
                    </a:solidFill>
                  </a:tcPr>
                </a:tc>
              </a:tr>
              <a:tr h="418641">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中脑类器官</a:t>
                      </a:r>
                      <a:endParaRPr lang="en-US" altLang="zh-CN" sz="1200"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200"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SB-431542, </a:t>
                      </a:r>
                      <a:r>
                        <a:rPr lang="en-US" altLang="zh-CN" sz="1200" b="1"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Noggin</a:t>
                      </a:r>
                      <a:r>
                        <a:rPr lang="en-US" altLang="zh-CN" sz="1200"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 CHIR99021, </a:t>
                      </a:r>
                      <a:r>
                        <a:rPr lang="en-US" altLang="zh-CN" sz="1200" b="1"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SHH</a:t>
                      </a:r>
                      <a:r>
                        <a:rPr lang="en-US" sz="1200" kern="100" dirty="0" smtClean="0">
                          <a:latin typeface="Poppins" panose="02000000000000000000" pitchFamily="2" charset="0"/>
                          <a:ea typeface="思源黑体 CN Regular" panose="020B0500000000000000" pitchFamily="34" charset="-122"/>
                          <a:cs typeface="Poppins" panose="02000000000000000000" pitchFamily="2" charset="0"/>
                          <a:sym typeface="+mn-ea"/>
                        </a:rPr>
                        <a:t>,</a:t>
                      </a:r>
                      <a:r>
                        <a:rPr lang="en-US" altLang="zh-CN" sz="1200" b="1"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 FGF8</a:t>
                      </a:r>
                      <a:r>
                        <a:rPr lang="en-US" sz="1200" kern="100" dirty="0" smtClean="0">
                          <a:latin typeface="Poppins" panose="02000000000000000000" pitchFamily="2" charset="0"/>
                          <a:ea typeface="思源黑体 CN Regular" panose="020B0500000000000000" pitchFamily="34" charset="-122"/>
                          <a:cs typeface="Poppins" panose="02000000000000000000" pitchFamily="2" charset="0"/>
                          <a:sym typeface="+mn-ea"/>
                        </a:rPr>
                        <a:t>, </a:t>
                      </a:r>
                      <a:r>
                        <a:rPr lang="en-US" altLang="zh-CN" sz="1200" b="1"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BDNF</a:t>
                      </a:r>
                      <a:r>
                        <a:rPr lang="en-US" sz="1200" kern="100" dirty="0" smtClean="0">
                          <a:latin typeface="Poppins" panose="02000000000000000000" pitchFamily="2" charset="0"/>
                          <a:ea typeface="思源黑体 CN Regular" panose="020B0500000000000000" pitchFamily="34" charset="-122"/>
                          <a:cs typeface="Poppins" panose="02000000000000000000" pitchFamily="2" charset="0"/>
                          <a:sym typeface="+mn-ea"/>
                        </a:rPr>
                        <a:t>,</a:t>
                      </a:r>
                      <a:r>
                        <a:rPr lang="en-US" altLang="zh-CN" sz="1200" b="1"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 </a:t>
                      </a:r>
                    </a:p>
                    <a:p>
                      <a:pPr marL="0" marR="0" indent="0" algn="ctr" defTabSz="914400" rtl="0" eaLnBrk="1" fontAlgn="auto" latinLnBrk="0" hangingPunct="1">
                        <a:lnSpc>
                          <a:spcPct val="100000"/>
                        </a:lnSpc>
                        <a:spcBef>
                          <a:spcPts val="0"/>
                        </a:spcBef>
                        <a:spcAft>
                          <a:spcPts val="0"/>
                        </a:spcAft>
                        <a:buClrTx/>
                        <a:buSzTx/>
                        <a:buFontTx/>
                        <a:buNone/>
                        <a:defRPr/>
                      </a:pPr>
                      <a:r>
                        <a:rPr lang="en-US" altLang="zh-CN" sz="1200" b="1"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GDNF </a:t>
                      </a:r>
                      <a:r>
                        <a:rPr lang="en-US" altLang="zh-CN" sz="1200"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and a </a:t>
                      </a:r>
                      <a:r>
                        <a:rPr lang="en-US" altLang="zh-CN" sz="1200" kern="100" dirty="0" err="1"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cAMP</a:t>
                      </a:r>
                      <a:r>
                        <a:rPr lang="en-US" altLang="zh-CN" sz="1200"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 pathway activator</a:t>
                      </a:r>
                    </a:p>
                  </a:txBody>
                  <a:tcPr marL="68580" marR="68580" marT="0" marB="0" anchor="ctr">
                    <a:solidFill>
                      <a:schemeClr val="bg1"/>
                    </a:solidFill>
                  </a:tcPr>
                </a:tc>
              </a:tr>
              <a:tr h="313981">
                <a:tc>
                  <a:txBody>
                    <a:bodyPr/>
                    <a:lstStyle/>
                    <a:p>
                      <a:pPr algn="ctr"/>
                      <a:r>
                        <a:rPr lang="zh-CN" altLang="en-US" sz="1200"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腺垂体类器官</a:t>
                      </a:r>
                    </a:p>
                  </a:txBody>
                  <a:tcPr marL="95250" marR="95250" anchor="ctr">
                    <a:solidFill>
                      <a:schemeClr val="bg1">
                        <a:lumMod val="95000"/>
                      </a:schemeClr>
                    </a:solidFill>
                  </a:tcPr>
                </a:tc>
                <a:tc>
                  <a:txBody>
                    <a:bodyPr/>
                    <a:lstStyle/>
                    <a:p>
                      <a:pPr algn="ctr">
                        <a:spcAft>
                          <a:spcPts val="0"/>
                        </a:spcAft>
                      </a:pPr>
                      <a:r>
                        <a:rPr lang="en-US" altLang="zh-CN" sz="1200"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DAPT, SAG, BIO, </a:t>
                      </a:r>
                      <a:r>
                        <a:rPr lang="en-US" altLang="zh-CN" sz="1200" b="1"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BMP4</a:t>
                      </a:r>
                      <a:r>
                        <a:rPr lang="en-US" altLang="zh-CN" sz="1200"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 </a:t>
                      </a:r>
                      <a:r>
                        <a:rPr lang="en-US" altLang="zh-CN" sz="1200" kern="100" dirty="0" err="1"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dorsomorphin</a:t>
                      </a:r>
                      <a:r>
                        <a:rPr lang="en-US" altLang="zh-CN" sz="1200"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 </a:t>
                      </a:r>
                      <a:r>
                        <a:rPr lang="en-US" altLang="zh-CN" sz="1200" b="1"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Wnt4</a:t>
                      </a:r>
                      <a:r>
                        <a:rPr lang="en-US" sz="1200" kern="100" dirty="0" smtClean="0">
                          <a:latin typeface="Poppins" panose="02000000000000000000" pitchFamily="2" charset="0"/>
                          <a:ea typeface="思源黑体 CN Regular" panose="020B0500000000000000" pitchFamily="34" charset="-122"/>
                          <a:cs typeface="Poppins" panose="02000000000000000000" pitchFamily="2" charset="0"/>
                          <a:sym typeface="+mn-ea"/>
                        </a:rPr>
                        <a:t>, </a:t>
                      </a:r>
                      <a:r>
                        <a:rPr lang="en-US" altLang="zh-CN" sz="1200" b="1"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Wnt5</a:t>
                      </a:r>
                      <a:r>
                        <a:rPr lang="en-US" sz="1200" kern="100" dirty="0" smtClean="0">
                          <a:latin typeface="Poppins" panose="02000000000000000000" pitchFamily="2" charset="0"/>
                          <a:ea typeface="思源黑体 CN Regular" panose="020B0500000000000000" pitchFamily="34" charset="-122"/>
                          <a:cs typeface="Poppins" panose="02000000000000000000" pitchFamily="2" charset="0"/>
                          <a:sym typeface="+mn-ea"/>
                        </a:rPr>
                        <a:t>, </a:t>
                      </a:r>
                      <a:r>
                        <a:rPr lang="en-US" altLang="zh-CN" sz="1200" b="1"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FGF8</a:t>
                      </a:r>
                      <a:r>
                        <a:rPr lang="en-US" altLang="zh-CN" sz="1200"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 Nodal, iWP2</a:t>
                      </a:r>
                      <a:endParaRPr lang="zh-CN" altLang="zh-CN" sz="1200" kern="1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68580" marR="68580" marT="0" marB="0" anchor="ctr">
                    <a:solidFill>
                      <a:schemeClr val="bg1">
                        <a:lumMod val="95000"/>
                      </a:schemeClr>
                    </a:solidFill>
                  </a:tcPr>
                </a:tc>
              </a:tr>
              <a:tr h="418641">
                <a:tc>
                  <a:txBody>
                    <a:bodyPr/>
                    <a:lstStyle/>
                    <a:p>
                      <a:pPr algn="ctr"/>
                      <a:r>
                        <a:rPr lang="zh-CN" altLang="en-US" sz="1200"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海马类器官</a:t>
                      </a:r>
                    </a:p>
                  </a:txBody>
                  <a:tcPr marL="68580" marR="68580" marT="0" marB="0" anchor="ctr">
                    <a:solidFill>
                      <a:schemeClr val="bg1"/>
                    </a:solidFill>
                  </a:tcPr>
                </a:tc>
                <a:tc>
                  <a:txBody>
                    <a:bodyPr/>
                    <a:lstStyle/>
                    <a:p>
                      <a:pPr algn="ctr">
                        <a:spcAft>
                          <a:spcPts val="0"/>
                        </a:spcAft>
                      </a:pPr>
                      <a:r>
                        <a:rPr lang="en-US" altLang="zh-CN" sz="1200" kern="100" dirty="0" err="1"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Wnt</a:t>
                      </a:r>
                      <a:r>
                        <a:rPr lang="en-US" altLang="zh-CN" sz="1200"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 inhibitor IWR1e, TGF-</a:t>
                      </a:r>
                      <a:r>
                        <a:rPr lang="el-GR" altLang="zh-CN" sz="1200" kern="100" dirty="0" smtClean="0">
                          <a:solidFill>
                            <a:schemeClr val="dk1"/>
                          </a:solidFill>
                          <a:latin typeface="Poppins" panose="02000000000000000000"/>
                          <a:ea typeface="思源黑体 CN Regular" panose="020B0500000000000000" pitchFamily="34" charset="-122"/>
                          <a:cs typeface="Poppins" panose="02000000000000000000" pitchFamily="2" charset="0"/>
                        </a:rPr>
                        <a:t>β </a:t>
                      </a:r>
                      <a:r>
                        <a:rPr lang="en-US" altLang="zh-CN" sz="1200"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inhibitor SB431542, 10% FBS, </a:t>
                      </a:r>
                    </a:p>
                    <a:p>
                      <a:pPr algn="ctr">
                        <a:spcAft>
                          <a:spcPts val="0"/>
                        </a:spcAft>
                      </a:pPr>
                      <a:r>
                        <a:rPr lang="en-US" altLang="zh-CN" sz="1200"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GSK3 inhibitor CHIR99021, </a:t>
                      </a:r>
                      <a:r>
                        <a:rPr lang="en-US" altLang="zh-CN" sz="1200" b="1"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BMP4</a:t>
                      </a:r>
                      <a:endParaRPr lang="zh-CN" altLang="zh-CN" sz="1200" b="1" kern="1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68580" marR="68580" marT="0" marB="0" anchor="ctr">
                    <a:solidFill>
                      <a:schemeClr val="bg1"/>
                    </a:solidFill>
                  </a:tcPr>
                </a:tc>
              </a:tr>
              <a:tr h="418641">
                <a:tc>
                  <a:txBody>
                    <a:bodyPr/>
                    <a:lstStyle/>
                    <a:p>
                      <a:pPr algn="ctr"/>
                      <a:r>
                        <a:rPr lang="zh-CN" altLang="en-US" sz="1200"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前脑类器官</a:t>
                      </a:r>
                    </a:p>
                  </a:txBody>
                  <a:tcPr marL="68580" marR="68580" marT="0" marB="0" anchor="ctr">
                    <a:lnB w="190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spcAft>
                          <a:spcPts val="0"/>
                        </a:spcAft>
                      </a:pPr>
                      <a:r>
                        <a:rPr lang="en-US" altLang="zh-CN" sz="1200" kern="100" dirty="0" err="1"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Dorsomorphin</a:t>
                      </a:r>
                      <a:r>
                        <a:rPr lang="en-US" altLang="zh-CN" sz="1200"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 (BMP inhibitor), A83 (BMP and TGF</a:t>
                      </a:r>
                      <a:r>
                        <a:rPr lang="el-GR" altLang="zh-CN" sz="1200" kern="100" dirty="0" smtClean="0">
                          <a:solidFill>
                            <a:schemeClr val="dk1"/>
                          </a:solidFill>
                          <a:latin typeface="Poppins" panose="02000000000000000000"/>
                          <a:ea typeface="思源黑体 CN Regular" panose="020B0500000000000000" pitchFamily="34" charset="-122"/>
                          <a:cs typeface="Poppins" panose="02000000000000000000" pitchFamily="2" charset="0"/>
                        </a:rPr>
                        <a:t>β </a:t>
                      </a:r>
                      <a:r>
                        <a:rPr lang="en-US" altLang="zh-CN" sz="1200"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inhibitor), SB-431542, </a:t>
                      </a:r>
                    </a:p>
                    <a:p>
                      <a:pPr algn="ctr">
                        <a:spcAft>
                          <a:spcPts val="0"/>
                        </a:spcAft>
                      </a:pPr>
                      <a:r>
                        <a:rPr lang="en-US" altLang="zh-CN" sz="1200" b="1"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WNT3A</a:t>
                      </a:r>
                      <a:r>
                        <a:rPr lang="en-US" altLang="zh-CN" sz="1200"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 CHIR99021 (GSK3</a:t>
                      </a:r>
                      <a:r>
                        <a:rPr lang="el-GR" altLang="zh-CN" sz="1200" kern="100" dirty="0" smtClean="0">
                          <a:solidFill>
                            <a:schemeClr val="dk1"/>
                          </a:solidFill>
                          <a:latin typeface="Poppins" panose="02000000000000000000"/>
                          <a:ea typeface="思源黑体 CN Regular" panose="020B0500000000000000" pitchFamily="34" charset="-122"/>
                          <a:cs typeface="Poppins" panose="02000000000000000000" pitchFamily="2" charset="0"/>
                        </a:rPr>
                        <a:t>β </a:t>
                      </a:r>
                      <a:r>
                        <a:rPr lang="en-US" altLang="zh-CN" sz="1200"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inhibitor), </a:t>
                      </a:r>
                      <a:r>
                        <a:rPr lang="en-US" altLang="zh-CN" sz="1200" b="1"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BDNF</a:t>
                      </a:r>
                      <a:r>
                        <a:rPr lang="en-US" altLang="zh-CN" sz="1200"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 and </a:t>
                      </a:r>
                      <a:r>
                        <a:rPr lang="en-US" altLang="zh-CN" sz="1200" b="1" kern="100" dirty="0" smtClean="0">
                          <a:solidFill>
                            <a:schemeClr val="dk1"/>
                          </a:solidFill>
                          <a:latin typeface="Poppins" panose="02000000000000000000" pitchFamily="2" charset="0"/>
                          <a:ea typeface="思源黑体 CN Regular" panose="020B0500000000000000" pitchFamily="34" charset="-122"/>
                          <a:cs typeface="Poppins" panose="02000000000000000000" pitchFamily="2" charset="0"/>
                        </a:rPr>
                        <a:t>GDNF</a:t>
                      </a:r>
                      <a:endParaRPr lang="zh-CN" altLang="zh-CN" sz="1200" b="1" kern="100" dirty="0">
                        <a:solidFill>
                          <a:schemeClr val="dk1"/>
                        </a:solidFill>
                        <a:latin typeface="Poppins" panose="02000000000000000000" pitchFamily="2" charset="0"/>
                        <a:ea typeface="思源黑体 CN Regular" panose="020B0500000000000000" pitchFamily="34" charset="-122"/>
                        <a:cs typeface="Poppins" panose="02000000000000000000" pitchFamily="2" charset="0"/>
                      </a:endParaRPr>
                    </a:p>
                  </a:txBody>
                  <a:tcPr marL="68580" marR="68580" marT="0" marB="0" anchor="ctr">
                    <a:lnB w="19050" cap="flat" cmpd="sng" algn="ctr">
                      <a:solidFill>
                        <a:schemeClr val="bg1">
                          <a:lumMod val="50000"/>
                        </a:schemeClr>
                      </a:solidFill>
                      <a:prstDash val="solid"/>
                      <a:round/>
                      <a:headEnd type="none" w="med" len="med"/>
                      <a:tailEnd type="none" w="med" len="med"/>
                    </a:lnB>
                    <a:solidFill>
                      <a:schemeClr val="bg1">
                        <a:lumMod val="95000"/>
                      </a:schemeClr>
                    </a:solidFill>
                  </a:tcPr>
                </a:tc>
              </a:tr>
            </a:tbl>
          </a:graphicData>
        </a:graphic>
      </p:graphicFrame>
      <p:sp>
        <p:nvSpPr>
          <p:cNvPr id="21" name="TextBox 20"/>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4" name="矩形 43"/>
          <p:cNvSpPr/>
          <p:nvPr/>
        </p:nvSpPr>
        <p:spPr>
          <a:xfrm>
            <a:off x="0" y="4806315"/>
            <a:ext cx="2887980" cy="337185"/>
          </a:xfrm>
          <a:prstGeom prst="rect">
            <a:avLst/>
          </a:prstGeom>
        </p:spPr>
        <p:txBody>
          <a:bodyPr wrap="square">
            <a:spAutoFit/>
          </a:bodyPr>
          <a:lstStyle/>
          <a:p>
            <a:r>
              <a:rPr lang="en-US" sz="800" i="1" dirty="0" smtClean="0">
                <a:latin typeface="Poppins" panose="02000000000000000000" pitchFamily="2" charset="0"/>
                <a:cs typeface="Poppins" panose="02000000000000000000" pitchFamily="2" charset="0"/>
              </a:rPr>
              <a:t>Elizabeth Di </a:t>
            </a:r>
            <a:r>
              <a:rPr lang="en-US" sz="800" i="1" dirty="0" err="1" smtClean="0">
                <a:latin typeface="Poppins" panose="02000000000000000000" pitchFamily="2" charset="0"/>
                <a:cs typeface="Poppins" panose="02000000000000000000" pitchFamily="2" charset="0"/>
              </a:rPr>
              <a:t>Lullo</a:t>
            </a:r>
            <a:r>
              <a:rPr lang="en-US" sz="800" i="1" dirty="0" smtClean="0">
                <a:latin typeface="Poppins" panose="02000000000000000000" pitchFamily="2" charset="0"/>
                <a:ea typeface="思源黑体 CN Regular" panose="020B0500000000000000" pitchFamily="34" charset="-122"/>
                <a:cs typeface="Poppins" panose="02000000000000000000" pitchFamily="2" charset="0"/>
                <a:sym typeface="+mn-ea"/>
              </a:rPr>
              <a:t>; et al. </a:t>
            </a:r>
            <a:r>
              <a:rPr lang="en-US" sz="800" i="1" dirty="0" smtClean="0">
                <a:latin typeface="Poppins" panose="02000000000000000000" pitchFamily="2" charset="0"/>
                <a:cs typeface="Poppins" panose="02000000000000000000" pitchFamily="2" charset="0"/>
              </a:rPr>
              <a:t>doi.org/10.1038/nrn.2017.107.</a:t>
            </a:r>
          </a:p>
          <a:p>
            <a:r>
              <a:rPr lang="en-US" sz="800" i="1" dirty="0" smtClean="0">
                <a:latin typeface="Poppins" panose="02000000000000000000" pitchFamily="2" charset="0"/>
                <a:cs typeface="Poppins" panose="02000000000000000000" pitchFamily="2" charset="0"/>
                <a:sym typeface="+mn-ea"/>
              </a:rPr>
              <a:t>Jay </a:t>
            </a:r>
            <a:r>
              <a:rPr lang="en-US" sz="800" i="1" dirty="0" err="1" smtClean="0">
                <a:latin typeface="Poppins" panose="02000000000000000000" pitchFamily="2" charset="0"/>
                <a:cs typeface="Poppins" panose="02000000000000000000" pitchFamily="2" charset="0"/>
                <a:sym typeface="+mn-ea"/>
              </a:rPr>
              <a:t>Gopalakrishnan.</a:t>
            </a:r>
            <a:r>
              <a:rPr lang="en-US" sz="800" i="1" dirty="0" smtClean="0">
                <a:latin typeface="Poppins" panose="02000000000000000000" pitchFamily="2" charset="0"/>
                <a:cs typeface="Poppins" panose="02000000000000000000" pitchFamily="2" charset="0"/>
                <a:sym typeface="+mn-ea"/>
              </a:rPr>
              <a:t> doi.org/10.1002/bies.201900011.</a:t>
            </a:r>
            <a:endParaRPr lang="zh-CN" altLang="en-US" sz="800" i="1" dirty="0" err="1" smtClean="0">
              <a:latin typeface="Poppins" panose="02000000000000000000" pitchFamily="2" charset="0"/>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圆角矩形 28"/>
          <p:cNvSpPr/>
          <p:nvPr/>
        </p:nvSpPr>
        <p:spPr>
          <a:xfrm>
            <a:off x="2362200" y="2143124"/>
            <a:ext cx="1620000" cy="468000"/>
          </a:xfrm>
          <a:prstGeom prst="roundRect">
            <a:avLst/>
          </a:prstGeom>
          <a:ln w="19050">
            <a:solidFill>
              <a:srgbClr val="007E66"/>
            </a:solidFill>
          </a:ln>
        </p:spPr>
        <p:txBody>
          <a:bodyPr wrap="none" anchor="ctr">
            <a:spAutoFit/>
          </a:bodyPr>
          <a:lstStyle/>
          <a:p>
            <a:pPr algn="ctr"/>
            <a:r>
              <a:rPr lang="en-US" dirty="0" smtClean="0">
                <a:latin typeface="Poppins" panose="02000000000000000000" pitchFamily="2" charset="0"/>
                <a:ea typeface="思源黑体 CN Regular" panose="020B0500000000000000" pitchFamily="34" charset="-122"/>
                <a:cs typeface="Poppins" panose="02000000000000000000" pitchFamily="2" charset="0"/>
              </a:rPr>
              <a:t>RSPO-1</a:t>
            </a:r>
            <a:endParaRPr lang="zh-CN" altLang="en-US"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0" name="圆角矩形 49"/>
          <p:cNvSpPr/>
          <p:nvPr/>
        </p:nvSpPr>
        <p:spPr>
          <a:xfrm>
            <a:off x="2286000" y="3562349"/>
            <a:ext cx="1620000" cy="468000"/>
          </a:xfrm>
          <a:prstGeom prst="roundRect">
            <a:avLst/>
          </a:prstGeom>
          <a:ln w="19050">
            <a:solidFill>
              <a:srgbClr val="007E66"/>
            </a:solidFill>
          </a:ln>
        </p:spPr>
        <p:txBody>
          <a:bodyPr wrap="square" anchor="ctr">
            <a:spAutoFit/>
          </a:bodyPr>
          <a:lstStyle/>
          <a:p>
            <a:pPr algn="ctr"/>
            <a:r>
              <a:rPr lang="en-US" dirty="0" smtClean="0">
                <a:latin typeface="Poppins" panose="02000000000000000000" pitchFamily="2" charset="0"/>
                <a:ea typeface="思源黑体 CN Regular" panose="020B0500000000000000" pitchFamily="34" charset="-122"/>
                <a:cs typeface="Poppins" panose="02000000000000000000" pitchFamily="2" charset="0"/>
              </a:rPr>
              <a:t>EGF</a:t>
            </a:r>
            <a:endParaRPr lang="zh-CN" altLang="en-US"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1" name="圆角矩形 50"/>
          <p:cNvSpPr/>
          <p:nvPr/>
        </p:nvSpPr>
        <p:spPr>
          <a:xfrm>
            <a:off x="4800600" y="2143124"/>
            <a:ext cx="1620000" cy="468000"/>
          </a:xfrm>
          <a:prstGeom prst="roundRect">
            <a:avLst/>
          </a:prstGeom>
          <a:ln w="19050">
            <a:solidFill>
              <a:srgbClr val="007E66"/>
            </a:solidFill>
          </a:ln>
        </p:spPr>
        <p:txBody>
          <a:bodyPr wrap="none" anchor="ctr">
            <a:spAutoFit/>
          </a:bodyPr>
          <a:lstStyle/>
          <a:p>
            <a:pPr algn="ctr"/>
            <a:r>
              <a:rPr lang="en-US" altLang="zh-CN" dirty="0" smtClean="0">
                <a:latin typeface="Poppins" panose="02000000000000000000" pitchFamily="2" charset="0"/>
                <a:ea typeface="思源黑体 CN Regular" panose="020B0500000000000000" pitchFamily="34" charset="-122"/>
                <a:cs typeface="Poppins" panose="02000000000000000000" pitchFamily="2" charset="0"/>
              </a:rPr>
              <a:t>Noggin</a:t>
            </a:r>
            <a:endParaRPr lang="zh-CN" altLang="en-US"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8" name="圆角矩形 57"/>
          <p:cNvSpPr/>
          <p:nvPr/>
        </p:nvSpPr>
        <p:spPr>
          <a:xfrm>
            <a:off x="4800600" y="3562349"/>
            <a:ext cx="1620000" cy="468000"/>
          </a:xfrm>
          <a:prstGeom prst="roundRect">
            <a:avLst/>
          </a:prstGeom>
          <a:ln w="19050">
            <a:solidFill>
              <a:srgbClr val="007E66"/>
            </a:solidFill>
          </a:ln>
        </p:spPr>
        <p:txBody>
          <a:bodyPr wrap="none" anchor="ctr">
            <a:spAutoFit/>
          </a:bodyPr>
          <a:lstStyle/>
          <a:p>
            <a:pPr algn="ctr"/>
            <a:r>
              <a:rPr lang="en-US" altLang="zh-CN" dirty="0" err="1" smtClean="0">
                <a:latin typeface="Poppins" panose="02000000000000000000" pitchFamily="2" charset="0"/>
                <a:ea typeface="思源黑体 CN Regular" panose="020B0500000000000000" pitchFamily="34" charset="-122"/>
                <a:cs typeface="Poppins" panose="02000000000000000000" pitchFamily="2" charset="0"/>
              </a:rPr>
              <a:t>Wnt</a:t>
            </a:r>
            <a:endParaRPr lang="zh-CN" altLang="en-US" dirty="0">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3" name="组合 1"/>
          <p:cNvGrpSpPr/>
          <p:nvPr/>
        </p:nvGrpSpPr>
        <p:grpSpPr>
          <a:xfrm>
            <a:off x="1563" y="26329"/>
            <a:ext cx="9024852" cy="360056"/>
            <a:chOff x="0" y="123478"/>
            <a:chExt cx="9027696" cy="360040"/>
          </a:xfrm>
        </p:grpSpPr>
        <p:grpSp>
          <p:nvGrpSpPr>
            <p:cNvPr id="5"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grpSp>
        <p:pic>
          <p:nvPicPr>
            <p:cNvPr id="22"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6"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Regular" panose="020B0500000000000000" pitchFamily="34" charset="-122"/>
                  <a:cs typeface="Poppins" panose="02000000000000000000" pitchFamily="2" charset="0"/>
                </a:endParaRPr>
              </a:p>
            </p:txBody>
          </p:sp>
        </p:grpSp>
      </p:grpSp>
      <p:grpSp>
        <p:nvGrpSpPr>
          <p:cNvPr id="7" name="组合 28"/>
          <p:cNvGrpSpPr/>
          <p:nvPr/>
        </p:nvGrpSpPr>
        <p:grpSpPr>
          <a:xfrm>
            <a:off x="285720" y="642924"/>
            <a:ext cx="4610766" cy="547702"/>
            <a:chOff x="5643570" y="1142990"/>
            <a:chExt cx="4610766" cy="547702"/>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1" name="TextBox 30"/>
            <p:cNvSpPr txBox="1"/>
            <p:nvPr/>
          </p:nvSpPr>
          <p:spPr>
            <a:xfrm>
              <a:off x="5786446" y="1142990"/>
              <a:ext cx="4467890" cy="46166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rPr>
                <a:t>肠道类器官培养</a:t>
              </a:r>
              <a:r>
                <a:rPr lang="en-US" altLang="zh-CN" sz="2400" b="1" dirty="0" smtClean="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rPr>
                <a:t>-</a:t>
              </a:r>
              <a:r>
                <a:rPr lang="zh-CN" altLang="en-US" sz="2400" b="1" dirty="0" smtClean="0">
                  <a:solidFill>
                    <a:srgbClr val="007E66"/>
                  </a:solidFill>
                  <a:latin typeface="思源黑体 CN Medium" panose="020B0600000000000000" pitchFamily="34" charset="-122"/>
                  <a:ea typeface="思源黑体 CN Medium" panose="020B0600000000000000" pitchFamily="34" charset="-122"/>
                  <a:cs typeface="Poppins" panose="02000000000000000000" pitchFamily="2" charset="0"/>
                </a:rPr>
                <a:t>主要细胞因子</a:t>
              </a: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3" name="椭圆 32"/>
            <p:cNvSpPr/>
            <p:nvPr/>
          </p:nvSpPr>
          <p:spPr>
            <a:xfrm>
              <a:off x="100060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Regular" panose="020B0500000000000000" pitchFamily="34" charset="-122"/>
                <a:cs typeface="Poppins" panose="02000000000000000000" pitchFamily="2" charset="0"/>
              </a:endParaRPr>
            </a:p>
          </p:txBody>
        </p:sp>
      </p:grpSp>
      <p:grpSp>
        <p:nvGrpSpPr>
          <p:cNvPr id="49" name="组合 48"/>
          <p:cNvGrpSpPr/>
          <p:nvPr/>
        </p:nvGrpSpPr>
        <p:grpSpPr>
          <a:xfrm>
            <a:off x="3429000" y="2190750"/>
            <a:ext cx="1981200" cy="1752600"/>
            <a:chOff x="152400" y="1962150"/>
            <a:chExt cx="1981200" cy="1752600"/>
          </a:xfrm>
        </p:grpSpPr>
        <p:sp>
          <p:nvSpPr>
            <p:cNvPr id="47" name="椭圆 46"/>
            <p:cNvSpPr/>
            <p:nvPr/>
          </p:nvSpPr>
          <p:spPr>
            <a:xfrm>
              <a:off x="228601" y="1962150"/>
              <a:ext cx="1752600" cy="1752600"/>
            </a:xfrm>
            <a:prstGeom prst="ellipse">
              <a:avLst/>
            </a:prstGeom>
            <a:solidFill>
              <a:srgbClr val="00A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smtClean="0">
                <a:latin typeface="Poppins" panose="02000000000000000000" pitchFamily="2" charset="0"/>
                <a:ea typeface="思源黑体 CN Regular" panose="020B0500000000000000" pitchFamily="34" charset="-122"/>
                <a:cs typeface="Poppins" panose="02000000000000000000" pitchFamily="2" charset="0"/>
              </a:endParaRPr>
            </a:p>
          </p:txBody>
        </p:sp>
        <p:sp>
          <p:nvSpPr>
            <p:cNvPr id="48" name="TextBox 47"/>
            <p:cNvSpPr txBox="1"/>
            <p:nvPr/>
          </p:nvSpPr>
          <p:spPr>
            <a:xfrm>
              <a:off x="152400" y="2266950"/>
              <a:ext cx="1981200" cy="1200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latin typeface="Poppins" panose="02000000000000000000" pitchFamily="2" charset="0"/>
                  <a:ea typeface="思源黑体 CN Regular" panose="020B0500000000000000" pitchFamily="34" charset="-122"/>
                  <a:cs typeface="Poppins" panose="02000000000000000000" pitchFamily="2" charset="0"/>
                </a:rPr>
                <a:t>肠道类器官</a:t>
              </a:r>
              <a:endParaRPr lang="en-US" altLang="zh-CN" b="1" dirty="0" smtClean="0">
                <a:latin typeface="Poppins" panose="02000000000000000000" pitchFamily="2" charset="0"/>
                <a:ea typeface="思源黑体 CN Regular" panose="020B0500000000000000" pitchFamily="34" charset="-122"/>
                <a:cs typeface="Poppins" panose="02000000000000000000" pitchFamily="2" charset="0"/>
              </a:endParaRPr>
            </a:p>
          </p:txBody>
        </p:sp>
      </p:grpSp>
      <p:sp>
        <p:nvSpPr>
          <p:cNvPr id="37" name="矩形 36"/>
          <p:cNvSpPr/>
          <p:nvPr/>
        </p:nvSpPr>
        <p:spPr>
          <a:xfrm>
            <a:off x="228600" y="1524000"/>
            <a:ext cx="1905000" cy="646331"/>
          </a:xfrm>
          <a:prstGeom prst="rect">
            <a:avLst/>
          </a:prstGeom>
        </p:spPr>
        <p:txBody>
          <a:bodyPr wrap="square">
            <a:spAutoFit/>
          </a:bodyPr>
          <a:lstStyle/>
          <a:p>
            <a:r>
              <a:rPr lang="zh-CN" altLang="en-US" dirty="0" smtClean="0">
                <a:latin typeface="Poppins" panose="02000000000000000000" pitchFamily="2" charset="0"/>
                <a:ea typeface="思源黑体 CN Regular" panose="020B0500000000000000" pitchFamily="34" charset="-122"/>
                <a:cs typeface="Poppins" panose="02000000000000000000" pitchFamily="2" charset="0"/>
              </a:rPr>
              <a:t>激活小肠隐窝的</a:t>
            </a:r>
            <a:r>
              <a:rPr lang="en-US" dirty="0" err="1" smtClean="0">
                <a:latin typeface="Poppins" panose="02000000000000000000" pitchFamily="2" charset="0"/>
                <a:ea typeface="思源黑体 CN Regular" panose="020B0500000000000000" pitchFamily="34" charset="-122"/>
                <a:cs typeface="Poppins" panose="02000000000000000000" pitchFamily="2" charset="0"/>
              </a:rPr>
              <a:t>Wnt</a:t>
            </a:r>
            <a:r>
              <a:rPr lang="zh-CN" altLang="en-US" dirty="0" smtClean="0">
                <a:latin typeface="Poppins" panose="02000000000000000000" pitchFamily="2" charset="0"/>
                <a:ea typeface="思源黑体 CN Regular" panose="020B0500000000000000" pitchFamily="34" charset="-122"/>
                <a:cs typeface="Poppins" panose="02000000000000000000" pitchFamily="2" charset="0"/>
              </a:rPr>
              <a:t>信号</a:t>
            </a:r>
          </a:p>
        </p:txBody>
      </p:sp>
      <p:sp>
        <p:nvSpPr>
          <p:cNvPr id="52" name="直角上箭头 51"/>
          <p:cNvSpPr/>
          <p:nvPr/>
        </p:nvSpPr>
        <p:spPr>
          <a:xfrm rot="16200000">
            <a:off x="2438398" y="1381128"/>
            <a:ext cx="381004" cy="1143000"/>
          </a:xfrm>
          <a:prstGeom prst="bentUpArrow">
            <a:avLst>
              <a:gd name="adj1" fmla="val 25000"/>
              <a:gd name="adj2" fmla="val 25000"/>
              <a:gd name="adj3" fmla="val 25000"/>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ea typeface="思源黑体 CN Regular" panose="020B0500000000000000" pitchFamily="34" charset="-122"/>
              <a:cs typeface="Poppins" panose="02000000000000000000" pitchFamily="2" charset="0"/>
            </a:endParaRPr>
          </a:p>
        </p:txBody>
      </p:sp>
      <p:sp>
        <p:nvSpPr>
          <p:cNvPr id="54" name="直角上箭头 53"/>
          <p:cNvSpPr/>
          <p:nvPr/>
        </p:nvSpPr>
        <p:spPr>
          <a:xfrm rot="5400000" flipV="1">
            <a:off x="2285998" y="3657602"/>
            <a:ext cx="381004" cy="1143000"/>
          </a:xfrm>
          <a:prstGeom prst="bentUpArrow">
            <a:avLst>
              <a:gd name="adj1" fmla="val 25000"/>
              <a:gd name="adj2" fmla="val 25000"/>
              <a:gd name="adj3" fmla="val 25000"/>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ea typeface="思源黑体 CN Regular" panose="020B0500000000000000" pitchFamily="34" charset="-122"/>
              <a:cs typeface="Poppins" panose="02000000000000000000" pitchFamily="2" charset="0"/>
            </a:endParaRPr>
          </a:p>
        </p:txBody>
      </p:sp>
      <p:sp>
        <p:nvSpPr>
          <p:cNvPr id="55" name="矩形 54"/>
          <p:cNvSpPr/>
          <p:nvPr/>
        </p:nvSpPr>
        <p:spPr>
          <a:xfrm>
            <a:off x="304800" y="4143375"/>
            <a:ext cx="1676400" cy="369332"/>
          </a:xfrm>
          <a:prstGeom prst="rect">
            <a:avLst/>
          </a:prstGeom>
        </p:spPr>
        <p:txBody>
          <a:bodyPr wrap="square">
            <a:spAutoFit/>
          </a:bodyPr>
          <a:lstStyle/>
          <a:p>
            <a:r>
              <a:rPr lang="zh-CN" altLang="en-US" dirty="0" smtClean="0">
                <a:latin typeface="Poppins" panose="02000000000000000000" pitchFamily="2" charset="0"/>
                <a:ea typeface="思源黑体 CN Regular" panose="020B0500000000000000" pitchFamily="34" charset="-122"/>
                <a:cs typeface="Poppins" panose="02000000000000000000" pitchFamily="2" charset="0"/>
              </a:rPr>
              <a:t>协助小肠增殖</a:t>
            </a:r>
          </a:p>
        </p:txBody>
      </p:sp>
      <p:sp>
        <p:nvSpPr>
          <p:cNvPr id="56" name="直角上箭头 55"/>
          <p:cNvSpPr/>
          <p:nvPr/>
        </p:nvSpPr>
        <p:spPr>
          <a:xfrm rot="5400000" flipH="1">
            <a:off x="5943602" y="1381123"/>
            <a:ext cx="380996" cy="1143000"/>
          </a:xfrm>
          <a:prstGeom prst="bentUpArrow">
            <a:avLst>
              <a:gd name="adj1" fmla="val 25000"/>
              <a:gd name="adj2" fmla="val 25000"/>
              <a:gd name="adj3" fmla="val 25000"/>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ea typeface="思源黑体 CN Regular" panose="020B0500000000000000" pitchFamily="34" charset="-122"/>
              <a:cs typeface="Poppins" panose="02000000000000000000" pitchFamily="2" charset="0"/>
            </a:endParaRPr>
          </a:p>
        </p:txBody>
      </p:sp>
      <p:sp>
        <p:nvSpPr>
          <p:cNvPr id="57" name="矩形 56"/>
          <p:cNvSpPr/>
          <p:nvPr/>
        </p:nvSpPr>
        <p:spPr>
          <a:xfrm>
            <a:off x="6781800" y="1657350"/>
            <a:ext cx="1676400" cy="369332"/>
          </a:xfrm>
          <a:prstGeom prst="rect">
            <a:avLst/>
          </a:prstGeom>
        </p:spPr>
        <p:txBody>
          <a:bodyPr wrap="square">
            <a:spAutoFit/>
          </a:bodyPr>
          <a:lstStyle/>
          <a:p>
            <a:r>
              <a:rPr lang="zh-CN" altLang="en-US" dirty="0" smtClean="0">
                <a:latin typeface="Poppins" panose="02000000000000000000" pitchFamily="2" charset="0"/>
                <a:ea typeface="思源黑体 CN Regular" panose="020B0500000000000000" pitchFamily="34" charset="-122"/>
                <a:cs typeface="Poppins" panose="02000000000000000000" pitchFamily="2" charset="0"/>
              </a:rPr>
              <a:t>隐窝数量增多</a:t>
            </a:r>
          </a:p>
        </p:txBody>
      </p:sp>
      <p:sp>
        <p:nvSpPr>
          <p:cNvPr id="59" name="直角上箭头 58"/>
          <p:cNvSpPr/>
          <p:nvPr/>
        </p:nvSpPr>
        <p:spPr>
          <a:xfrm rot="16200000" flipH="1" flipV="1">
            <a:off x="6096002" y="3657606"/>
            <a:ext cx="380996" cy="1143000"/>
          </a:xfrm>
          <a:prstGeom prst="bentUpArrow">
            <a:avLst>
              <a:gd name="adj1" fmla="val 25000"/>
              <a:gd name="adj2" fmla="val 25000"/>
              <a:gd name="adj3" fmla="val 25000"/>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ea typeface="思源黑体 CN Regular" panose="020B0500000000000000" pitchFamily="34" charset="-122"/>
              <a:cs typeface="Poppins" panose="02000000000000000000" pitchFamily="2" charset="0"/>
            </a:endParaRPr>
          </a:p>
        </p:txBody>
      </p:sp>
      <p:sp>
        <p:nvSpPr>
          <p:cNvPr id="60" name="矩形 59"/>
          <p:cNvSpPr/>
          <p:nvPr/>
        </p:nvSpPr>
        <p:spPr>
          <a:xfrm>
            <a:off x="6858000" y="4143375"/>
            <a:ext cx="1981200" cy="369332"/>
          </a:xfrm>
          <a:prstGeom prst="rect">
            <a:avLst/>
          </a:prstGeom>
        </p:spPr>
        <p:txBody>
          <a:bodyPr wrap="square">
            <a:spAutoFit/>
          </a:bodyPr>
          <a:lstStyle/>
          <a:p>
            <a:r>
              <a:rPr lang="zh-CN" altLang="en-US" dirty="0" smtClean="0">
                <a:latin typeface="Poppins" panose="02000000000000000000" pitchFamily="2" charset="0"/>
                <a:ea typeface="思源黑体 CN Regular" panose="020B0500000000000000" pitchFamily="34" charset="-122"/>
                <a:cs typeface="Poppins" panose="02000000000000000000" pitchFamily="2" charset="0"/>
              </a:rPr>
              <a:t>维持肠道干细胞</a:t>
            </a:r>
          </a:p>
        </p:txBody>
      </p:sp>
      <p:sp>
        <p:nvSpPr>
          <p:cNvPr id="40" name="TextBox 39"/>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 name="矩形 1"/>
          <p:cNvSpPr/>
          <p:nvPr/>
        </p:nvSpPr>
        <p:spPr>
          <a:xfrm>
            <a:off x="1270" y="4929505"/>
            <a:ext cx="3047365" cy="213995"/>
          </a:xfrm>
          <a:prstGeom prst="rect">
            <a:avLst/>
          </a:prstGeom>
        </p:spPr>
        <p:txBody>
          <a:bodyPr wrap="square">
            <a:spAutoFit/>
          </a:bodyPr>
          <a:lstStyle/>
          <a:p>
            <a:r>
              <a:rPr lang="en-US" sz="800" i="1" dirty="0" smtClean="0">
                <a:latin typeface="Poppins" panose="02000000000000000000" pitchFamily="2" charset="0"/>
                <a:ea typeface="思源黑体 CN Regular" panose="020B0500000000000000" pitchFamily="34" charset="-122"/>
                <a:cs typeface="Poppins" panose="02000000000000000000" pitchFamily="2" charset="0"/>
              </a:rPr>
              <a:t>Toshiro Sato</a:t>
            </a:r>
            <a:r>
              <a:rPr lang="en-US" sz="800" i="1" dirty="0" smtClean="0">
                <a:latin typeface="Poppins" panose="02000000000000000000" pitchFamily="2" charset="0"/>
                <a:ea typeface="思源黑体 CN Regular" panose="020B0500000000000000" pitchFamily="34" charset="-122"/>
                <a:cs typeface="Poppins" panose="02000000000000000000" pitchFamily="2" charset="0"/>
                <a:sym typeface="+mn-ea"/>
              </a:rPr>
              <a:t>; et al. </a:t>
            </a:r>
            <a:r>
              <a:rPr lang="en-US" sz="800" i="1" dirty="0" smtClean="0">
                <a:latin typeface="Poppins" panose="02000000000000000000" pitchFamily="2" charset="0"/>
                <a:ea typeface="思源黑体 CN Regular" panose="020B0500000000000000" pitchFamily="34" charset="-122"/>
                <a:cs typeface="Poppins" panose="02000000000000000000" pitchFamily="2" charset="0"/>
              </a:rPr>
              <a:t>doi.org/10.1053/j.gastro.2011.07.050.</a:t>
            </a:r>
            <a:endParaRPr lang="zh-CN" altLang="en-US" sz="800" i="1" dirty="0" err="1" smtClean="0">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ppt_x"/>
                                          </p:val>
                                        </p:tav>
                                        <p:tav tm="100000">
                                          <p:val>
                                            <p:strVal val="#ppt_x"/>
                                          </p:val>
                                        </p:tav>
                                      </p:tavLst>
                                    </p:anim>
                                    <p:anim calcmode="lin" valueType="num">
                                      <p:cBhvr additive="base">
                                        <p:cTn id="12" dur="50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2"/>
                                        </p:tgtEl>
                                        <p:attrNameLst>
                                          <p:attrName>style.visibility</p:attrName>
                                        </p:attrNameLst>
                                      </p:cBhvr>
                                      <p:to>
                                        <p:strVal val="visible"/>
                                      </p:to>
                                    </p:set>
                                    <p:anim calcmode="lin" valueType="num">
                                      <p:cBhvr additive="base">
                                        <p:cTn id="15" dur="500" fill="hold"/>
                                        <p:tgtEl>
                                          <p:spTgt spid="52"/>
                                        </p:tgtEl>
                                        <p:attrNameLst>
                                          <p:attrName>ppt_x</p:attrName>
                                        </p:attrNameLst>
                                      </p:cBhvr>
                                      <p:tavLst>
                                        <p:tav tm="0">
                                          <p:val>
                                            <p:strVal val="#ppt_x"/>
                                          </p:val>
                                        </p:tav>
                                        <p:tav tm="100000">
                                          <p:val>
                                            <p:strVal val="#ppt_x"/>
                                          </p:val>
                                        </p:tav>
                                      </p:tavLst>
                                    </p:anim>
                                    <p:anim calcmode="lin" valueType="num">
                                      <p:cBhvr additive="base">
                                        <p:cTn id="16" dur="500" fill="hold"/>
                                        <p:tgtEl>
                                          <p:spTgt spid="5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ppt_x"/>
                                          </p:val>
                                        </p:tav>
                                        <p:tav tm="100000">
                                          <p:val>
                                            <p:strVal val="#ppt_x"/>
                                          </p:val>
                                        </p:tav>
                                      </p:tavLst>
                                    </p:anim>
                                    <p:anim calcmode="lin" valueType="num">
                                      <p:cBhvr additive="base">
                                        <p:cTn id="20"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additive="base">
                                        <p:cTn id="25" dur="500" fill="hold"/>
                                        <p:tgtEl>
                                          <p:spTgt spid="50"/>
                                        </p:tgtEl>
                                        <p:attrNameLst>
                                          <p:attrName>ppt_x</p:attrName>
                                        </p:attrNameLst>
                                      </p:cBhvr>
                                      <p:tavLst>
                                        <p:tav tm="0">
                                          <p:val>
                                            <p:strVal val="#ppt_x"/>
                                          </p:val>
                                        </p:tav>
                                        <p:tav tm="100000">
                                          <p:val>
                                            <p:strVal val="#ppt_x"/>
                                          </p:val>
                                        </p:tav>
                                      </p:tavLst>
                                    </p:anim>
                                    <p:anim calcmode="lin" valueType="num">
                                      <p:cBhvr additive="base">
                                        <p:cTn id="26" dur="500" fill="hold"/>
                                        <p:tgtEl>
                                          <p:spTgt spid="50"/>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54"/>
                                        </p:tgtEl>
                                        <p:attrNameLst>
                                          <p:attrName>style.visibility</p:attrName>
                                        </p:attrNameLst>
                                      </p:cBhvr>
                                      <p:to>
                                        <p:strVal val="visible"/>
                                      </p:to>
                                    </p:set>
                                    <p:anim calcmode="lin" valueType="num">
                                      <p:cBhvr additive="base">
                                        <p:cTn id="29" dur="500" fill="hold"/>
                                        <p:tgtEl>
                                          <p:spTgt spid="54"/>
                                        </p:tgtEl>
                                        <p:attrNameLst>
                                          <p:attrName>ppt_x</p:attrName>
                                        </p:attrNameLst>
                                      </p:cBhvr>
                                      <p:tavLst>
                                        <p:tav tm="0">
                                          <p:val>
                                            <p:strVal val="#ppt_x"/>
                                          </p:val>
                                        </p:tav>
                                        <p:tav tm="100000">
                                          <p:val>
                                            <p:strVal val="#ppt_x"/>
                                          </p:val>
                                        </p:tav>
                                      </p:tavLst>
                                    </p:anim>
                                    <p:anim calcmode="lin" valueType="num">
                                      <p:cBhvr additive="base">
                                        <p:cTn id="30" dur="500" fill="hold"/>
                                        <p:tgtEl>
                                          <p:spTgt spid="54"/>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 calcmode="lin" valueType="num">
                                      <p:cBhvr additive="base">
                                        <p:cTn id="33" dur="500" fill="hold"/>
                                        <p:tgtEl>
                                          <p:spTgt spid="55"/>
                                        </p:tgtEl>
                                        <p:attrNameLst>
                                          <p:attrName>ppt_x</p:attrName>
                                        </p:attrNameLst>
                                      </p:cBhvr>
                                      <p:tavLst>
                                        <p:tav tm="0">
                                          <p:val>
                                            <p:strVal val="#ppt_x"/>
                                          </p:val>
                                        </p:tav>
                                        <p:tav tm="100000">
                                          <p:val>
                                            <p:strVal val="#ppt_x"/>
                                          </p:val>
                                        </p:tav>
                                      </p:tavLst>
                                    </p:anim>
                                    <p:anim calcmode="lin" valueType="num">
                                      <p:cBhvr additive="base">
                                        <p:cTn id="34"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additive="base">
                                        <p:cTn id="39" dur="500" fill="hold"/>
                                        <p:tgtEl>
                                          <p:spTgt spid="51"/>
                                        </p:tgtEl>
                                        <p:attrNameLst>
                                          <p:attrName>ppt_x</p:attrName>
                                        </p:attrNameLst>
                                      </p:cBhvr>
                                      <p:tavLst>
                                        <p:tav tm="0">
                                          <p:val>
                                            <p:strVal val="#ppt_x"/>
                                          </p:val>
                                        </p:tav>
                                        <p:tav tm="100000">
                                          <p:val>
                                            <p:strVal val="#ppt_x"/>
                                          </p:val>
                                        </p:tav>
                                      </p:tavLst>
                                    </p:anim>
                                    <p:anim calcmode="lin" valueType="num">
                                      <p:cBhvr additive="base">
                                        <p:cTn id="40" dur="500" fill="hold"/>
                                        <p:tgtEl>
                                          <p:spTgt spid="5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56"/>
                                        </p:tgtEl>
                                        <p:attrNameLst>
                                          <p:attrName>style.visibility</p:attrName>
                                        </p:attrNameLst>
                                      </p:cBhvr>
                                      <p:to>
                                        <p:strVal val="visible"/>
                                      </p:to>
                                    </p:set>
                                    <p:anim calcmode="lin" valueType="num">
                                      <p:cBhvr additive="base">
                                        <p:cTn id="43" dur="500" fill="hold"/>
                                        <p:tgtEl>
                                          <p:spTgt spid="56"/>
                                        </p:tgtEl>
                                        <p:attrNameLst>
                                          <p:attrName>ppt_x</p:attrName>
                                        </p:attrNameLst>
                                      </p:cBhvr>
                                      <p:tavLst>
                                        <p:tav tm="0">
                                          <p:val>
                                            <p:strVal val="#ppt_x"/>
                                          </p:val>
                                        </p:tav>
                                        <p:tav tm="100000">
                                          <p:val>
                                            <p:strVal val="#ppt_x"/>
                                          </p:val>
                                        </p:tav>
                                      </p:tavLst>
                                    </p:anim>
                                    <p:anim calcmode="lin" valueType="num">
                                      <p:cBhvr additive="base">
                                        <p:cTn id="44" dur="500" fill="hold"/>
                                        <p:tgtEl>
                                          <p:spTgt spid="5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anim calcmode="lin" valueType="num">
                                      <p:cBhvr additive="base">
                                        <p:cTn id="47" dur="500" fill="hold"/>
                                        <p:tgtEl>
                                          <p:spTgt spid="57"/>
                                        </p:tgtEl>
                                        <p:attrNameLst>
                                          <p:attrName>ppt_x</p:attrName>
                                        </p:attrNameLst>
                                      </p:cBhvr>
                                      <p:tavLst>
                                        <p:tav tm="0">
                                          <p:val>
                                            <p:strVal val="#ppt_x"/>
                                          </p:val>
                                        </p:tav>
                                        <p:tav tm="100000">
                                          <p:val>
                                            <p:strVal val="#ppt_x"/>
                                          </p:val>
                                        </p:tav>
                                      </p:tavLst>
                                    </p:anim>
                                    <p:anim calcmode="lin" valueType="num">
                                      <p:cBhvr additive="base">
                                        <p:cTn id="48"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cBhvr additive="base">
                                        <p:cTn id="53" dur="500" fill="hold"/>
                                        <p:tgtEl>
                                          <p:spTgt spid="58"/>
                                        </p:tgtEl>
                                        <p:attrNameLst>
                                          <p:attrName>ppt_x</p:attrName>
                                        </p:attrNameLst>
                                      </p:cBhvr>
                                      <p:tavLst>
                                        <p:tav tm="0">
                                          <p:val>
                                            <p:strVal val="#ppt_x"/>
                                          </p:val>
                                        </p:tav>
                                        <p:tav tm="100000">
                                          <p:val>
                                            <p:strVal val="#ppt_x"/>
                                          </p:val>
                                        </p:tav>
                                      </p:tavLst>
                                    </p:anim>
                                    <p:anim calcmode="lin" valueType="num">
                                      <p:cBhvr additive="base">
                                        <p:cTn id="54" dur="500" fill="hold"/>
                                        <p:tgtEl>
                                          <p:spTgt spid="5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59"/>
                                        </p:tgtEl>
                                        <p:attrNameLst>
                                          <p:attrName>style.visibility</p:attrName>
                                        </p:attrNameLst>
                                      </p:cBhvr>
                                      <p:to>
                                        <p:strVal val="visible"/>
                                      </p:to>
                                    </p:set>
                                    <p:anim calcmode="lin" valueType="num">
                                      <p:cBhvr additive="base">
                                        <p:cTn id="57" dur="500" fill="hold"/>
                                        <p:tgtEl>
                                          <p:spTgt spid="59"/>
                                        </p:tgtEl>
                                        <p:attrNameLst>
                                          <p:attrName>ppt_x</p:attrName>
                                        </p:attrNameLst>
                                      </p:cBhvr>
                                      <p:tavLst>
                                        <p:tav tm="0">
                                          <p:val>
                                            <p:strVal val="#ppt_x"/>
                                          </p:val>
                                        </p:tav>
                                        <p:tav tm="100000">
                                          <p:val>
                                            <p:strVal val="#ppt_x"/>
                                          </p:val>
                                        </p:tav>
                                      </p:tavLst>
                                    </p:anim>
                                    <p:anim calcmode="lin" valueType="num">
                                      <p:cBhvr additive="base">
                                        <p:cTn id="58" dur="500" fill="hold"/>
                                        <p:tgtEl>
                                          <p:spTgt spid="59"/>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60"/>
                                        </p:tgtEl>
                                        <p:attrNameLst>
                                          <p:attrName>style.visibility</p:attrName>
                                        </p:attrNameLst>
                                      </p:cBhvr>
                                      <p:to>
                                        <p:strVal val="visible"/>
                                      </p:to>
                                    </p:set>
                                    <p:anim calcmode="lin" valueType="num">
                                      <p:cBhvr additive="base">
                                        <p:cTn id="61" dur="500" fill="hold"/>
                                        <p:tgtEl>
                                          <p:spTgt spid="60"/>
                                        </p:tgtEl>
                                        <p:attrNameLst>
                                          <p:attrName>ppt_x</p:attrName>
                                        </p:attrNameLst>
                                      </p:cBhvr>
                                      <p:tavLst>
                                        <p:tav tm="0">
                                          <p:val>
                                            <p:strVal val="#ppt_x"/>
                                          </p:val>
                                        </p:tav>
                                        <p:tav tm="100000">
                                          <p:val>
                                            <p:strVal val="#ppt_x"/>
                                          </p:val>
                                        </p:tav>
                                      </p:tavLst>
                                    </p:anim>
                                    <p:anim calcmode="lin" valueType="num">
                                      <p:cBhvr additive="base">
                                        <p:cTn id="62" dur="500" fill="hold"/>
                                        <p:tgtEl>
                                          <p:spTgt spid="60"/>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
                                        </p:tgtEl>
                                        <p:attrNameLst>
                                          <p:attrName>style.visibility</p:attrName>
                                        </p:attrNameLst>
                                      </p:cBhvr>
                                      <p:to>
                                        <p:strVal val="visible"/>
                                      </p:to>
                                    </p:set>
                                    <p:anim calcmode="lin" valueType="num">
                                      <p:cBhvr additive="base">
                                        <p:cTn id="65" dur="500" fill="hold"/>
                                        <p:tgtEl>
                                          <p:spTgt spid="2"/>
                                        </p:tgtEl>
                                        <p:attrNameLst>
                                          <p:attrName>ppt_x</p:attrName>
                                        </p:attrNameLst>
                                      </p:cBhvr>
                                      <p:tavLst>
                                        <p:tav tm="0">
                                          <p:val>
                                            <p:strVal val="#ppt_x"/>
                                          </p:val>
                                        </p:tav>
                                        <p:tav tm="100000">
                                          <p:val>
                                            <p:strVal val="#ppt_x"/>
                                          </p:val>
                                        </p:tav>
                                      </p:tavLst>
                                    </p:anim>
                                    <p:anim calcmode="lin" valueType="num">
                                      <p:cBhvr additive="base">
                                        <p:cTn id="6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50" grpId="0" animBg="1"/>
      <p:bldP spid="51" grpId="0" animBg="1"/>
      <p:bldP spid="58" grpId="0" animBg="1"/>
      <p:bldP spid="37" grpId="0"/>
      <p:bldP spid="52" grpId="0" animBg="1"/>
      <p:bldP spid="54" grpId="0" animBg="1"/>
      <p:bldP spid="55" grpId="0"/>
      <p:bldP spid="56" grpId="0" animBg="1"/>
      <p:bldP spid="57" grpId="0"/>
      <p:bldP spid="59" grpId="0" animBg="1"/>
      <p:bldP spid="60" grpId="0"/>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5"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2"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6"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7" name="组合 28"/>
          <p:cNvGrpSpPr/>
          <p:nvPr/>
        </p:nvGrpSpPr>
        <p:grpSpPr>
          <a:xfrm>
            <a:off x="285720" y="642924"/>
            <a:ext cx="5267356" cy="500066"/>
            <a:chOff x="5643570" y="1142990"/>
            <a:chExt cx="5267356" cy="500066"/>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TextBox 30"/>
            <p:cNvSpPr txBox="1"/>
            <p:nvPr/>
          </p:nvSpPr>
          <p:spPr>
            <a:xfrm>
              <a:off x="5786446" y="1142990"/>
              <a:ext cx="5040162" cy="46166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肠道类器官</a:t>
              </a:r>
              <a:r>
                <a:rPr lang="en-US" altLang="zh-CN" sz="2400" b="1" dirty="0" smtClean="0">
                  <a:solidFill>
                    <a:srgbClr val="007E66"/>
                  </a:solidFill>
                  <a:latin typeface="思源黑体 CN Medium" panose="020B0600000000000000" pitchFamily="34" charset="-122"/>
                  <a:ea typeface="思源黑体 CN Medium" panose="020B0600000000000000" pitchFamily="34" charset="-122"/>
                </a:rPr>
                <a:t>-</a:t>
              </a:r>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不同种属培养试剂差异</a:t>
              </a: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3" name="椭圆 32"/>
            <p:cNvSpPr/>
            <p:nvPr/>
          </p:nvSpPr>
          <p:spPr>
            <a:xfrm>
              <a:off x="10768050" y="14716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graphicFrame>
        <p:nvGraphicFramePr>
          <p:cNvPr id="37" name="表格 36"/>
          <p:cNvGraphicFramePr>
            <a:graphicFrameLocks noGrp="1"/>
          </p:cNvGraphicFramePr>
          <p:nvPr/>
        </p:nvGraphicFramePr>
        <p:xfrm>
          <a:off x="457201" y="1581150"/>
          <a:ext cx="8481334" cy="2736005"/>
        </p:xfrm>
        <a:graphic>
          <a:graphicData uri="http://schemas.openxmlformats.org/drawingml/2006/table">
            <a:tbl>
              <a:tblPr firstRow="1" bandRow="1">
                <a:tableStyleId>{5C22544A-7EE6-4342-B048-85BDC9FD1C3A}</a:tableStyleId>
              </a:tblPr>
              <a:tblGrid>
                <a:gridCol w="706755"/>
                <a:gridCol w="817244"/>
                <a:gridCol w="1143000"/>
                <a:gridCol w="457200"/>
                <a:gridCol w="762000"/>
                <a:gridCol w="685800"/>
                <a:gridCol w="685800"/>
                <a:gridCol w="1066800"/>
                <a:gridCol w="735015"/>
                <a:gridCol w="673447"/>
                <a:gridCol w="748273"/>
              </a:tblGrid>
              <a:tr h="391228">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b="1"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种属</a:t>
                      </a:r>
                    </a:p>
                  </a:txBody>
                  <a:tcPr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00544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b="1"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器官</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005440"/>
                    </a:solidFill>
                  </a:tcPr>
                </a:tc>
                <a:tc gridSpan="9">
                  <a:txBody>
                    <a:bodyPr/>
                    <a:lstStyle/>
                    <a:p>
                      <a:pPr algn="ctr"/>
                      <a:r>
                        <a:rPr lang="zh-CN" altLang="en-US" sz="1050" b="1"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干细胞培养条件</a:t>
                      </a:r>
                    </a:p>
                  </a:txBody>
                  <a:tcPr anchor="ct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rgbClr val="005440"/>
                    </a:solidFill>
                  </a:tcPr>
                </a:tc>
                <a:tc hMerge="1">
                  <a:txBody>
                    <a:bodyPr/>
                    <a:lstStyle/>
                    <a:p>
                      <a:endParaRPr lang="zh-CN"/>
                    </a:p>
                  </a:txBody>
                  <a:tcPr>
                    <a:solidFill>
                      <a:srgbClr val="005440"/>
                    </a:solidFill>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solidFill>
                      <a:srgbClr val="005440"/>
                    </a:solidFill>
                  </a:tcPr>
                </a:tc>
                <a:tc hMerge="1">
                  <a:txBody>
                    <a:bodyPr/>
                    <a:lstStyle/>
                    <a:p>
                      <a:endParaRPr lang="zh-CN"/>
                    </a:p>
                  </a:txBody>
                  <a:tcPr>
                    <a:solidFill>
                      <a:srgbClr val="005440"/>
                    </a:solidFill>
                  </a:tcPr>
                </a:tc>
                <a:tc hMerge="1">
                  <a:txBody>
                    <a:bodyPr/>
                    <a:lstStyle/>
                    <a:p>
                      <a:endParaRPr lang="zh-CN"/>
                    </a:p>
                  </a:txBody>
                  <a:tcPr>
                    <a:solidFill>
                      <a:srgbClr val="005440"/>
                    </a:solidFill>
                  </a:tcPr>
                </a:tc>
                <a:tc hMerge="1">
                  <a:txBody>
                    <a:bodyPr/>
                    <a:lstStyle/>
                    <a:p>
                      <a:endParaRPr lang="zh-CN"/>
                    </a:p>
                  </a:txBody>
                  <a:tcPr>
                    <a:solidFill>
                      <a:srgbClr val="005440"/>
                    </a:solidFill>
                  </a:tcPr>
                </a:tc>
              </a:tr>
              <a:tr h="485488">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1100"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544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1100"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544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100"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Basal culture medium</a:t>
                      </a:r>
                    </a:p>
                  </a:txBody>
                  <a:tcPr marL="95250" marR="952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544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100"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EGF</a:t>
                      </a:r>
                    </a:p>
                  </a:txBody>
                  <a:tcPr marL="95250" marR="952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544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100"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Noggin</a:t>
                      </a:r>
                    </a:p>
                  </a:txBody>
                  <a:tcPr marL="95250" marR="952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544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100"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RSPO-1</a:t>
                      </a:r>
                    </a:p>
                  </a:txBody>
                  <a:tcPr marL="95250" marR="952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544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100"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Wnt3a</a:t>
                      </a:r>
                    </a:p>
                  </a:txBody>
                  <a:tcPr marL="95250" marR="952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5440"/>
                    </a:solidFill>
                  </a:tcPr>
                </a:tc>
                <a:tc>
                  <a:txBody>
                    <a:bodyPr/>
                    <a:lstStyle/>
                    <a:p>
                      <a:pPr algn="ctr" fontAlgn="ctr"/>
                      <a:r>
                        <a:rPr lang="en-US" altLang="zh-CN" sz="1100" kern="1200" dirty="0" err="1"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Nicotinamide</a:t>
                      </a:r>
                      <a:endParaRPr lang="en-US" altLang="zh-CN" sz="1100"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5440"/>
                    </a:solidFill>
                  </a:tcPr>
                </a:tc>
                <a:tc>
                  <a:txBody>
                    <a:bodyPr/>
                    <a:lstStyle/>
                    <a:p>
                      <a:pPr algn="ctr" fontAlgn="ctr"/>
                      <a:r>
                        <a:rPr lang="en-US" altLang="zh-CN" sz="1100" kern="1200" dirty="0" err="1"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Gastrin</a:t>
                      </a:r>
                      <a:endParaRPr lang="en-US" altLang="zh-CN" sz="1100"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5440"/>
                    </a:solidFill>
                  </a:tcPr>
                </a:tc>
                <a:tc>
                  <a:txBody>
                    <a:bodyPr/>
                    <a:lstStyle/>
                    <a:p>
                      <a:pPr algn="ctr" fontAlgn="ctr"/>
                      <a:r>
                        <a:rPr lang="en-US" altLang="zh-CN" sz="1100"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A-83-01</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5440"/>
                    </a:solidFill>
                  </a:tcPr>
                </a:tc>
                <a:tc>
                  <a:txBody>
                    <a:bodyPr/>
                    <a:lstStyle/>
                    <a:p>
                      <a:pPr algn="ctr" fontAlgn="ctr"/>
                      <a:r>
                        <a:rPr lang="en-US" altLang="zh-CN" sz="1100" kern="1200" dirty="0" smtClean="0">
                          <a:solidFill>
                            <a:schemeClr val="bg1"/>
                          </a:solidFill>
                          <a:latin typeface="Poppins" panose="02000000000000000000" pitchFamily="2" charset="0"/>
                          <a:ea typeface="思源黑体 CN Regular" panose="020B0500000000000000" pitchFamily="34" charset="-122"/>
                          <a:cs typeface="Poppins" panose="02000000000000000000" pitchFamily="2" charset="0"/>
                        </a:rPr>
                        <a:t>SB202190</a:t>
                      </a:r>
                    </a:p>
                  </a:txBody>
                  <a:tcPr marL="0" marR="0"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5440"/>
                    </a:solidFill>
                  </a:tcPr>
                </a:tc>
              </a:tr>
              <a:tr h="349552">
                <a:tc rowSpan="2">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Mouse</a:t>
                      </a:r>
                    </a:p>
                  </a:txBody>
                  <a:tcPr marL="95250" marR="95250" anchor="ctr">
                    <a:lnT w="19050" cap="flat" cmpd="sng" algn="ctr">
                      <a:solidFill>
                        <a:schemeClr val="bg1"/>
                      </a:solidFill>
                      <a:prstDash val="solid"/>
                      <a:round/>
                      <a:headEnd type="none" w="med" len="med"/>
                      <a:tailEnd type="none" w="med" len="med"/>
                    </a:lnT>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Small  intestine</a:t>
                      </a:r>
                    </a:p>
                  </a:txBody>
                  <a:tcPr marL="95250" marR="95250" anchor="ctr">
                    <a:lnT w="19050" cap="flat" cmpd="sng" algn="ctr">
                      <a:solidFill>
                        <a:schemeClr val="bg1"/>
                      </a:solidFill>
                      <a:prstDash val="solid"/>
                      <a:round/>
                      <a:headEnd type="none" w="med" len="med"/>
                      <a:tailEnd type="none" w="med" len="med"/>
                    </a:lnT>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lnT w="19050" cap="flat" cmpd="sng" algn="ctr">
                      <a:solidFill>
                        <a:schemeClr val="bg1"/>
                      </a:solidFill>
                      <a:prstDash val="solid"/>
                      <a:round/>
                      <a:headEnd type="none" w="med" len="med"/>
                      <a:tailEnd type="none" w="med" len="med"/>
                    </a:lnT>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lnT w="19050" cap="flat" cmpd="sng" algn="ctr">
                      <a:solidFill>
                        <a:schemeClr val="bg1"/>
                      </a:solidFill>
                      <a:prstDash val="solid"/>
                      <a:round/>
                      <a:headEnd type="none" w="med" len="med"/>
                      <a:tailEnd type="none" w="med" len="med"/>
                    </a:lnT>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lnT w="19050" cap="flat" cmpd="sng" algn="ctr">
                      <a:solidFill>
                        <a:schemeClr val="bg1"/>
                      </a:solidFill>
                      <a:prstDash val="solid"/>
                      <a:round/>
                      <a:headEnd type="none" w="med" len="med"/>
                      <a:tailEnd type="none" w="med" len="med"/>
                    </a:lnT>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lnT w="19050" cap="flat" cmpd="sng" algn="ctr">
                      <a:solidFill>
                        <a:schemeClr val="bg1"/>
                      </a:solidFill>
                      <a:prstDash val="solid"/>
                      <a:round/>
                      <a:headEnd type="none" w="med" len="med"/>
                      <a:tailEnd type="none" w="med" len="med"/>
                    </a:lnT>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lnT w="19050" cap="flat" cmpd="sng" algn="ctr">
                      <a:solidFill>
                        <a:schemeClr val="bg1"/>
                      </a:solidFill>
                      <a:prstDash val="solid"/>
                      <a:round/>
                      <a:headEnd type="none" w="med" len="med"/>
                      <a:tailEnd type="none" w="med" len="med"/>
                    </a:lnT>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lnT w="19050" cap="flat" cmpd="sng" algn="ctr">
                      <a:solidFill>
                        <a:schemeClr val="bg1"/>
                      </a:solidFill>
                      <a:prstDash val="solid"/>
                      <a:round/>
                      <a:headEnd type="none" w="med" len="med"/>
                      <a:tailEnd type="none" w="med" len="med"/>
                    </a:lnT>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lnT w="19050" cap="flat" cmpd="sng" algn="ctr">
                      <a:solidFill>
                        <a:schemeClr val="bg1"/>
                      </a:solidFill>
                      <a:prstDash val="solid"/>
                      <a:round/>
                      <a:headEnd type="none" w="med" len="med"/>
                      <a:tailEnd type="none" w="med" len="med"/>
                    </a:lnT>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lnT w="19050" cap="flat" cmpd="sng" algn="ctr">
                      <a:solidFill>
                        <a:schemeClr val="bg1"/>
                      </a:solidFill>
                      <a:prstDash val="solid"/>
                      <a:round/>
                      <a:headEnd type="none" w="med" len="med"/>
                      <a:tailEnd type="none" w="med" len="med"/>
                    </a:lnT>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lnT w="19050" cap="flat" cmpd="sng" algn="ctr">
                      <a:solidFill>
                        <a:schemeClr val="bg1"/>
                      </a:solidFill>
                      <a:prstDash val="solid"/>
                      <a:round/>
                      <a:headEnd type="none" w="med" len="med"/>
                      <a:tailEnd type="none" w="med" len="med"/>
                    </a:lnT>
                    <a:solidFill>
                      <a:schemeClr val="bg1"/>
                    </a:solidFill>
                  </a:tcPr>
                </a:tc>
              </a:tr>
              <a:tr h="469305">
                <a:tc vMerge="1">
                  <a:txBody>
                    <a:bodyPr/>
                    <a:lstStyle/>
                    <a:p>
                      <a:endParaRPr lang="zh-CN"/>
                    </a:p>
                  </a:txBody>
                  <a:tcPr anchor="ctr"/>
                </a:tc>
                <a:tc>
                  <a:txBody>
                    <a:bodyPr/>
                    <a:lstStyle/>
                    <a:p>
                      <a:pPr algn="ctr"/>
                      <a:r>
                        <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Colon</a:t>
                      </a:r>
                      <a:endPar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solidFill>
                      <a:schemeClr val="bg1">
                        <a:lumMod val="95000"/>
                      </a:schemeClr>
                    </a:solidFill>
                  </a:tcPr>
                </a:tc>
              </a:tr>
              <a:tr h="528320">
                <a:tc rowSpan="2">
                  <a:txBody>
                    <a:bodyPr/>
                    <a:lstStyle/>
                    <a:p>
                      <a:pPr algn="ctr"/>
                      <a:r>
                        <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Human</a:t>
                      </a:r>
                      <a:endPar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Small  intestine</a:t>
                      </a:r>
                    </a:p>
                  </a:txBody>
                  <a:tcPr marL="95250" marR="95250"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r>
                        <a:rPr lang="en-US" altLang="zh-CN" sz="1050" kern="1200" dirty="0" err="1"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gastrin</a:t>
                      </a: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solidFill>
                      <a:schemeClr val="bg1"/>
                    </a:solidFill>
                  </a:tcPr>
                </a:tc>
              </a:tr>
              <a:tr h="450184">
                <a:tc vMerge="1">
                  <a:txBody>
                    <a:bodyPr/>
                    <a:lstStyle/>
                    <a:p>
                      <a:endParaRPr lang="zh-CN"/>
                    </a:p>
                  </a:txBody>
                  <a:tcPr anchor="ctr"/>
                </a:tc>
                <a:tc>
                  <a:txBody>
                    <a:bodyPr/>
                    <a:lstStyle/>
                    <a:p>
                      <a:pPr algn="ctr"/>
                      <a:r>
                        <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Colon</a:t>
                      </a:r>
                      <a:endPar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r>
                        <a:rPr lang="en-US" altLang="zh-CN" sz="1050" kern="1200" dirty="0" err="1"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gastrin</a:t>
                      </a: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95250" marR="95250"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altLang="zh-CN" sz="105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r>
            </a:tbl>
          </a:graphicData>
        </a:graphic>
      </p:graphicFrame>
      <p:sp>
        <p:nvSpPr>
          <p:cNvPr id="23" name="TextBox 22"/>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1" name="矩形 20"/>
          <p:cNvSpPr/>
          <p:nvPr/>
        </p:nvSpPr>
        <p:spPr>
          <a:xfrm>
            <a:off x="0" y="4929505"/>
            <a:ext cx="2976880" cy="213995"/>
          </a:xfrm>
          <a:prstGeom prst="rect">
            <a:avLst/>
          </a:prstGeom>
        </p:spPr>
        <p:txBody>
          <a:bodyPr wrap="square">
            <a:spAutoFit/>
          </a:bodyPr>
          <a:lstStyle/>
          <a:p>
            <a:r>
              <a:rPr lang="en-US" sz="800" i="1" dirty="0" smtClean="0">
                <a:latin typeface="Poppins" panose="02000000000000000000" pitchFamily="2" charset="0"/>
                <a:ea typeface="思源黑体 CN Regular" panose="020B0500000000000000" pitchFamily="34" charset="-122"/>
                <a:cs typeface="Poppins" panose="02000000000000000000" pitchFamily="2" charset="0"/>
              </a:rPr>
              <a:t>Toshiro Sato</a:t>
            </a:r>
            <a:r>
              <a:rPr lang="en-US" sz="800" i="1" dirty="0" smtClean="0">
                <a:latin typeface="Poppins" panose="02000000000000000000" pitchFamily="2" charset="0"/>
                <a:ea typeface="思源黑体 CN Regular" panose="020B0500000000000000" pitchFamily="34" charset="-122"/>
                <a:cs typeface="Poppins" panose="02000000000000000000" pitchFamily="2" charset="0"/>
                <a:sym typeface="+mn-ea"/>
              </a:rPr>
              <a:t>; et al. </a:t>
            </a:r>
            <a:r>
              <a:rPr lang="en-US" sz="800" i="1" dirty="0" smtClean="0">
                <a:latin typeface="Poppins" panose="02000000000000000000" pitchFamily="2" charset="0"/>
                <a:ea typeface="思源黑体 CN Regular" panose="020B0500000000000000" pitchFamily="34" charset="-122"/>
                <a:cs typeface="Poppins" panose="02000000000000000000" pitchFamily="2" charset="0"/>
              </a:rPr>
              <a:t>doi.org/10.1053/j.gastro.2011.07.050.</a:t>
            </a:r>
            <a:endParaRPr lang="zh-CN" altLang="en-US" sz="800" i="1" dirty="0" err="1" smtClean="0">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0" y="4710430"/>
            <a:ext cx="2895600" cy="274320"/>
          </a:xfrm>
          <a:prstGeom prst="rect">
            <a:avLst/>
          </a:prstGeom>
          <a:noFill/>
        </p:spPr>
        <p:txBody>
          <a:bodyPr wrap="square" lIns="91438" tIns="45719" rIns="91438" bIns="45719">
            <a:spAutoFit/>
          </a:bodyPr>
          <a:lstStyle/>
          <a:p>
            <a:pPr marL="228600" indent="-228600" algn="ctr" fontAlgn="base">
              <a:spcBef>
                <a:spcPct val="0"/>
              </a:spcBef>
              <a:spcAft>
                <a:spcPct val="0"/>
              </a:spcAft>
            </a:pPr>
            <a:r>
              <a:rPr lang="en-US" sz="1200" dirty="0" smtClean="0">
                <a:latin typeface="Poppins" panose="02000000000000000000" pitchFamily="2" charset="0"/>
                <a:cs typeface="Poppins" panose="02000000000000000000" pitchFamily="2" charset="0"/>
              </a:rPr>
              <a:t>Figure. Human-derived </a:t>
            </a:r>
            <a:r>
              <a:rPr lang="en-US" sz="1200" dirty="0" err="1" smtClean="0">
                <a:latin typeface="Poppins" panose="02000000000000000000" pitchFamily="2" charset="0"/>
                <a:cs typeface="Poppins" panose="02000000000000000000" pitchFamily="2" charset="0"/>
              </a:rPr>
              <a:t>organoids</a:t>
            </a:r>
            <a:endParaRPr lang="en-US" sz="1200" dirty="0" smtClean="0">
              <a:latin typeface="Poppins" panose="02000000000000000000" pitchFamily="2" charset="0"/>
              <a:cs typeface="Poppins" panose="02000000000000000000" pitchFamily="2" charset="0"/>
            </a:endParaRPr>
          </a:p>
        </p:txBody>
      </p:sp>
      <p:grpSp>
        <p:nvGrpSpPr>
          <p:cNvPr id="2" name="组合 1"/>
          <p:cNvGrpSpPr/>
          <p:nvPr/>
        </p:nvGrpSpPr>
        <p:grpSpPr>
          <a:xfrm>
            <a:off x="1563" y="26329"/>
            <a:ext cx="9024852" cy="360056"/>
            <a:chOff x="0" y="123478"/>
            <a:chExt cx="9027696" cy="360040"/>
          </a:xfrm>
        </p:grpSpPr>
        <p:grpSp>
          <p:nvGrpSpPr>
            <p:cNvPr id="3"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2"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4"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6" name="椭圆 25"/>
              <p:cNvSpPr/>
              <p:nvPr/>
            </p:nvSpPr>
            <p:spPr>
              <a:xfrm rot="10800000">
                <a:off x="8676456" y="123478"/>
                <a:ext cx="360040" cy="360040"/>
              </a:xfrm>
              <a:prstGeom prst="ellipse">
                <a:avLst/>
              </a:prstGeom>
              <a:solidFill>
                <a:srgbClr val="00D2A0">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5" name="组合 28"/>
          <p:cNvGrpSpPr/>
          <p:nvPr/>
        </p:nvGrpSpPr>
        <p:grpSpPr>
          <a:xfrm>
            <a:off x="285720" y="642924"/>
            <a:ext cx="3971956" cy="500066"/>
            <a:chOff x="5643570" y="1142990"/>
            <a:chExt cx="3971956" cy="500066"/>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TextBox 30"/>
            <p:cNvSpPr txBox="1"/>
            <p:nvPr/>
          </p:nvSpPr>
          <p:spPr>
            <a:xfrm>
              <a:off x="5786446" y="1142990"/>
              <a:ext cx="3776996" cy="46166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类器官研究</a:t>
              </a:r>
              <a:r>
                <a:rPr lang="en-US" altLang="zh-CN" sz="2400" b="1" dirty="0" smtClean="0">
                  <a:solidFill>
                    <a:srgbClr val="007E66"/>
                  </a:solidFill>
                  <a:latin typeface="思源黑体 CN Medium" panose="020B0600000000000000" pitchFamily="34" charset="-122"/>
                  <a:ea typeface="思源黑体 CN Medium" panose="020B0600000000000000" pitchFamily="34" charset="-122"/>
                </a:rPr>
                <a:t>-</a:t>
              </a:r>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相关细胞因子</a:t>
              </a: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3" name="椭圆 32"/>
            <p:cNvSpPr/>
            <p:nvPr/>
          </p:nvSpPr>
          <p:spPr>
            <a:xfrm>
              <a:off x="9472650" y="14716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graphicFrame>
        <p:nvGraphicFramePr>
          <p:cNvPr id="29" name="表格 28"/>
          <p:cNvGraphicFramePr>
            <a:graphicFrameLocks noGrp="1"/>
          </p:cNvGraphicFramePr>
          <p:nvPr/>
        </p:nvGraphicFramePr>
        <p:xfrm>
          <a:off x="2971800" y="1200150"/>
          <a:ext cx="6095999" cy="3566160"/>
        </p:xfrm>
        <a:graphic>
          <a:graphicData uri="http://schemas.openxmlformats.org/drawingml/2006/table">
            <a:tbl>
              <a:tblPr firstRow="1" bandRow="1">
                <a:tableStyleId>{5C22544A-7EE6-4342-B048-85BDC9FD1C3A}</a:tableStyleId>
              </a:tblPr>
              <a:tblGrid>
                <a:gridCol w="550361"/>
                <a:gridCol w="619683"/>
                <a:gridCol w="610841"/>
                <a:gridCol w="762188"/>
                <a:gridCol w="901497"/>
                <a:gridCol w="562618"/>
                <a:gridCol w="840370"/>
                <a:gridCol w="685823"/>
                <a:gridCol w="562618"/>
              </a:tblGrid>
              <a:tr h="202355">
                <a:tc>
                  <a:txBody>
                    <a:bodyPr/>
                    <a:lstStyle/>
                    <a:p>
                      <a:pPr algn="ctr"/>
                      <a:r>
                        <a:rPr lang="en-US" altLang="zh-CN" sz="1000" b="1" kern="1200" dirty="0" smtClean="0">
                          <a:solidFill>
                            <a:schemeClr val="bg1"/>
                          </a:solidFill>
                          <a:latin typeface="Poppins" panose="02000000000000000000" pitchFamily="2" charset="0"/>
                          <a:ea typeface="+mn-ea"/>
                          <a:cs typeface="Poppins" panose="02000000000000000000" pitchFamily="2" charset="0"/>
                        </a:rPr>
                        <a:t>Brain</a:t>
                      </a:r>
                      <a:endParaRPr lang="zh-CN" altLang="en-US" sz="1000" b="1" kern="1200" dirty="0" smtClean="0">
                        <a:solidFill>
                          <a:schemeClr val="bg1"/>
                        </a:solidFill>
                        <a:latin typeface="Poppins" panose="02000000000000000000" pitchFamily="2" charset="0"/>
                        <a:ea typeface="+mn-ea"/>
                        <a:cs typeface="Poppins" panose="02000000000000000000" pitchFamily="2" charset="0"/>
                      </a:endParaRPr>
                    </a:p>
                  </a:txBody>
                  <a:tcPr anchor="ctr">
                    <a:solidFill>
                      <a:srgbClr val="005440"/>
                    </a:solidFill>
                  </a:tcPr>
                </a:tc>
                <a:tc>
                  <a:txBody>
                    <a:bodyPr/>
                    <a:lstStyle/>
                    <a:p>
                      <a:pPr algn="ctr"/>
                      <a:r>
                        <a:rPr lang="en-US" altLang="zh-CN" sz="1000" b="1" kern="1200" dirty="0" smtClean="0">
                          <a:solidFill>
                            <a:schemeClr val="bg1"/>
                          </a:solidFill>
                          <a:latin typeface="Poppins" panose="02000000000000000000" pitchFamily="2" charset="0"/>
                          <a:ea typeface="+mn-ea"/>
                          <a:cs typeface="Poppins" panose="02000000000000000000" pitchFamily="2" charset="0"/>
                        </a:rPr>
                        <a:t>Breast</a:t>
                      </a:r>
                      <a:endParaRPr lang="zh-CN" altLang="en-US" sz="1000" b="1" kern="1200" dirty="0" smtClean="0">
                        <a:solidFill>
                          <a:schemeClr val="bg1"/>
                        </a:solidFill>
                        <a:latin typeface="Poppins" panose="02000000000000000000" pitchFamily="2" charset="0"/>
                        <a:ea typeface="+mn-ea"/>
                        <a:cs typeface="Poppins" panose="02000000000000000000" pitchFamily="2" charset="0"/>
                      </a:endParaRPr>
                    </a:p>
                  </a:txBody>
                  <a:tcPr anchor="ctr">
                    <a:solidFill>
                      <a:srgbClr val="005440"/>
                    </a:solidFill>
                  </a:tcPr>
                </a:tc>
                <a:tc>
                  <a:txBody>
                    <a:bodyPr/>
                    <a:lstStyle/>
                    <a:p>
                      <a:pPr algn="ctr"/>
                      <a:r>
                        <a:rPr lang="en-US" altLang="zh-CN" sz="1000" b="1" kern="1200" dirty="0" smtClean="0">
                          <a:solidFill>
                            <a:schemeClr val="bg1"/>
                          </a:solidFill>
                          <a:latin typeface="Poppins" panose="02000000000000000000" pitchFamily="2" charset="0"/>
                          <a:ea typeface="+mn-ea"/>
                          <a:cs typeface="Poppins" panose="02000000000000000000" pitchFamily="2" charset="0"/>
                        </a:rPr>
                        <a:t>Lung</a:t>
                      </a:r>
                      <a:endParaRPr lang="zh-CN" altLang="en-US" sz="1000" b="1" kern="1200" dirty="0" smtClean="0">
                        <a:solidFill>
                          <a:schemeClr val="bg1"/>
                        </a:solidFill>
                        <a:latin typeface="Poppins" panose="02000000000000000000" pitchFamily="2" charset="0"/>
                        <a:ea typeface="+mn-ea"/>
                        <a:cs typeface="Poppins" panose="02000000000000000000" pitchFamily="2" charset="0"/>
                      </a:endParaRPr>
                    </a:p>
                  </a:txBody>
                  <a:tcPr anchor="ctr">
                    <a:solidFill>
                      <a:srgbClr val="005440"/>
                    </a:solidFill>
                  </a:tcPr>
                </a:tc>
                <a:tc>
                  <a:txBody>
                    <a:bodyPr/>
                    <a:lstStyle/>
                    <a:p>
                      <a:pPr algn="ctr"/>
                      <a:r>
                        <a:rPr lang="en-US" altLang="zh-CN" sz="1000" b="1" kern="1200" dirty="0" smtClean="0">
                          <a:solidFill>
                            <a:schemeClr val="bg1"/>
                          </a:solidFill>
                          <a:latin typeface="Poppins" panose="02000000000000000000" pitchFamily="2" charset="0"/>
                          <a:ea typeface="+mn-ea"/>
                          <a:cs typeface="Poppins" panose="02000000000000000000" pitchFamily="2" charset="0"/>
                        </a:rPr>
                        <a:t>Prostate</a:t>
                      </a:r>
                      <a:endParaRPr lang="zh-CN" altLang="en-US" sz="1000" b="1" kern="1200" dirty="0" smtClean="0">
                        <a:solidFill>
                          <a:schemeClr val="bg1"/>
                        </a:solidFill>
                        <a:latin typeface="Poppins" panose="02000000000000000000" pitchFamily="2" charset="0"/>
                        <a:ea typeface="+mn-ea"/>
                        <a:cs typeface="Poppins" panose="02000000000000000000" pitchFamily="2" charset="0"/>
                      </a:endParaRPr>
                    </a:p>
                  </a:txBody>
                  <a:tcPr anchor="ctr">
                    <a:solidFill>
                      <a:srgbClr val="005440"/>
                    </a:solidFill>
                  </a:tcPr>
                </a:tc>
                <a:tc>
                  <a:txBody>
                    <a:bodyPr/>
                    <a:lstStyle/>
                    <a:p>
                      <a:pPr algn="ctr"/>
                      <a:r>
                        <a:rPr lang="en-US" altLang="zh-CN" sz="1000" b="1" kern="1200" dirty="0" smtClean="0">
                          <a:solidFill>
                            <a:schemeClr val="bg1"/>
                          </a:solidFill>
                          <a:latin typeface="Poppins" panose="02000000000000000000" pitchFamily="2" charset="0"/>
                          <a:ea typeface="+mn-ea"/>
                          <a:cs typeface="Poppins" panose="02000000000000000000" pitchFamily="2" charset="0"/>
                        </a:rPr>
                        <a:t>Pancreatic</a:t>
                      </a:r>
                      <a:endParaRPr lang="zh-CN" altLang="en-US" sz="1000" b="1" kern="1200" dirty="0" smtClean="0">
                        <a:solidFill>
                          <a:schemeClr val="bg1"/>
                        </a:solidFill>
                        <a:latin typeface="Poppins" panose="02000000000000000000" pitchFamily="2" charset="0"/>
                        <a:ea typeface="+mn-ea"/>
                        <a:cs typeface="Poppins" panose="02000000000000000000" pitchFamily="2" charset="0"/>
                      </a:endParaRPr>
                    </a:p>
                  </a:txBody>
                  <a:tcPr anchor="ctr">
                    <a:solidFill>
                      <a:srgbClr val="005440"/>
                    </a:solidFill>
                  </a:tcPr>
                </a:tc>
                <a:tc>
                  <a:txBody>
                    <a:bodyPr/>
                    <a:lstStyle/>
                    <a:p>
                      <a:pPr algn="ctr"/>
                      <a:r>
                        <a:rPr lang="en-US" altLang="zh-CN" sz="1000" b="1" kern="1200" dirty="0" smtClean="0">
                          <a:solidFill>
                            <a:schemeClr val="bg1"/>
                          </a:solidFill>
                          <a:latin typeface="Poppins" panose="02000000000000000000" pitchFamily="2" charset="0"/>
                          <a:ea typeface="+mn-ea"/>
                          <a:cs typeface="Poppins" panose="02000000000000000000" pitchFamily="2" charset="0"/>
                        </a:rPr>
                        <a:t>Heart</a:t>
                      </a:r>
                      <a:endParaRPr lang="zh-CN" altLang="en-US" sz="1000" b="1" kern="1200" dirty="0" smtClean="0">
                        <a:solidFill>
                          <a:schemeClr val="bg1"/>
                        </a:solidFill>
                        <a:latin typeface="Poppins" panose="02000000000000000000" pitchFamily="2" charset="0"/>
                        <a:ea typeface="+mn-ea"/>
                        <a:cs typeface="Poppins" panose="02000000000000000000" pitchFamily="2" charset="0"/>
                      </a:endParaRPr>
                    </a:p>
                  </a:txBody>
                  <a:tcPr anchor="ctr">
                    <a:solidFill>
                      <a:srgbClr val="005440"/>
                    </a:solidFill>
                  </a:tcPr>
                </a:tc>
                <a:tc>
                  <a:txBody>
                    <a:bodyPr/>
                    <a:lstStyle/>
                    <a:p>
                      <a:pPr algn="ctr"/>
                      <a:r>
                        <a:rPr lang="en-US" altLang="zh-CN" sz="1000" b="1" kern="1200" dirty="0" smtClean="0">
                          <a:solidFill>
                            <a:schemeClr val="bg1"/>
                          </a:solidFill>
                          <a:latin typeface="Poppins" panose="02000000000000000000" pitchFamily="2" charset="0"/>
                          <a:ea typeface="+mn-ea"/>
                          <a:cs typeface="Poppins" panose="02000000000000000000" pitchFamily="2" charset="0"/>
                        </a:rPr>
                        <a:t>Intestinal</a:t>
                      </a:r>
                      <a:endParaRPr lang="zh-CN" altLang="en-US" sz="1000" b="1" kern="1200" dirty="0" smtClean="0">
                        <a:solidFill>
                          <a:schemeClr val="bg1"/>
                        </a:solidFill>
                        <a:latin typeface="Poppins" panose="02000000000000000000" pitchFamily="2" charset="0"/>
                        <a:ea typeface="+mn-ea"/>
                        <a:cs typeface="Poppins" panose="02000000000000000000" pitchFamily="2" charset="0"/>
                      </a:endParaRPr>
                    </a:p>
                  </a:txBody>
                  <a:tcPr anchor="ctr">
                    <a:solidFill>
                      <a:srgbClr val="005440"/>
                    </a:solidFill>
                  </a:tcPr>
                </a:tc>
                <a:tc>
                  <a:txBody>
                    <a:bodyPr/>
                    <a:lstStyle/>
                    <a:p>
                      <a:pPr algn="ctr"/>
                      <a:r>
                        <a:rPr lang="en-US" altLang="zh-CN" sz="1000" b="1" kern="1200" dirty="0" smtClean="0">
                          <a:solidFill>
                            <a:schemeClr val="bg1"/>
                          </a:solidFill>
                          <a:latin typeface="Poppins" panose="02000000000000000000" pitchFamily="2" charset="0"/>
                          <a:ea typeface="+mn-ea"/>
                          <a:cs typeface="Poppins" panose="02000000000000000000" pitchFamily="2" charset="0"/>
                        </a:rPr>
                        <a:t>Gastric</a:t>
                      </a:r>
                      <a:endParaRPr lang="zh-CN" altLang="en-US" sz="1000" b="1" kern="1200" dirty="0" smtClean="0">
                        <a:solidFill>
                          <a:schemeClr val="bg1"/>
                        </a:solidFill>
                        <a:latin typeface="Poppins" panose="02000000000000000000" pitchFamily="2" charset="0"/>
                        <a:ea typeface="+mn-ea"/>
                        <a:cs typeface="Poppins" panose="02000000000000000000" pitchFamily="2" charset="0"/>
                      </a:endParaRPr>
                    </a:p>
                  </a:txBody>
                  <a:tcPr anchor="ctr">
                    <a:solidFill>
                      <a:srgbClr val="005440"/>
                    </a:solidFill>
                  </a:tcPr>
                </a:tc>
                <a:tc>
                  <a:txBody>
                    <a:bodyPr/>
                    <a:lstStyle/>
                    <a:p>
                      <a:pPr algn="ctr"/>
                      <a:r>
                        <a:rPr lang="en-US" altLang="zh-CN" sz="1000" b="1" kern="1200" dirty="0" smtClean="0">
                          <a:solidFill>
                            <a:schemeClr val="bg1"/>
                          </a:solidFill>
                          <a:latin typeface="Poppins" panose="02000000000000000000" pitchFamily="2" charset="0"/>
                          <a:ea typeface="+mn-ea"/>
                          <a:cs typeface="Poppins" panose="02000000000000000000" pitchFamily="2" charset="0"/>
                        </a:rPr>
                        <a:t>Liver</a:t>
                      </a:r>
                      <a:endParaRPr lang="zh-CN" altLang="en-US" sz="1000" b="1" kern="1200" dirty="0" smtClean="0">
                        <a:solidFill>
                          <a:schemeClr val="bg1"/>
                        </a:solidFill>
                        <a:latin typeface="Poppins" panose="02000000000000000000" pitchFamily="2" charset="0"/>
                        <a:ea typeface="+mn-ea"/>
                        <a:cs typeface="Poppins" panose="02000000000000000000" pitchFamily="2" charset="0"/>
                      </a:endParaRPr>
                    </a:p>
                  </a:txBody>
                  <a:tcPr anchor="ctr">
                    <a:solidFill>
                      <a:srgbClr val="005440"/>
                    </a:solidFill>
                  </a:tcPr>
                </a:tc>
              </a:tr>
              <a:tr h="202355">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r>
                        <a:rPr lang="en-US" altLang="zh-CN" sz="1000" kern="1200" dirty="0" smtClean="0">
                          <a:solidFill>
                            <a:schemeClr val="tx1"/>
                          </a:solidFill>
                          <a:latin typeface="Poppins" panose="02000000000000000000" pitchFamily="2" charset="0"/>
                          <a:ea typeface="+mn-ea"/>
                          <a:cs typeface="Poppins" panose="02000000000000000000" pitchFamily="2" charset="0"/>
                        </a:rPr>
                        <a:t>EGF</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1000" kern="1200" dirty="0" smtClean="0">
                        <a:solidFill>
                          <a:schemeClr val="tx1"/>
                        </a:solidFill>
                        <a:latin typeface="Poppins" panose="02000000000000000000" pitchFamily="2" charset="0"/>
                        <a:ea typeface="+mn-ea"/>
                        <a:cs typeface="Poppins" panose="02000000000000000000" pitchFamily="2" charset="0"/>
                      </a:endParaRPr>
                    </a:p>
                  </a:txBody>
                  <a:tcPr marL="95250" marR="95250" anchor="ctr">
                    <a:solidFill>
                      <a:schemeClr val="bg1">
                        <a:lumMod val="95000"/>
                      </a:schemeClr>
                    </a:solidFill>
                  </a:tcPr>
                </a:tc>
                <a:tc>
                  <a:txBody>
                    <a:bodyPr/>
                    <a:lstStyle/>
                    <a:p>
                      <a:pPr algn="ctr"/>
                      <a:r>
                        <a:rPr lang="en-US" altLang="zh-CN" sz="1000" kern="1200" dirty="0" smtClean="0">
                          <a:solidFill>
                            <a:schemeClr val="tx1"/>
                          </a:solidFill>
                          <a:latin typeface="Poppins" panose="02000000000000000000" pitchFamily="2" charset="0"/>
                          <a:ea typeface="+mn-ea"/>
                          <a:cs typeface="Poppins" panose="02000000000000000000" pitchFamily="2" charset="0"/>
                        </a:rPr>
                        <a:t>EGF</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marL="95250" marR="95250" anchor="ctr">
                    <a:solidFill>
                      <a:schemeClr val="bg1">
                        <a:lumMod val="95000"/>
                      </a:schemeClr>
                    </a:solidFill>
                  </a:tcPr>
                </a:tc>
                <a:tc>
                  <a:txBody>
                    <a:bodyPr/>
                    <a:lstStyle/>
                    <a:p>
                      <a:pPr algn="ctr"/>
                      <a:r>
                        <a:rPr lang="en-US" altLang="zh-CN" sz="1000" kern="1200" dirty="0" smtClean="0">
                          <a:solidFill>
                            <a:schemeClr val="tx1"/>
                          </a:solidFill>
                          <a:latin typeface="Poppins" panose="02000000000000000000" pitchFamily="2" charset="0"/>
                          <a:ea typeface="+mn-ea"/>
                          <a:cs typeface="Poppins" panose="02000000000000000000" pitchFamily="2" charset="0"/>
                        </a:rPr>
                        <a:t>EGF</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marL="95250" marR="95250"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1000" kern="1200" dirty="0" smtClean="0">
                        <a:solidFill>
                          <a:schemeClr val="tx1"/>
                        </a:solidFill>
                        <a:latin typeface="Poppins" panose="02000000000000000000" pitchFamily="2" charset="0"/>
                        <a:ea typeface="+mn-ea"/>
                        <a:cs typeface="Poppins" panose="02000000000000000000" pitchFamily="2" charset="0"/>
                      </a:endParaRPr>
                    </a:p>
                  </a:txBody>
                  <a:tcPr marL="95250" marR="95250" anchor="ctr">
                    <a:solidFill>
                      <a:schemeClr val="bg1">
                        <a:lumMod val="95000"/>
                      </a:schemeClr>
                    </a:solidFill>
                  </a:tcPr>
                </a:tc>
                <a:tc>
                  <a:txBody>
                    <a:bodyPr/>
                    <a:lstStyle/>
                    <a:p>
                      <a:pPr algn="ctr"/>
                      <a:r>
                        <a:rPr lang="en-US" altLang="zh-CN" sz="1000" kern="1200" smtClean="0">
                          <a:solidFill>
                            <a:schemeClr val="tx1"/>
                          </a:solidFill>
                          <a:latin typeface="Poppins" panose="02000000000000000000" pitchFamily="2" charset="0"/>
                          <a:ea typeface="+mn-ea"/>
                          <a:cs typeface="Poppins" panose="02000000000000000000" pitchFamily="2" charset="0"/>
                        </a:rPr>
                        <a:t>EGF</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marL="95250" marR="95250" anchor="ctr">
                    <a:solidFill>
                      <a:schemeClr val="bg1">
                        <a:lumMod val="95000"/>
                      </a:schemeClr>
                    </a:solidFill>
                  </a:tcPr>
                </a:tc>
                <a:tc>
                  <a:txBody>
                    <a:bodyPr/>
                    <a:lstStyle/>
                    <a:p>
                      <a:pPr algn="ctr"/>
                      <a:r>
                        <a:rPr lang="en-US" altLang="zh-CN" sz="1000" kern="1200" smtClean="0">
                          <a:solidFill>
                            <a:schemeClr val="tx1"/>
                          </a:solidFill>
                          <a:latin typeface="Poppins" panose="02000000000000000000" pitchFamily="2" charset="0"/>
                          <a:ea typeface="+mn-ea"/>
                          <a:cs typeface="Poppins" panose="02000000000000000000" pitchFamily="2" charset="0"/>
                        </a:rPr>
                        <a:t>EGF</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marL="95250" marR="95250" anchor="ctr">
                    <a:solidFill>
                      <a:schemeClr val="bg1">
                        <a:lumMod val="95000"/>
                      </a:schemeClr>
                    </a:solidFill>
                  </a:tcPr>
                </a:tc>
                <a:tc>
                  <a:txBody>
                    <a:bodyPr/>
                    <a:lstStyle/>
                    <a:p>
                      <a:pPr algn="ctr"/>
                      <a:r>
                        <a:rPr lang="en-US" altLang="zh-CN" sz="1000" kern="1200" dirty="0" smtClean="0">
                          <a:solidFill>
                            <a:schemeClr val="tx1"/>
                          </a:solidFill>
                          <a:latin typeface="Poppins" panose="02000000000000000000" pitchFamily="2" charset="0"/>
                          <a:ea typeface="+mn-ea"/>
                          <a:cs typeface="Poppins" panose="02000000000000000000" pitchFamily="2" charset="0"/>
                        </a:rPr>
                        <a:t>EGF</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marL="95250" marR="95250" anchor="ctr">
                    <a:solidFill>
                      <a:schemeClr val="bg1">
                        <a:lumMod val="95000"/>
                      </a:schemeClr>
                    </a:solidFill>
                  </a:tcPr>
                </a:tc>
              </a:tr>
              <a:tr h="202355">
                <a:tc>
                  <a:txBody>
                    <a:bodyPr/>
                    <a:lstStyle/>
                    <a:p>
                      <a:pPr algn="ctr"/>
                      <a:r>
                        <a:rPr lang="en-US" altLang="zh-CN" sz="1000" kern="1200" dirty="0" smtClean="0">
                          <a:solidFill>
                            <a:schemeClr val="tx1"/>
                          </a:solidFill>
                          <a:latin typeface="Poppins" panose="02000000000000000000" pitchFamily="2" charset="0"/>
                          <a:ea typeface="+mn-ea"/>
                          <a:cs typeface="Poppins" panose="02000000000000000000" pitchFamily="2" charset="0"/>
                        </a:rPr>
                        <a:t>FGF2</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r>
                        <a:rPr lang="en-US" altLang="zh-CN" sz="1000" kern="1200" smtClean="0">
                          <a:solidFill>
                            <a:schemeClr val="tx1"/>
                          </a:solidFill>
                          <a:latin typeface="Poppins" panose="02000000000000000000" pitchFamily="2" charset="0"/>
                          <a:ea typeface="+mn-ea"/>
                          <a:cs typeface="Poppins" panose="02000000000000000000" pitchFamily="2" charset="0"/>
                        </a:rPr>
                        <a:t>FGF2</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r>
                        <a:rPr lang="en-US" altLang="zh-CN" sz="1000" kern="1200" smtClean="0">
                          <a:solidFill>
                            <a:schemeClr val="tx1"/>
                          </a:solidFill>
                          <a:latin typeface="Poppins" panose="02000000000000000000" pitchFamily="2" charset="0"/>
                          <a:ea typeface="+mn-ea"/>
                          <a:cs typeface="Poppins" panose="02000000000000000000" pitchFamily="2" charset="0"/>
                        </a:rPr>
                        <a:t>FGF2</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r>
                        <a:rPr lang="en-US" altLang="zh-CN" sz="1000" kern="1200" smtClean="0">
                          <a:solidFill>
                            <a:schemeClr val="tx1"/>
                          </a:solidFill>
                          <a:latin typeface="Poppins" panose="02000000000000000000" pitchFamily="2" charset="0"/>
                          <a:ea typeface="+mn-ea"/>
                          <a:cs typeface="Poppins" panose="02000000000000000000" pitchFamily="2" charset="0"/>
                        </a:rPr>
                        <a:t>FGF2</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r>
                        <a:rPr lang="en-US" altLang="zh-CN" sz="1000" kern="1200" dirty="0" smtClean="0">
                          <a:solidFill>
                            <a:schemeClr val="tx1"/>
                          </a:solidFill>
                          <a:latin typeface="Poppins" panose="02000000000000000000" pitchFamily="2" charset="0"/>
                          <a:ea typeface="+mn-ea"/>
                          <a:cs typeface="Poppins" panose="02000000000000000000" pitchFamily="2" charset="0"/>
                        </a:rPr>
                        <a:t>FGF2</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r>
                        <a:rPr lang="en-US" altLang="zh-CN" sz="1000" kern="1200" dirty="0" smtClean="0">
                          <a:solidFill>
                            <a:schemeClr val="tx1"/>
                          </a:solidFill>
                          <a:latin typeface="Poppins" panose="02000000000000000000" pitchFamily="2" charset="0"/>
                          <a:ea typeface="+mn-ea"/>
                          <a:cs typeface="Poppins" panose="02000000000000000000" pitchFamily="2" charset="0"/>
                        </a:rPr>
                        <a:t>FGF2</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tx1"/>
                          </a:solidFill>
                          <a:latin typeface="Poppins" panose="02000000000000000000" pitchFamily="2" charset="0"/>
                          <a:ea typeface="+mn-ea"/>
                          <a:cs typeface="Poppins" panose="02000000000000000000" pitchFamily="2" charset="0"/>
                        </a:rPr>
                        <a:t>FGF2</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r>
              <a:tr h="202355">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tx1"/>
                          </a:solidFill>
                          <a:latin typeface="Poppins" panose="02000000000000000000" pitchFamily="2" charset="0"/>
                          <a:ea typeface="+mn-ea"/>
                          <a:cs typeface="Poppins" panose="02000000000000000000" pitchFamily="2" charset="0"/>
                        </a:rPr>
                        <a:t>FGF7</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r>
              <a:tr h="202355">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tx1"/>
                          </a:solidFill>
                          <a:latin typeface="Poppins" panose="02000000000000000000" pitchFamily="2" charset="0"/>
                          <a:ea typeface="+mn-ea"/>
                          <a:cs typeface="Poppins" panose="02000000000000000000" pitchFamily="2" charset="0"/>
                        </a:rPr>
                        <a:t>TGFB1</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r>
              <a:tr h="202355">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tx1"/>
                          </a:solidFill>
                          <a:latin typeface="Poppins" panose="02000000000000000000" pitchFamily="2" charset="0"/>
                          <a:ea typeface="+mn-ea"/>
                          <a:cs typeface="Poppins" panose="02000000000000000000" pitchFamily="2" charset="0"/>
                        </a:rPr>
                        <a:t>FGF10</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tx1"/>
                          </a:solidFill>
                          <a:latin typeface="Poppins" panose="02000000000000000000" pitchFamily="2" charset="0"/>
                          <a:ea typeface="+mn-ea"/>
                          <a:cs typeface="Poppins" panose="02000000000000000000" pitchFamily="2" charset="0"/>
                        </a:rPr>
                        <a:t>FGF10</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tx1"/>
                          </a:solidFill>
                          <a:latin typeface="Poppins" panose="02000000000000000000" pitchFamily="2" charset="0"/>
                          <a:ea typeface="+mn-ea"/>
                          <a:cs typeface="Poppins" panose="02000000000000000000" pitchFamily="2" charset="0"/>
                        </a:rPr>
                        <a:t>FGF10</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tx1"/>
                          </a:solidFill>
                          <a:latin typeface="Poppins" panose="02000000000000000000" pitchFamily="2" charset="0"/>
                          <a:ea typeface="+mn-ea"/>
                          <a:cs typeface="Poppins" panose="02000000000000000000" pitchFamily="2" charset="0"/>
                        </a:rPr>
                        <a:t>FGF10</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tx1"/>
                          </a:solidFill>
                          <a:latin typeface="Poppins" panose="02000000000000000000" pitchFamily="2" charset="0"/>
                          <a:ea typeface="+mn-ea"/>
                          <a:cs typeface="Poppins" panose="02000000000000000000" pitchFamily="2" charset="0"/>
                        </a:rPr>
                        <a:t>FGF10</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tx1"/>
                          </a:solidFill>
                          <a:latin typeface="Poppins" panose="02000000000000000000" pitchFamily="2" charset="0"/>
                          <a:ea typeface="+mn-ea"/>
                          <a:cs typeface="Poppins" panose="02000000000000000000" pitchFamily="2" charset="0"/>
                        </a:rPr>
                        <a:t>FGF10</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tx1"/>
                          </a:solidFill>
                          <a:latin typeface="Poppins" panose="02000000000000000000" pitchFamily="2" charset="0"/>
                          <a:ea typeface="+mn-ea"/>
                          <a:cs typeface="Poppins" panose="02000000000000000000" pitchFamily="2" charset="0"/>
                        </a:rPr>
                        <a:t>FGF10</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r>
              <a:tr h="243840">
                <a:tc>
                  <a:txBody>
                    <a:bodyPr/>
                    <a:lstStyle/>
                    <a:p>
                      <a:pPr algn="ctr"/>
                      <a:r>
                        <a:rPr lang="en-US" altLang="zh-CN" sz="1000" kern="1200" dirty="0" smtClean="0">
                          <a:solidFill>
                            <a:schemeClr val="tx1"/>
                          </a:solidFill>
                          <a:latin typeface="Poppins" panose="02000000000000000000" pitchFamily="2" charset="0"/>
                          <a:ea typeface="+mn-ea"/>
                          <a:cs typeface="Poppins" panose="02000000000000000000" pitchFamily="2" charset="0"/>
                        </a:rPr>
                        <a:t>NOG</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r>
                        <a:rPr lang="en-US" altLang="zh-CN" sz="1000" kern="1200" dirty="0" smtClean="0">
                          <a:solidFill>
                            <a:schemeClr val="tx1"/>
                          </a:solidFill>
                          <a:latin typeface="Poppins" panose="02000000000000000000" pitchFamily="2" charset="0"/>
                          <a:ea typeface="+mn-ea"/>
                          <a:cs typeface="Poppins" panose="02000000000000000000" pitchFamily="2" charset="0"/>
                        </a:rPr>
                        <a:t>NOG</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r>
                        <a:rPr lang="en-US" altLang="zh-CN" sz="1000" kern="1200" dirty="0" smtClean="0">
                          <a:solidFill>
                            <a:schemeClr val="tx1"/>
                          </a:solidFill>
                          <a:latin typeface="Poppins" panose="02000000000000000000" pitchFamily="2" charset="0"/>
                          <a:ea typeface="+mn-ea"/>
                          <a:cs typeface="Poppins" panose="02000000000000000000" pitchFamily="2" charset="0"/>
                        </a:rPr>
                        <a:t>NOG</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r>
                        <a:rPr lang="en-US" altLang="zh-CN" sz="1000" kern="1200" dirty="0" smtClean="0">
                          <a:solidFill>
                            <a:schemeClr val="tx1"/>
                          </a:solidFill>
                          <a:latin typeface="Poppins" panose="02000000000000000000" pitchFamily="2" charset="0"/>
                          <a:ea typeface="+mn-ea"/>
                          <a:cs typeface="Poppins" panose="02000000000000000000" pitchFamily="2" charset="0"/>
                        </a:rPr>
                        <a:t>NOG</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r>
                        <a:rPr lang="en-US" altLang="zh-CN" sz="1000" kern="1200" dirty="0" smtClean="0">
                          <a:solidFill>
                            <a:schemeClr val="tx1"/>
                          </a:solidFill>
                          <a:latin typeface="Poppins" panose="02000000000000000000" pitchFamily="2" charset="0"/>
                          <a:ea typeface="+mn-ea"/>
                          <a:cs typeface="Poppins" panose="02000000000000000000" pitchFamily="2" charset="0"/>
                        </a:rPr>
                        <a:t>NOG</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r>
                        <a:rPr lang="en-US" altLang="zh-CN" sz="1000" kern="1200" dirty="0" smtClean="0">
                          <a:solidFill>
                            <a:schemeClr val="tx1"/>
                          </a:solidFill>
                          <a:latin typeface="Poppins" panose="02000000000000000000" pitchFamily="2" charset="0"/>
                          <a:ea typeface="+mn-ea"/>
                          <a:cs typeface="Poppins" panose="02000000000000000000" pitchFamily="2" charset="0"/>
                        </a:rPr>
                        <a:t>NOG</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r>
                        <a:rPr lang="en-US" altLang="zh-CN" sz="1000" kern="1200" dirty="0" smtClean="0">
                          <a:solidFill>
                            <a:schemeClr val="tx1"/>
                          </a:solidFill>
                          <a:latin typeface="Poppins" panose="02000000000000000000" pitchFamily="2" charset="0"/>
                          <a:ea typeface="+mn-ea"/>
                          <a:cs typeface="Poppins" panose="02000000000000000000" pitchFamily="2" charset="0"/>
                        </a:rPr>
                        <a:t>NOG</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r>
                        <a:rPr lang="en-US" altLang="zh-CN" sz="1000" kern="1200" dirty="0" smtClean="0">
                          <a:solidFill>
                            <a:schemeClr val="tx1"/>
                          </a:solidFill>
                          <a:latin typeface="Poppins" panose="02000000000000000000" pitchFamily="2" charset="0"/>
                          <a:ea typeface="+mn-ea"/>
                          <a:cs typeface="Poppins" panose="02000000000000000000" pitchFamily="2" charset="0"/>
                        </a:rPr>
                        <a:t>NOG</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r>
              <a:tr h="202355">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r>
                        <a:rPr lang="en-US" altLang="zh-CN" sz="1000" kern="1200" dirty="0" smtClean="0">
                          <a:solidFill>
                            <a:schemeClr val="tx1"/>
                          </a:solidFill>
                          <a:latin typeface="Poppins" panose="02000000000000000000" pitchFamily="2" charset="0"/>
                          <a:ea typeface="+mn-ea"/>
                          <a:cs typeface="Poppins" panose="02000000000000000000" pitchFamily="2" charset="0"/>
                        </a:rPr>
                        <a:t>INHBA</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tx1"/>
                          </a:solidFill>
                          <a:latin typeface="Poppins" panose="02000000000000000000" pitchFamily="2" charset="0"/>
                          <a:ea typeface="+mn-ea"/>
                          <a:cs typeface="Poppins" panose="02000000000000000000" pitchFamily="2" charset="0"/>
                        </a:rPr>
                        <a:t>INHBA</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tx1"/>
                          </a:solidFill>
                          <a:latin typeface="Poppins" panose="02000000000000000000" pitchFamily="2" charset="0"/>
                          <a:ea typeface="+mn-ea"/>
                          <a:cs typeface="Poppins" panose="02000000000000000000" pitchFamily="2" charset="0"/>
                        </a:rPr>
                        <a:t>INHBA</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tx1"/>
                          </a:solidFill>
                          <a:latin typeface="Poppins" panose="02000000000000000000" pitchFamily="2" charset="0"/>
                          <a:ea typeface="+mn-ea"/>
                          <a:cs typeface="Poppins" panose="02000000000000000000" pitchFamily="2" charset="0"/>
                        </a:rPr>
                        <a:t>INHBA</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r>
              <a:tr h="202355">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r>
                        <a:rPr lang="en-US" altLang="zh-CN" sz="1000" kern="1200" dirty="0" smtClean="0">
                          <a:solidFill>
                            <a:schemeClr val="tx1"/>
                          </a:solidFill>
                          <a:latin typeface="Poppins" panose="02000000000000000000" pitchFamily="2" charset="0"/>
                          <a:ea typeface="+mn-ea"/>
                          <a:cs typeface="Poppins" panose="02000000000000000000" pitchFamily="2" charset="0"/>
                        </a:rPr>
                        <a:t>HGF</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r>
              <a:tr h="202355">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tx1"/>
                          </a:solidFill>
                          <a:latin typeface="Poppins" panose="02000000000000000000" pitchFamily="2" charset="0"/>
                          <a:ea typeface="+mn-ea"/>
                          <a:cs typeface="Poppins" panose="02000000000000000000" pitchFamily="2" charset="0"/>
                        </a:rPr>
                        <a:t>RSPO1</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smtClean="0">
                          <a:solidFill>
                            <a:schemeClr val="tx1"/>
                          </a:solidFill>
                          <a:latin typeface="Poppins" panose="02000000000000000000" pitchFamily="2" charset="0"/>
                          <a:ea typeface="+mn-ea"/>
                          <a:cs typeface="Poppins" panose="02000000000000000000" pitchFamily="2" charset="0"/>
                        </a:rPr>
                        <a:t>RSPO1</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smtClean="0">
                          <a:solidFill>
                            <a:schemeClr val="tx1"/>
                          </a:solidFill>
                          <a:latin typeface="Poppins" panose="02000000000000000000" pitchFamily="2" charset="0"/>
                          <a:ea typeface="+mn-ea"/>
                          <a:cs typeface="Poppins" panose="02000000000000000000" pitchFamily="2" charset="0"/>
                        </a:rPr>
                        <a:t>RSPO1</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smtClean="0">
                          <a:solidFill>
                            <a:schemeClr val="tx1"/>
                          </a:solidFill>
                          <a:latin typeface="Poppins" panose="02000000000000000000" pitchFamily="2" charset="0"/>
                          <a:ea typeface="+mn-ea"/>
                          <a:cs typeface="Poppins" panose="02000000000000000000" pitchFamily="2" charset="0"/>
                        </a:rPr>
                        <a:t>RSPO1</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tx1"/>
                          </a:solidFill>
                          <a:latin typeface="Poppins" panose="02000000000000000000" pitchFamily="2" charset="0"/>
                          <a:ea typeface="+mn-ea"/>
                          <a:cs typeface="Poppins" panose="02000000000000000000" pitchFamily="2" charset="0"/>
                        </a:rPr>
                        <a:t>RSPO1</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tx1"/>
                          </a:solidFill>
                          <a:latin typeface="Poppins" panose="02000000000000000000" pitchFamily="2" charset="0"/>
                          <a:ea typeface="+mn-ea"/>
                          <a:cs typeface="Poppins" panose="02000000000000000000" pitchFamily="2" charset="0"/>
                        </a:rPr>
                        <a:t>RSPO1</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kern="1200" dirty="0" smtClean="0">
                          <a:solidFill>
                            <a:schemeClr val="tx1"/>
                          </a:solidFill>
                          <a:latin typeface="Poppins" panose="02000000000000000000" pitchFamily="2" charset="0"/>
                          <a:ea typeface="+mn-ea"/>
                          <a:cs typeface="Poppins" panose="02000000000000000000" pitchFamily="2" charset="0"/>
                        </a:rPr>
                        <a:t>RSPO1</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r>
              <a:tr h="202355">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r>
                        <a:rPr lang="en-US" altLang="zh-CN" sz="1000" kern="1200" dirty="0" smtClean="0">
                          <a:solidFill>
                            <a:schemeClr val="tx1"/>
                          </a:solidFill>
                          <a:latin typeface="Poppins" panose="02000000000000000000" pitchFamily="2" charset="0"/>
                          <a:ea typeface="+mn-ea"/>
                          <a:cs typeface="Poppins" panose="02000000000000000000" pitchFamily="2" charset="0"/>
                        </a:rPr>
                        <a:t>OSM</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r>
              <a:tr h="202355">
                <a:tc>
                  <a:txBody>
                    <a:bodyPr/>
                    <a:lstStyle/>
                    <a:p>
                      <a:pPr algn="ctr"/>
                      <a:r>
                        <a:rPr lang="en-US" altLang="zh-CN" sz="1000" kern="1200" dirty="0" smtClean="0">
                          <a:solidFill>
                            <a:schemeClr val="tx1"/>
                          </a:solidFill>
                          <a:latin typeface="Poppins" panose="02000000000000000000" pitchFamily="2" charset="0"/>
                          <a:ea typeface="+mn-ea"/>
                          <a:cs typeface="Poppins" panose="02000000000000000000" pitchFamily="2" charset="0"/>
                        </a:rPr>
                        <a:t>DKK1</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c>
                  <a:txBody>
                    <a:bodyPr/>
                    <a:lstStyle/>
                    <a:p>
                      <a:pPr algn="ctr"/>
                      <a:r>
                        <a:rPr lang="en-US" altLang="zh-CN" sz="1000" kern="1200" dirty="0" smtClean="0">
                          <a:solidFill>
                            <a:schemeClr val="tx1"/>
                          </a:solidFill>
                          <a:latin typeface="Poppins" panose="02000000000000000000" pitchFamily="2" charset="0"/>
                          <a:ea typeface="+mn-ea"/>
                          <a:cs typeface="Poppins" panose="02000000000000000000" pitchFamily="2" charset="0"/>
                        </a:rPr>
                        <a:t>DKK1</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lumMod val="95000"/>
                      </a:schemeClr>
                    </a:solidFill>
                  </a:tcPr>
                </a:tc>
              </a:tr>
              <a:tr h="202355">
                <a:tc>
                  <a:txBody>
                    <a:bodyPr/>
                    <a:lstStyle/>
                    <a:p>
                      <a:pPr algn="ctr"/>
                      <a:r>
                        <a:rPr lang="en-US" altLang="zh-CN" sz="1000" kern="1200" dirty="0" smtClean="0">
                          <a:solidFill>
                            <a:schemeClr val="tx1"/>
                          </a:solidFill>
                          <a:latin typeface="Poppins" panose="02000000000000000000" pitchFamily="2" charset="0"/>
                          <a:ea typeface="+mn-ea"/>
                          <a:cs typeface="Poppins" panose="02000000000000000000" pitchFamily="2" charset="0"/>
                        </a:rPr>
                        <a:t>GDNF</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solidFill>
                      <a:schemeClr val="bg1"/>
                    </a:solidFill>
                  </a:tcPr>
                </a:tc>
              </a:tr>
              <a:tr h="202355">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r>
                        <a:rPr lang="en-US" altLang="zh-CN" sz="1000" kern="1200" dirty="0" smtClean="0">
                          <a:solidFill>
                            <a:schemeClr val="tx1"/>
                          </a:solidFill>
                          <a:latin typeface="Poppins" panose="02000000000000000000" pitchFamily="2" charset="0"/>
                          <a:ea typeface="+mn-ea"/>
                          <a:cs typeface="Poppins" panose="02000000000000000000" pitchFamily="2" charset="0"/>
                        </a:rPr>
                        <a:t>LIF</a:t>
                      </a: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endParaRPr lang="zh-CN" altLang="en-US" sz="1000" kern="1200" dirty="0" smtClean="0">
                        <a:solidFill>
                          <a:schemeClr val="tx1"/>
                        </a:solidFill>
                        <a:latin typeface="Poppins" panose="02000000000000000000" pitchFamily="2" charset="0"/>
                        <a:ea typeface="+mn-ea"/>
                        <a:cs typeface="Poppins" panose="02000000000000000000" pitchFamily="2" charset="0"/>
                      </a:endParaRPr>
                    </a:p>
                  </a:txBody>
                  <a:tcPr anchor="ctr">
                    <a:lnB w="12700" cap="flat" cmpd="sng" algn="ctr">
                      <a:solidFill>
                        <a:schemeClr val="bg1">
                          <a:lumMod val="50000"/>
                        </a:schemeClr>
                      </a:solidFill>
                      <a:prstDash val="solid"/>
                      <a:round/>
                      <a:headEnd type="none" w="med" len="med"/>
                      <a:tailEnd type="none" w="med" len="med"/>
                    </a:lnB>
                    <a:solidFill>
                      <a:schemeClr val="bg1">
                        <a:lumMod val="95000"/>
                      </a:schemeClr>
                    </a:solidFill>
                  </a:tcPr>
                </a:tc>
              </a:tr>
            </a:tbl>
          </a:graphicData>
        </a:graphic>
      </p:graphicFrame>
      <p:sp>
        <p:nvSpPr>
          <p:cNvPr id="34" name="TextBox 33"/>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6" name="组合 49"/>
          <p:cNvGrpSpPr/>
          <p:nvPr/>
        </p:nvGrpSpPr>
        <p:grpSpPr>
          <a:xfrm>
            <a:off x="39143" y="1191797"/>
            <a:ext cx="2780257" cy="3513553"/>
            <a:chOff x="267743" y="1191797"/>
            <a:chExt cx="3281853" cy="3911948"/>
          </a:xfrm>
        </p:grpSpPr>
        <p:pic>
          <p:nvPicPr>
            <p:cNvPr id="35" name="图片 34" descr="P8-4.jpg"/>
            <p:cNvPicPr>
              <a:picLocks noChangeAspect="1"/>
            </p:cNvPicPr>
            <p:nvPr/>
          </p:nvPicPr>
          <p:blipFill>
            <a:blip r:embed="rId4" cstate="print"/>
            <a:stretch>
              <a:fillRect/>
            </a:stretch>
          </p:blipFill>
          <p:spPr>
            <a:xfrm>
              <a:off x="272996" y="1191797"/>
              <a:ext cx="3276600" cy="3911948"/>
            </a:xfrm>
            <a:prstGeom prst="rect">
              <a:avLst/>
            </a:prstGeom>
          </p:spPr>
        </p:pic>
        <p:grpSp>
          <p:nvGrpSpPr>
            <p:cNvPr id="7" name="组合 52"/>
            <p:cNvGrpSpPr/>
            <p:nvPr/>
          </p:nvGrpSpPr>
          <p:grpSpPr>
            <a:xfrm>
              <a:off x="267743" y="1195509"/>
              <a:ext cx="3274955" cy="3906889"/>
              <a:chOff x="267743" y="1195509"/>
              <a:chExt cx="3274955" cy="3906889"/>
            </a:xfrm>
          </p:grpSpPr>
          <p:sp>
            <p:nvSpPr>
              <p:cNvPr id="47" name="矩形 46"/>
              <p:cNvSpPr/>
              <p:nvPr/>
            </p:nvSpPr>
            <p:spPr>
              <a:xfrm>
                <a:off x="2498698" y="3987746"/>
                <a:ext cx="1044000" cy="180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solidFill>
                      <a:srgbClr val="007E66"/>
                    </a:solidFill>
                    <a:latin typeface="Poppins" panose="02000000000000000000" pitchFamily="2" charset="0"/>
                    <a:cs typeface="Poppins" panose="02000000000000000000" pitchFamily="2" charset="0"/>
                  </a:rPr>
                  <a:t>OVARY</a:t>
                </a:r>
                <a:endParaRPr lang="zh-CN" altLang="en-US" sz="1000" b="1" dirty="0">
                  <a:solidFill>
                    <a:srgbClr val="007E66"/>
                  </a:solidFill>
                  <a:latin typeface="Poppins" panose="02000000000000000000" pitchFamily="2" charset="0"/>
                  <a:cs typeface="Poppins" panose="02000000000000000000" pitchFamily="2" charset="0"/>
                </a:endParaRPr>
              </a:p>
            </p:txBody>
          </p:sp>
          <p:sp>
            <p:nvSpPr>
              <p:cNvPr id="36" name="矩形 35"/>
              <p:cNvSpPr/>
              <p:nvPr/>
            </p:nvSpPr>
            <p:spPr>
              <a:xfrm>
                <a:off x="268355" y="1195509"/>
                <a:ext cx="1044000" cy="1080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solidFill>
                      <a:srgbClr val="007E66"/>
                    </a:solidFill>
                    <a:latin typeface="Poppins" panose="02000000000000000000" pitchFamily="2" charset="0"/>
                    <a:cs typeface="Poppins" panose="02000000000000000000" pitchFamily="2" charset="0"/>
                  </a:rPr>
                  <a:t>BRAIN</a:t>
                </a:r>
                <a:endParaRPr lang="zh-CN" altLang="en-US" sz="1000" b="1" dirty="0">
                  <a:solidFill>
                    <a:srgbClr val="007E66"/>
                  </a:solidFill>
                  <a:latin typeface="Poppins" panose="02000000000000000000" pitchFamily="2" charset="0"/>
                  <a:cs typeface="Poppins" panose="02000000000000000000" pitchFamily="2" charset="0"/>
                </a:endParaRPr>
              </a:p>
            </p:txBody>
          </p:sp>
          <p:sp>
            <p:nvSpPr>
              <p:cNvPr id="37" name="矩形 36"/>
              <p:cNvSpPr/>
              <p:nvPr/>
            </p:nvSpPr>
            <p:spPr>
              <a:xfrm>
                <a:off x="267743" y="2311346"/>
                <a:ext cx="1044000" cy="468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solidFill>
                      <a:srgbClr val="007E66"/>
                    </a:solidFill>
                    <a:latin typeface="Poppins" panose="02000000000000000000" pitchFamily="2" charset="0"/>
                    <a:cs typeface="Poppins" panose="02000000000000000000" pitchFamily="2" charset="0"/>
                  </a:rPr>
                  <a:t>BREAST</a:t>
                </a:r>
                <a:endParaRPr lang="zh-CN" altLang="en-US" sz="1000" b="1" dirty="0">
                  <a:solidFill>
                    <a:srgbClr val="007E66"/>
                  </a:solidFill>
                  <a:latin typeface="Poppins" panose="02000000000000000000" pitchFamily="2" charset="0"/>
                  <a:cs typeface="Poppins" panose="02000000000000000000" pitchFamily="2" charset="0"/>
                </a:endParaRPr>
              </a:p>
            </p:txBody>
          </p:sp>
          <p:sp>
            <p:nvSpPr>
              <p:cNvPr id="38" name="矩形 37"/>
              <p:cNvSpPr/>
              <p:nvPr/>
            </p:nvSpPr>
            <p:spPr>
              <a:xfrm>
                <a:off x="267743" y="2820893"/>
                <a:ext cx="1044000" cy="684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solidFill>
                      <a:srgbClr val="007E66"/>
                    </a:solidFill>
                    <a:latin typeface="Poppins" panose="02000000000000000000" pitchFamily="2" charset="0"/>
                    <a:cs typeface="Poppins" panose="02000000000000000000" pitchFamily="2" charset="0"/>
                  </a:rPr>
                  <a:t>LUNGS</a:t>
                </a:r>
                <a:endParaRPr lang="zh-CN" altLang="en-US" sz="1000" b="1" dirty="0">
                  <a:solidFill>
                    <a:srgbClr val="007E66"/>
                  </a:solidFill>
                  <a:latin typeface="Poppins" panose="02000000000000000000" pitchFamily="2" charset="0"/>
                  <a:cs typeface="Poppins" panose="02000000000000000000" pitchFamily="2" charset="0"/>
                </a:endParaRPr>
              </a:p>
            </p:txBody>
          </p:sp>
          <p:sp>
            <p:nvSpPr>
              <p:cNvPr id="39" name="矩形 38"/>
              <p:cNvSpPr/>
              <p:nvPr/>
            </p:nvSpPr>
            <p:spPr>
              <a:xfrm>
                <a:off x="267743" y="3530546"/>
                <a:ext cx="1044000" cy="540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solidFill>
                      <a:srgbClr val="007E66"/>
                    </a:solidFill>
                    <a:latin typeface="Poppins" panose="02000000000000000000" pitchFamily="2" charset="0"/>
                    <a:cs typeface="Poppins" panose="02000000000000000000" pitchFamily="2" charset="0"/>
                  </a:rPr>
                  <a:t>KIDNEY</a:t>
                </a:r>
                <a:endParaRPr lang="zh-CN" altLang="en-US" sz="1000" b="1" dirty="0">
                  <a:solidFill>
                    <a:srgbClr val="007E66"/>
                  </a:solidFill>
                  <a:latin typeface="Poppins" panose="02000000000000000000" pitchFamily="2" charset="0"/>
                  <a:cs typeface="Poppins" panose="02000000000000000000" pitchFamily="2" charset="0"/>
                </a:endParaRPr>
              </a:p>
            </p:txBody>
          </p:sp>
          <p:sp>
            <p:nvSpPr>
              <p:cNvPr id="40" name="矩形 39"/>
              <p:cNvSpPr/>
              <p:nvPr/>
            </p:nvSpPr>
            <p:spPr>
              <a:xfrm>
                <a:off x="267743" y="4120950"/>
                <a:ext cx="1044000" cy="468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solidFill>
                      <a:srgbClr val="007E66"/>
                    </a:solidFill>
                    <a:latin typeface="Poppins" panose="02000000000000000000" pitchFamily="2" charset="0"/>
                    <a:cs typeface="Poppins" panose="02000000000000000000" pitchFamily="2" charset="0"/>
                  </a:rPr>
                  <a:t>BLADDER</a:t>
                </a:r>
                <a:endParaRPr lang="zh-CN" altLang="en-US" sz="1000" b="1" dirty="0">
                  <a:solidFill>
                    <a:srgbClr val="007E66"/>
                  </a:solidFill>
                  <a:latin typeface="Poppins" panose="02000000000000000000" pitchFamily="2" charset="0"/>
                  <a:cs typeface="Poppins" panose="02000000000000000000" pitchFamily="2" charset="0"/>
                </a:endParaRPr>
              </a:p>
            </p:txBody>
          </p:sp>
          <p:sp>
            <p:nvSpPr>
              <p:cNvPr id="41" name="矩形 40"/>
              <p:cNvSpPr/>
              <p:nvPr/>
            </p:nvSpPr>
            <p:spPr>
              <a:xfrm>
                <a:off x="267743" y="4623598"/>
                <a:ext cx="1044000" cy="4788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solidFill>
                      <a:srgbClr val="007E66"/>
                    </a:solidFill>
                    <a:latin typeface="Poppins" panose="02000000000000000000" pitchFamily="2" charset="0"/>
                    <a:cs typeface="Poppins" panose="02000000000000000000" pitchFamily="2" charset="0"/>
                  </a:rPr>
                  <a:t>PROSTATE</a:t>
                </a:r>
                <a:endParaRPr lang="zh-CN" altLang="en-US" sz="1000" b="1" dirty="0">
                  <a:solidFill>
                    <a:srgbClr val="007E66"/>
                  </a:solidFill>
                  <a:latin typeface="Poppins" panose="02000000000000000000" pitchFamily="2" charset="0"/>
                  <a:cs typeface="Poppins" panose="02000000000000000000" pitchFamily="2" charset="0"/>
                </a:endParaRPr>
              </a:p>
            </p:txBody>
          </p:sp>
          <p:sp>
            <p:nvSpPr>
              <p:cNvPr id="42" name="矩形 41"/>
              <p:cNvSpPr/>
              <p:nvPr/>
            </p:nvSpPr>
            <p:spPr>
              <a:xfrm>
                <a:off x="1385847" y="1200150"/>
                <a:ext cx="1044000" cy="468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solidFill>
                      <a:srgbClr val="007E66"/>
                    </a:solidFill>
                    <a:latin typeface="Poppins" panose="02000000000000000000" pitchFamily="2" charset="0"/>
                    <a:cs typeface="Poppins" panose="02000000000000000000" pitchFamily="2" charset="0"/>
                  </a:rPr>
                  <a:t>EYES</a:t>
                </a:r>
                <a:endParaRPr lang="zh-CN" altLang="en-US" sz="1000" b="1" dirty="0">
                  <a:solidFill>
                    <a:srgbClr val="007E66"/>
                  </a:solidFill>
                  <a:latin typeface="Poppins" panose="02000000000000000000" pitchFamily="2" charset="0"/>
                  <a:cs typeface="Poppins" panose="02000000000000000000" pitchFamily="2" charset="0"/>
                </a:endParaRPr>
              </a:p>
            </p:txBody>
          </p:sp>
          <p:sp>
            <p:nvSpPr>
              <p:cNvPr id="43" name="矩形 42"/>
              <p:cNvSpPr/>
              <p:nvPr/>
            </p:nvSpPr>
            <p:spPr>
              <a:xfrm>
                <a:off x="1385847" y="1709697"/>
                <a:ext cx="1044000" cy="180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solidFill>
                      <a:srgbClr val="007E66"/>
                    </a:solidFill>
                    <a:latin typeface="Poppins" panose="02000000000000000000" pitchFamily="2" charset="0"/>
                    <a:cs typeface="Poppins" panose="02000000000000000000" pitchFamily="2" charset="0"/>
                  </a:rPr>
                  <a:t>INNER EAR</a:t>
                </a:r>
                <a:endParaRPr lang="zh-CN" altLang="en-US" sz="1000" b="1" dirty="0">
                  <a:solidFill>
                    <a:srgbClr val="007E66"/>
                  </a:solidFill>
                  <a:latin typeface="Poppins" panose="02000000000000000000" pitchFamily="2" charset="0"/>
                  <a:cs typeface="Poppins" panose="02000000000000000000" pitchFamily="2" charset="0"/>
                </a:endParaRPr>
              </a:p>
            </p:txBody>
          </p:sp>
          <p:sp>
            <p:nvSpPr>
              <p:cNvPr id="44" name="矩形 43"/>
              <p:cNvSpPr/>
              <p:nvPr/>
            </p:nvSpPr>
            <p:spPr>
              <a:xfrm>
                <a:off x="2498698" y="1200150"/>
                <a:ext cx="1044000" cy="504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solidFill>
                      <a:srgbClr val="007E66"/>
                    </a:solidFill>
                    <a:latin typeface="Poppins" panose="02000000000000000000" pitchFamily="2" charset="0"/>
                    <a:cs typeface="Poppins" panose="02000000000000000000" pitchFamily="2" charset="0"/>
                  </a:rPr>
                  <a:t>ESOPHAGUS</a:t>
                </a:r>
                <a:endParaRPr lang="zh-CN" altLang="en-US" sz="1000" b="1" dirty="0">
                  <a:solidFill>
                    <a:srgbClr val="007E66"/>
                  </a:solidFill>
                  <a:latin typeface="Poppins" panose="02000000000000000000" pitchFamily="2" charset="0"/>
                  <a:cs typeface="Poppins" panose="02000000000000000000" pitchFamily="2" charset="0"/>
                </a:endParaRPr>
              </a:p>
            </p:txBody>
          </p:sp>
          <p:sp>
            <p:nvSpPr>
              <p:cNvPr id="45" name="矩形 44"/>
              <p:cNvSpPr/>
              <p:nvPr/>
            </p:nvSpPr>
            <p:spPr>
              <a:xfrm>
                <a:off x="2498698" y="1709697"/>
                <a:ext cx="1044000" cy="432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solidFill>
                      <a:srgbClr val="007E66"/>
                    </a:solidFill>
                    <a:latin typeface="Poppins" panose="02000000000000000000" pitchFamily="2" charset="0"/>
                    <a:cs typeface="Poppins" panose="02000000000000000000" pitchFamily="2" charset="0"/>
                  </a:rPr>
                  <a:t>STOMACH</a:t>
                </a:r>
                <a:endParaRPr lang="zh-CN" altLang="en-US" sz="1000" b="1" dirty="0">
                  <a:solidFill>
                    <a:srgbClr val="007E66"/>
                  </a:solidFill>
                  <a:latin typeface="Poppins" panose="02000000000000000000" pitchFamily="2" charset="0"/>
                  <a:cs typeface="Poppins" panose="02000000000000000000" pitchFamily="2" charset="0"/>
                </a:endParaRPr>
              </a:p>
            </p:txBody>
          </p:sp>
          <p:sp>
            <p:nvSpPr>
              <p:cNvPr id="46" name="矩形 45"/>
              <p:cNvSpPr/>
              <p:nvPr/>
            </p:nvSpPr>
            <p:spPr>
              <a:xfrm>
                <a:off x="2498698" y="2166897"/>
                <a:ext cx="1044000" cy="18108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solidFill>
                      <a:srgbClr val="007E66"/>
                    </a:solidFill>
                    <a:latin typeface="Poppins" panose="02000000000000000000" pitchFamily="2" charset="0"/>
                    <a:cs typeface="Poppins" panose="02000000000000000000" pitchFamily="2" charset="0"/>
                  </a:rPr>
                  <a:t>INTESTINE and COLON</a:t>
                </a:r>
                <a:endParaRPr lang="zh-CN" altLang="en-US" sz="1000" b="1" dirty="0">
                  <a:solidFill>
                    <a:srgbClr val="007E66"/>
                  </a:solidFill>
                  <a:latin typeface="Poppins" panose="02000000000000000000" pitchFamily="2" charset="0"/>
                  <a:cs typeface="Poppins" panose="02000000000000000000" pitchFamily="2" charset="0"/>
                </a:endParaRPr>
              </a:p>
            </p:txBody>
          </p:sp>
          <p:sp>
            <p:nvSpPr>
              <p:cNvPr id="48" name="矩形 47"/>
              <p:cNvSpPr/>
              <p:nvPr/>
            </p:nvSpPr>
            <p:spPr>
              <a:xfrm>
                <a:off x="2498698" y="4200445"/>
                <a:ext cx="1044000" cy="900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solidFill>
                      <a:srgbClr val="007E66"/>
                    </a:solidFill>
                    <a:latin typeface="Poppins" panose="02000000000000000000" pitchFamily="2" charset="0"/>
                    <a:cs typeface="Poppins" panose="02000000000000000000" pitchFamily="2" charset="0"/>
                  </a:rPr>
                  <a:t>LIVER</a:t>
                </a:r>
                <a:endParaRPr lang="zh-CN" altLang="en-US" sz="1000" b="1" dirty="0">
                  <a:solidFill>
                    <a:srgbClr val="007E66"/>
                  </a:solidFill>
                  <a:latin typeface="Poppins" panose="02000000000000000000" pitchFamily="2" charset="0"/>
                  <a:cs typeface="Poppins" panose="02000000000000000000" pitchFamily="2" charset="0"/>
                </a:endParaRPr>
              </a:p>
            </p:txBody>
          </p:sp>
          <p:sp>
            <p:nvSpPr>
              <p:cNvPr id="49" name="矩形 48"/>
              <p:cNvSpPr/>
              <p:nvPr/>
            </p:nvSpPr>
            <p:spPr>
              <a:xfrm>
                <a:off x="1393798" y="4629150"/>
                <a:ext cx="1044000" cy="468000"/>
              </a:xfrm>
              <a:prstGeom prst="rect">
                <a:avLst/>
              </a:prstGeom>
              <a:solidFill>
                <a:srgbClr val="DBF5E9"/>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solidFill>
                      <a:srgbClr val="007E66"/>
                    </a:solidFill>
                    <a:latin typeface="Poppins" panose="02000000000000000000" pitchFamily="2" charset="0"/>
                    <a:cs typeface="Poppins" panose="02000000000000000000" pitchFamily="2" charset="0"/>
                  </a:rPr>
                  <a:t>PANCREAS</a:t>
                </a:r>
                <a:endParaRPr lang="zh-CN" altLang="en-US" sz="1000" b="1" dirty="0">
                  <a:solidFill>
                    <a:srgbClr val="007E66"/>
                  </a:solidFill>
                  <a:latin typeface="Poppins" panose="02000000000000000000" pitchFamily="2" charset="0"/>
                  <a:cs typeface="Poppins" panose="02000000000000000000" pitchFamily="2" charset="0"/>
                </a:endParaRPr>
              </a:p>
            </p:txBody>
          </p:sp>
        </p:grpSp>
      </p:grpSp>
      <p:sp>
        <p:nvSpPr>
          <p:cNvPr id="8" name="矩形 7"/>
          <p:cNvSpPr/>
          <p:nvPr/>
        </p:nvSpPr>
        <p:spPr>
          <a:xfrm>
            <a:off x="3048000" y="4861560"/>
            <a:ext cx="3046730" cy="191135"/>
          </a:xfrm>
          <a:prstGeom prst="rect">
            <a:avLst/>
          </a:prstGeom>
        </p:spPr>
        <p:txBody>
          <a:bodyPr wrap="square" lIns="68580" tIns="34290" rIns="68580" bIns="34290">
            <a:spAutoFit/>
          </a:bodyPr>
          <a:lstStyle/>
          <a:p>
            <a:r>
              <a:rPr lang="en-US" sz="800" i="1" dirty="0" err="1" smtClean="0">
                <a:latin typeface="Poppins" panose="02000000000000000000" pitchFamily="2" charset="0"/>
                <a:cs typeface="Poppins" panose="02000000000000000000" pitchFamily="2" charset="0"/>
              </a:rPr>
              <a:t>Benedetta</a:t>
            </a:r>
            <a:r>
              <a:rPr lang="en-US" sz="800" i="1" dirty="0" smtClean="0">
                <a:latin typeface="Poppins" panose="02000000000000000000" pitchFamily="2" charset="0"/>
                <a:cs typeface="Poppins" panose="02000000000000000000" pitchFamily="2" charset="0"/>
              </a:rPr>
              <a:t> </a:t>
            </a:r>
            <a:r>
              <a:rPr lang="en-US" sz="800" i="1" dirty="0" err="1" smtClean="0">
                <a:latin typeface="Poppins" panose="02000000000000000000" pitchFamily="2" charset="0"/>
                <a:cs typeface="Poppins" panose="02000000000000000000" pitchFamily="2" charset="0"/>
              </a:rPr>
              <a:t>Artegiani</a:t>
            </a:r>
            <a:r>
              <a:rPr lang="en-US" sz="800" i="1" dirty="0" smtClean="0">
                <a:latin typeface="Poppins" panose="02000000000000000000" pitchFamily="2" charset="0"/>
                <a:ea typeface="思源黑体 CN Regular" panose="020B0500000000000000" pitchFamily="34" charset="-122"/>
                <a:cs typeface="Poppins" panose="02000000000000000000" pitchFamily="2" charset="0"/>
                <a:sym typeface="+mn-ea"/>
              </a:rPr>
              <a:t>; et al. </a:t>
            </a:r>
            <a:r>
              <a:rPr lang="en-US" sz="800" i="1" dirty="0" smtClean="0">
                <a:latin typeface="Poppins" panose="02000000000000000000" pitchFamily="2" charset="0"/>
                <a:cs typeface="Poppins" panose="02000000000000000000" pitchFamily="2" charset="0"/>
              </a:rPr>
              <a:t>doi.org/10.1093/hmg/ddy187.</a:t>
            </a:r>
            <a:endParaRPr lang="zh-CN" altLang="en-US" sz="800" i="1" dirty="0">
              <a:latin typeface="Poppins" panose="02000000000000000000" pitchFamily="2" charset="0"/>
              <a:cs typeface="Poppins" panose="02000000000000000000"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cBhvr additive="base">
                                        <p:cTn id="11"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sp>
        <p:nvSpPr>
          <p:cNvPr id="4" name="副标题 2"/>
          <p:cNvSpPr txBox="1"/>
          <p:nvPr/>
        </p:nvSpPr>
        <p:spPr>
          <a:xfrm>
            <a:off x="611560" y="2571750"/>
            <a:ext cx="7920880" cy="1152128"/>
          </a:xfrm>
          <a:prstGeom prst="rect">
            <a:avLst/>
          </a:prstGeom>
        </p:spPr>
        <p:txBody>
          <a:bodyPr>
            <a:normAutofit/>
          </a:bodyPr>
          <a:lstStyle/>
          <a:p>
            <a:pPr lvl="0" algn="ctr">
              <a:lnSpc>
                <a:spcPct val="90000"/>
              </a:lnSpc>
            </a:pPr>
            <a:r>
              <a:rPr lang="zh-CN" altLang="en-US" sz="3600" dirty="0" smtClean="0">
                <a:solidFill>
                  <a:srgbClr val="007E66"/>
                </a:solidFill>
                <a:latin typeface="思源黑体 CN Heavy" panose="020B0A00000000000000" pitchFamily="34" charset="-122"/>
                <a:ea typeface="思源黑体 CN Heavy" panose="020B0A00000000000000" pitchFamily="34" charset="-122"/>
                <a:cs typeface="Poppins" panose="02000000000000000000" pitchFamily="2" charset="0"/>
              </a:rPr>
              <a:t>经类器官培养验证的细胞因子</a:t>
            </a:r>
          </a:p>
        </p:txBody>
      </p:sp>
      <p:sp>
        <p:nvSpPr>
          <p:cNvPr id="5" name="副标题 2"/>
          <p:cNvSpPr txBox="1"/>
          <p:nvPr/>
        </p:nvSpPr>
        <p:spPr>
          <a:xfrm>
            <a:off x="3311860" y="1491630"/>
            <a:ext cx="2520280" cy="1872208"/>
          </a:xfrm>
          <a:prstGeom prst="rect">
            <a:avLst/>
          </a:prstGeom>
        </p:spPr>
        <p:txBody>
          <a:bodyPr>
            <a:noAutofit/>
          </a:bodyPr>
          <a:lstStyle/>
          <a:p>
            <a:pPr algn="ctr">
              <a:lnSpc>
                <a:spcPct val="90000"/>
              </a:lnSpc>
              <a:buFont typeface="Arial" panose="020B0604020202020204" pitchFamily="34" charset="0"/>
              <a:buNone/>
            </a:pPr>
            <a:r>
              <a:rPr lang="en-US" altLang="zh-CN" sz="72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03</a:t>
            </a:r>
            <a:endParaRPr lang="en-US" altLang="zh-CN" sz="7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0" name="椭圆 9"/>
          <p:cNvSpPr/>
          <p:nvPr/>
        </p:nvSpPr>
        <p:spPr>
          <a:xfrm>
            <a:off x="-3492896" y="2571750"/>
            <a:ext cx="6071914" cy="607191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524328" y="-1473802"/>
            <a:ext cx="2947603" cy="2947603"/>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16" name="椭圆 15"/>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7" name="矩形 16"/>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11"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13" name="椭圆 12"/>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4" name="椭圆 13"/>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5" name="椭圆 14"/>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6" name="组合 11"/>
          <p:cNvGrpSpPr/>
          <p:nvPr/>
        </p:nvGrpSpPr>
        <p:grpSpPr>
          <a:xfrm>
            <a:off x="285720" y="642924"/>
            <a:ext cx="3857652" cy="830997"/>
            <a:chOff x="5643570" y="1142990"/>
            <a:chExt cx="3857652" cy="830997"/>
          </a:xfrm>
        </p:grpSpPr>
        <p:sp>
          <p:nvSpPr>
            <p:cNvPr id="19" name="椭圆 18"/>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0" name="TextBox 19"/>
            <p:cNvSpPr txBox="1"/>
            <p:nvPr/>
          </p:nvSpPr>
          <p:spPr>
            <a:xfrm>
              <a:off x="5786446" y="1142990"/>
              <a:ext cx="3658374" cy="830997"/>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细胞因子产品线特点概述</a:t>
              </a:r>
            </a:p>
            <a:p>
              <a:endParaRPr lang="zh-CN" altLang="en-US" sz="2400" b="1" dirty="0" smtClean="0">
                <a:solidFill>
                  <a:srgbClr val="007E66"/>
                </a:solidFill>
                <a:latin typeface="思源黑体 CN Medium" panose="020B0600000000000000" pitchFamily="34" charset="-122"/>
                <a:ea typeface="思源黑体 CN Medium" panose="020B0600000000000000" pitchFamily="34" charset="-122"/>
              </a:endParaRPr>
            </a:p>
          </p:txBody>
        </p:sp>
        <p:sp>
          <p:nvSpPr>
            <p:cNvPr id="21" name="椭圆 20"/>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2" name="椭圆 21"/>
            <p:cNvSpPr/>
            <p:nvPr/>
          </p:nvSpPr>
          <p:spPr>
            <a:xfrm>
              <a:off x="9358346" y="1428742"/>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
        <p:nvSpPr>
          <p:cNvPr id="24" name="文本框 8"/>
          <p:cNvSpPr txBox="1"/>
          <p:nvPr/>
        </p:nvSpPr>
        <p:spPr>
          <a:xfrm>
            <a:off x="7239000" y="1352550"/>
            <a:ext cx="1357322" cy="338554"/>
          </a:xfrm>
          <a:prstGeom prst="rect">
            <a:avLst/>
          </a:prstGeom>
          <a:noFill/>
        </p:spPr>
        <p:txBody>
          <a:bodyPr wrap="square" rtlCol="0">
            <a:spAutoFit/>
          </a:bodyPr>
          <a:lstStyle/>
          <a:p>
            <a:r>
              <a:rPr lang="en-US" altLang="zh-CN" sz="1600" b="1" dirty="0" smtClean="0">
                <a:solidFill>
                  <a:schemeClr val="accent2">
                    <a:lumMod val="75000"/>
                  </a:schemeClr>
                </a:solidFill>
                <a:latin typeface="Poppins" panose="02000000000000000000" pitchFamily="2" charset="0"/>
                <a:ea typeface="思源黑体 CN Regular" panose="020B0500000000000000" pitchFamily="34" charset="-122"/>
                <a:cs typeface="Poppins" panose="02000000000000000000" pitchFamily="2" charset="0"/>
              </a:rPr>
              <a:t>GMP</a:t>
            </a:r>
            <a:r>
              <a:rPr lang="zh-CN" altLang="en-US" sz="1600" b="1" dirty="0" smtClean="0">
                <a:solidFill>
                  <a:schemeClr val="accent2">
                    <a:lumMod val="75000"/>
                  </a:schemeClr>
                </a:solidFill>
                <a:latin typeface="Poppins" panose="02000000000000000000" pitchFamily="2" charset="0"/>
                <a:ea typeface="思源黑体 CN Regular" panose="020B0500000000000000" pitchFamily="34" charset="-122"/>
                <a:cs typeface="Poppins" panose="02000000000000000000" pitchFamily="2" charset="0"/>
              </a:rPr>
              <a:t>认证书</a:t>
            </a:r>
            <a:endParaRPr lang="en-US" altLang="zh-CN" sz="1600" b="1" dirty="0">
              <a:solidFill>
                <a:schemeClr val="accent2">
                  <a:lumMod val="75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6" name="矩形 25"/>
          <p:cNvSpPr/>
          <p:nvPr/>
        </p:nvSpPr>
        <p:spPr>
          <a:xfrm>
            <a:off x="228684" y="1263843"/>
            <a:ext cx="8537994" cy="3023235"/>
          </a:xfrm>
          <a:prstGeom prst="rect">
            <a:avLst/>
          </a:prstGeom>
        </p:spPr>
        <p:txBody>
          <a:bodyPr wrap="square" lIns="68580" tIns="34290" rIns="68580" bIns="34290">
            <a:spAutoFit/>
          </a:bodyPr>
          <a:lstStyle/>
          <a:p>
            <a:pPr>
              <a:lnSpc>
                <a:spcPct val="150000"/>
              </a:lnSpc>
              <a:buFont typeface="Arial" panose="020B0604020202020204" pitchFamily="34" charset="0"/>
              <a:buChar char="•"/>
            </a:pPr>
            <a:r>
              <a:rPr lang="en-US" altLang="zh-CN" sz="1600" b="1" dirty="0" smtClean="0">
                <a:latin typeface="Poppins" panose="02000000000000000000" pitchFamily="2" charset="0"/>
                <a:ea typeface="思源黑体 CN Bold" panose="020B0800000000000000" pitchFamily="34" charset="-122"/>
                <a:cs typeface="Poppins" panose="02000000000000000000" pitchFamily="2" charset="0"/>
              </a:rPr>
              <a:t>250+</a:t>
            </a:r>
            <a:r>
              <a:rPr lang="zh-CN" altLang="en-US" sz="1600" b="1" dirty="0" smtClean="0">
                <a:latin typeface="思源黑体 CN Bold" panose="020B0800000000000000" pitchFamily="34" charset="-122"/>
                <a:ea typeface="思源黑体 CN Bold" panose="020B0800000000000000" pitchFamily="34" charset="-122"/>
                <a:cs typeface="Poppins" panose="02000000000000000000" pitchFamily="2" charset="0"/>
              </a:rPr>
              <a:t>细胞因子类分子，</a:t>
            </a:r>
            <a:r>
              <a:rPr lang="en-US" altLang="zh-CN" sz="1600" b="1" dirty="0" smtClean="0">
                <a:latin typeface="Poppins" panose="02000000000000000000" pitchFamily="2" charset="0"/>
                <a:ea typeface="思源黑体 CN Bold" panose="020B0800000000000000" pitchFamily="34" charset="-122"/>
                <a:cs typeface="Poppins" panose="02000000000000000000" pitchFamily="2" charset="0"/>
              </a:rPr>
              <a:t>800+</a:t>
            </a:r>
            <a:r>
              <a:rPr lang="zh-CN" altLang="en-US" sz="1600" b="1" dirty="0" smtClean="0">
                <a:latin typeface="思源黑体 CN Bold" panose="020B0800000000000000" pitchFamily="34" charset="-122"/>
                <a:ea typeface="思源黑体 CN Bold" panose="020B0800000000000000" pitchFamily="34" charset="-122"/>
                <a:cs typeface="Poppins" panose="02000000000000000000" pitchFamily="2" charset="0"/>
              </a:rPr>
              <a:t>细胞因子类产品</a:t>
            </a:r>
            <a:endParaRPr lang="en-US" altLang="zh-CN" sz="1600" b="1" dirty="0" smtClean="0">
              <a:latin typeface="思源黑体 CN Bold" panose="020B0800000000000000" pitchFamily="34" charset="-122"/>
              <a:ea typeface="思源黑体 CN Bold" panose="020B0800000000000000" pitchFamily="34" charset="-122"/>
              <a:cs typeface="Poppins" panose="02000000000000000000" pitchFamily="2" charset="0"/>
            </a:endParaRPr>
          </a:p>
          <a:p>
            <a:pPr>
              <a:lnSpc>
                <a:spcPct val="150000"/>
              </a:lnSpc>
              <a:buFont typeface="Arial" panose="020B0604020202020204" pitchFamily="34" charset="0"/>
              <a:buChar char="•"/>
            </a:pPr>
            <a:r>
              <a:rPr lang="zh-CN" altLang="en-US" sz="1600" b="1" dirty="0" smtClean="0">
                <a:latin typeface="思源黑体 CN Bold" panose="020B0800000000000000" pitchFamily="34" charset="-122"/>
                <a:ea typeface="思源黑体 CN Bold" panose="020B0800000000000000" pitchFamily="34" charset="-122"/>
                <a:cs typeface="Poppins" panose="02000000000000000000" pitchFamily="2" charset="0"/>
              </a:rPr>
              <a:t>按照</a:t>
            </a:r>
            <a:r>
              <a:rPr lang="en-US" altLang="zh-CN" sz="1600" b="1" dirty="0" smtClean="0">
                <a:latin typeface="Poppins" panose="02000000000000000000" pitchFamily="2" charset="0"/>
                <a:ea typeface="思源黑体 CN Bold" panose="020B0800000000000000" pitchFamily="34" charset="-122"/>
                <a:cs typeface="Poppins" panose="02000000000000000000" pitchFamily="2" charset="0"/>
              </a:rPr>
              <a:t>ISO9001:2015</a:t>
            </a:r>
            <a:r>
              <a:rPr lang="zh-CN" altLang="en-US" sz="1600" b="1" dirty="0" smtClean="0">
                <a:latin typeface="思源黑体 CN Bold" panose="020B0800000000000000" pitchFamily="34" charset="-122"/>
                <a:ea typeface="思源黑体 CN Bold" panose="020B0800000000000000" pitchFamily="34" charset="-122"/>
                <a:cs typeface="Poppins" panose="02000000000000000000" pitchFamily="2" charset="0"/>
              </a:rPr>
              <a:t>和</a:t>
            </a:r>
            <a:r>
              <a:rPr lang="en-US" altLang="zh-CN" sz="1600" b="1" dirty="0" smtClean="0">
                <a:latin typeface="Poppins" panose="02000000000000000000" pitchFamily="2" charset="0"/>
                <a:ea typeface="思源黑体 CN Bold" panose="020B0800000000000000" pitchFamily="34" charset="-122"/>
                <a:cs typeface="Poppins" panose="02000000000000000000" pitchFamily="2" charset="0"/>
              </a:rPr>
              <a:t>ISO13485:2016</a:t>
            </a:r>
            <a:r>
              <a:rPr lang="zh-CN" altLang="en-US" sz="1600" b="1" dirty="0" smtClean="0">
                <a:latin typeface="思源黑体 CN Bold" panose="020B0800000000000000" pitchFamily="34" charset="-122"/>
                <a:ea typeface="思源黑体 CN Bold" panose="020B0800000000000000" pitchFamily="34" charset="-122"/>
                <a:cs typeface="Poppins" panose="02000000000000000000" pitchFamily="2" charset="0"/>
              </a:rPr>
              <a:t>质量管理体系要求进行生产</a:t>
            </a:r>
            <a:endParaRPr lang="en-US" altLang="zh-CN" sz="1600" b="1" dirty="0" smtClean="0">
              <a:latin typeface="思源黑体 CN Bold" panose="020B0800000000000000" pitchFamily="34" charset="-122"/>
              <a:ea typeface="思源黑体 CN Bold" panose="020B0800000000000000" pitchFamily="34" charset="-122"/>
              <a:cs typeface="Poppins" panose="02000000000000000000" pitchFamily="2" charset="0"/>
            </a:endParaRPr>
          </a:p>
          <a:p>
            <a:pPr>
              <a:lnSpc>
                <a:spcPct val="150000"/>
              </a:lnSpc>
              <a:buFont typeface="Arial" panose="020B0604020202020204" pitchFamily="34" charset="0"/>
              <a:buChar char="•"/>
            </a:pPr>
            <a:r>
              <a:rPr lang="zh-CN" altLang="en-US" sz="1600" b="1" dirty="0" smtClean="0">
                <a:latin typeface="思源黑体 CN Bold" panose="020B0800000000000000" pitchFamily="34" charset="-122"/>
                <a:ea typeface="思源黑体 CN Bold" panose="020B0800000000000000" pitchFamily="34" charset="-122"/>
                <a:cs typeface="Poppins" panose="02000000000000000000" pitchFamily="2" charset="0"/>
              </a:rPr>
              <a:t>涉及免疫细胞培养、干细胞研究、类器官培养等热门应用领域</a:t>
            </a:r>
          </a:p>
          <a:p>
            <a:pPr>
              <a:lnSpc>
                <a:spcPct val="150000"/>
              </a:lnSpc>
              <a:buFont typeface="Arial" panose="020B0604020202020204" pitchFamily="34" charset="0"/>
              <a:buChar char="•"/>
            </a:pPr>
            <a:r>
              <a:rPr lang="zh-CN" altLang="en-US" sz="1600" b="1" dirty="0" smtClean="0">
                <a:latin typeface="思源黑体 CN Bold" panose="020B0800000000000000" pitchFamily="34" charset="-122"/>
                <a:ea typeface="思源黑体 CN Bold" panose="020B0800000000000000" pitchFamily="34" charset="-122"/>
                <a:cs typeface="Poppins" panose="02000000000000000000" pitchFamily="2" charset="0"/>
                <a:sym typeface="+mn-ea"/>
              </a:rPr>
              <a:t>覆盖生长因子、趋化因子、干扰素、白介素、淋巴因子等</a:t>
            </a:r>
            <a:endParaRPr lang="en-US" altLang="zh-CN" sz="1600" b="1" dirty="0" smtClean="0">
              <a:latin typeface="思源黑体 CN Bold" panose="020B0800000000000000" pitchFamily="34" charset="-122"/>
              <a:ea typeface="思源黑体 CN Bold" panose="020B0800000000000000" pitchFamily="34" charset="-122"/>
              <a:cs typeface="Poppins" panose="02000000000000000000" pitchFamily="2" charset="0"/>
            </a:endParaRPr>
          </a:p>
          <a:p>
            <a:pPr>
              <a:lnSpc>
                <a:spcPct val="150000"/>
              </a:lnSpc>
              <a:buFont typeface="Arial" panose="020B0604020202020204" pitchFamily="34" charset="0"/>
              <a:buChar char="•"/>
            </a:pPr>
            <a:r>
              <a:rPr lang="zh-CN" altLang="en-US" sz="1600" b="1" dirty="0" smtClean="0">
                <a:latin typeface="思源黑体 CN Bold" panose="020B0800000000000000" pitchFamily="34" charset="-122"/>
                <a:ea typeface="思源黑体 CN Bold" panose="020B0800000000000000" pitchFamily="34" charset="-122"/>
                <a:cs typeface="Poppins" panose="02000000000000000000" pitchFamily="2" charset="0"/>
              </a:rPr>
              <a:t>严格质控造就更优细胞活性</a:t>
            </a:r>
            <a:endParaRPr lang="en-US" altLang="zh-CN" sz="1600" b="1" dirty="0" smtClean="0">
              <a:latin typeface="思源黑体 CN Bold" panose="020B0800000000000000" pitchFamily="34" charset="-122"/>
              <a:ea typeface="思源黑体 CN Bold" panose="020B0800000000000000" pitchFamily="34" charset="-122"/>
              <a:cs typeface="Poppins" panose="02000000000000000000" pitchFamily="2" charset="0"/>
            </a:endParaRPr>
          </a:p>
          <a:p>
            <a:pPr>
              <a:lnSpc>
                <a:spcPct val="150000"/>
              </a:lnSpc>
              <a:buFont typeface="Arial" panose="020B0604020202020204" pitchFamily="34" charset="0"/>
              <a:buChar char="•"/>
            </a:pPr>
            <a:r>
              <a:rPr lang="zh-CN" altLang="en-US" sz="1600" b="1" dirty="0" smtClean="0">
                <a:latin typeface="思源黑体 CN Bold" panose="020B0800000000000000" pitchFamily="34" charset="-122"/>
                <a:ea typeface="思源黑体 CN Bold" panose="020B0800000000000000" pitchFamily="34" charset="-122"/>
                <a:cs typeface="Poppins" panose="02000000000000000000" pitchFamily="2" charset="0"/>
              </a:rPr>
              <a:t>高批间一致性</a:t>
            </a:r>
            <a:endParaRPr lang="en-US" altLang="zh-CN" sz="1600" b="1" dirty="0" smtClean="0">
              <a:latin typeface="思源黑体 CN Bold" panose="020B0800000000000000" pitchFamily="34" charset="-122"/>
              <a:ea typeface="思源黑体 CN Bold" panose="020B0800000000000000" pitchFamily="34" charset="-122"/>
              <a:cs typeface="Poppins" panose="02000000000000000000" pitchFamily="2" charset="0"/>
            </a:endParaRPr>
          </a:p>
          <a:p>
            <a:pPr>
              <a:lnSpc>
                <a:spcPct val="150000"/>
              </a:lnSpc>
              <a:buFont typeface="Arial" panose="020B0604020202020204" pitchFamily="34" charset="0"/>
              <a:buChar char="•"/>
            </a:pPr>
            <a:r>
              <a:rPr lang="zh-CN" altLang="en-US" sz="1600" b="1" dirty="0" smtClean="0">
                <a:latin typeface="思源黑体 CN Bold" panose="020B0800000000000000" pitchFamily="34" charset="-122"/>
                <a:ea typeface="思源黑体 CN Bold" panose="020B0800000000000000" pitchFamily="34" charset="-122"/>
                <a:cs typeface="Poppins" panose="02000000000000000000" pitchFamily="2" charset="0"/>
              </a:rPr>
              <a:t>高纯度</a:t>
            </a:r>
            <a:endParaRPr lang="en-US" altLang="zh-CN" sz="1600" b="1" dirty="0" smtClean="0">
              <a:latin typeface="思源黑体 CN Bold" panose="020B0800000000000000" pitchFamily="34" charset="-122"/>
              <a:ea typeface="思源黑体 CN Bold" panose="020B0800000000000000" pitchFamily="34" charset="-122"/>
              <a:cs typeface="Poppins" panose="02000000000000000000" pitchFamily="2" charset="0"/>
            </a:endParaRPr>
          </a:p>
          <a:p>
            <a:pPr>
              <a:lnSpc>
                <a:spcPct val="150000"/>
              </a:lnSpc>
            </a:pPr>
            <a:endParaRPr lang="en-US" altLang="zh-CN" sz="1600" b="1" dirty="0" smtClean="0">
              <a:latin typeface="思源黑体 CN Bold" panose="020B0800000000000000" pitchFamily="34" charset="-122"/>
              <a:ea typeface="思源黑体 CN Bold" panose="020B0800000000000000" pitchFamily="34" charset="-122"/>
            </a:endParaRPr>
          </a:p>
        </p:txBody>
      </p:sp>
      <p:sp>
        <p:nvSpPr>
          <p:cNvPr id="27" name="矩形 26"/>
          <p:cNvSpPr/>
          <p:nvPr/>
        </p:nvSpPr>
        <p:spPr>
          <a:xfrm>
            <a:off x="4267200" y="1352273"/>
            <a:ext cx="2820003" cy="369332"/>
          </a:xfrm>
          <a:prstGeom prst="rect">
            <a:avLst/>
          </a:prstGeom>
        </p:spPr>
        <p:txBody>
          <a:bodyPr wrap="none">
            <a:spAutoFit/>
          </a:bodyPr>
          <a:lstStyle/>
          <a:p>
            <a:r>
              <a:rPr lang="zh-CN" altLang="en-US" b="1" dirty="0" smtClean="0">
                <a:solidFill>
                  <a:srgbClr val="007E66"/>
                </a:solidFill>
                <a:effectLst>
                  <a:outerShdw blurRad="38100" dist="38100" dir="2700000" algn="tl">
                    <a:srgbClr val="000000">
                      <a:alpha val="43137"/>
                    </a:srgbClr>
                  </a:outerShdw>
                </a:effectLst>
                <a:latin typeface="Poppins" panose="02000000000000000000" pitchFamily="2" charset="0"/>
                <a:ea typeface="思源黑体 CN Regular" panose="020B0500000000000000" pitchFamily="34" charset="-122"/>
                <a:cs typeface="Poppins" panose="02000000000000000000" pitchFamily="2" charset="0"/>
              </a:rPr>
              <a:t>（</a:t>
            </a:r>
            <a:r>
              <a:rPr lang="en-US" altLang="zh-CN" b="1" dirty="0" smtClean="0">
                <a:solidFill>
                  <a:srgbClr val="007E66"/>
                </a:solidFill>
                <a:effectLst>
                  <a:outerShdw blurRad="38100" dist="38100" dir="2700000" algn="tl">
                    <a:srgbClr val="000000">
                      <a:alpha val="43137"/>
                    </a:srgbClr>
                  </a:outerShdw>
                </a:effectLst>
                <a:latin typeface="Poppins" panose="02000000000000000000" pitchFamily="2" charset="0"/>
                <a:ea typeface="思源黑体 CN Regular" panose="020B0500000000000000" pitchFamily="34" charset="-122"/>
                <a:cs typeface="Poppins" panose="02000000000000000000" pitchFamily="2" charset="0"/>
              </a:rPr>
              <a:t>20+GMP</a:t>
            </a:r>
            <a:r>
              <a:rPr lang="zh-CN" altLang="en-US" b="1" dirty="0" smtClean="0">
                <a:solidFill>
                  <a:srgbClr val="007E66"/>
                </a:solidFill>
                <a:effectLst>
                  <a:outerShdw blurRad="38100" dist="38100" dir="2700000" algn="tl">
                    <a:srgbClr val="000000">
                      <a:alpha val="43137"/>
                    </a:srgbClr>
                  </a:outerShdw>
                </a:effectLst>
                <a:latin typeface="Poppins" panose="02000000000000000000" pitchFamily="2" charset="0"/>
                <a:ea typeface="思源黑体 CN Regular" panose="020B0500000000000000" pitchFamily="34" charset="-122"/>
                <a:cs typeface="Poppins" panose="02000000000000000000" pitchFamily="2" charset="0"/>
              </a:rPr>
              <a:t>级细胞因子）</a:t>
            </a:r>
          </a:p>
        </p:txBody>
      </p:sp>
      <p:sp>
        <p:nvSpPr>
          <p:cNvPr id="28" name="TextBox 27"/>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30" name="组合 29"/>
          <p:cNvGrpSpPr/>
          <p:nvPr/>
        </p:nvGrpSpPr>
        <p:grpSpPr>
          <a:xfrm>
            <a:off x="3810000" y="2876549"/>
            <a:ext cx="3733800" cy="2167355"/>
            <a:chOff x="3810000" y="2876549"/>
            <a:chExt cx="3733800" cy="2167355"/>
          </a:xfrm>
        </p:grpSpPr>
        <p:pic>
          <p:nvPicPr>
            <p:cNvPr id="25" name="Picture 1"/>
            <p:cNvPicPr>
              <a:picLocks noChangeAspect="1" noChangeArrowheads="1"/>
            </p:cNvPicPr>
            <p:nvPr/>
          </p:nvPicPr>
          <p:blipFill>
            <a:blip r:embed="rId4" cstate="print"/>
            <a:srcRect/>
            <a:stretch>
              <a:fillRect/>
            </a:stretch>
          </p:blipFill>
          <p:spPr bwMode="auto">
            <a:xfrm>
              <a:off x="4648200" y="2876549"/>
              <a:ext cx="1676400" cy="1772607"/>
            </a:xfrm>
            <a:prstGeom prst="rect">
              <a:avLst/>
            </a:prstGeom>
            <a:noFill/>
            <a:ln w="9525">
              <a:noFill/>
              <a:miter lim="800000"/>
              <a:headEnd/>
              <a:tailEnd/>
            </a:ln>
            <a:effectLst/>
          </p:spPr>
        </p:pic>
        <p:sp>
          <p:nvSpPr>
            <p:cNvPr id="29" name="矩形 28"/>
            <p:cNvSpPr/>
            <p:nvPr/>
          </p:nvSpPr>
          <p:spPr>
            <a:xfrm>
              <a:off x="3810000" y="4705350"/>
              <a:ext cx="3733800" cy="338554"/>
            </a:xfrm>
            <a:prstGeom prst="rect">
              <a:avLst/>
            </a:prstGeom>
          </p:spPr>
          <p:txBody>
            <a:bodyPr wrap="square">
              <a:spAutoFit/>
            </a:bodyPr>
            <a:lstStyle/>
            <a:p>
              <a:r>
                <a:rPr lang="en-US" altLang="zh-CN" sz="1600" b="1" dirty="0" smtClean="0">
                  <a:solidFill>
                    <a:schemeClr val="accent2">
                      <a:lumMod val="75000"/>
                    </a:schemeClr>
                  </a:solidFill>
                  <a:latin typeface="Poppins" panose="02000000000000000000" pitchFamily="2" charset="0"/>
                  <a:ea typeface="思源黑体 CN Regular" panose="020B0500000000000000" pitchFamily="34" charset="-122"/>
                  <a:cs typeface="Poppins" panose="02000000000000000000" pitchFamily="2" charset="0"/>
                </a:rPr>
                <a:t>2024</a:t>
              </a:r>
              <a:r>
                <a:rPr lang="zh-CN" altLang="en-US" sz="1600" b="1" dirty="0" smtClean="0">
                  <a:solidFill>
                    <a:schemeClr val="accent2">
                      <a:lumMod val="75000"/>
                    </a:schemeClr>
                  </a:solidFill>
                  <a:latin typeface="Poppins" panose="02000000000000000000" pitchFamily="2" charset="0"/>
                  <a:ea typeface="思源黑体 CN Regular" panose="020B0500000000000000" pitchFamily="34" charset="-122"/>
                  <a:cs typeface="Poppins" panose="02000000000000000000" pitchFamily="2" charset="0"/>
                </a:rPr>
                <a:t>年值得关注的生长因子供应商</a:t>
              </a:r>
            </a:p>
          </p:txBody>
        </p:sp>
      </p:grpSp>
      <p:pic>
        <p:nvPicPr>
          <p:cNvPr id="23" name="Picture 2"/>
          <p:cNvPicPr>
            <a:picLocks noChangeAspect="1" noChangeArrowheads="1"/>
          </p:cNvPicPr>
          <p:nvPr/>
        </p:nvPicPr>
        <p:blipFill>
          <a:blip r:embed="rId5" cstate="print"/>
          <a:srcRect t="3143"/>
          <a:stretch>
            <a:fillRect/>
          </a:stretch>
        </p:blipFill>
        <p:spPr bwMode="auto">
          <a:xfrm>
            <a:off x="6804025" y="1809750"/>
            <a:ext cx="2150110" cy="2719705"/>
          </a:xfrm>
          <a:prstGeom prst="rect">
            <a:avLst/>
          </a:prstGeom>
          <a:ln>
            <a:solidFill>
              <a:schemeClr val="bg1">
                <a:lumMod val="65000"/>
              </a:schemeClr>
            </a:solid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27" grpId="0"/>
      <p:bldP spid="27"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16" name="椭圆 15"/>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7" name="矩形 16"/>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11"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13" name="椭圆 12"/>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4" name="椭圆 13"/>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5" name="椭圆 14"/>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6" name="组合 11"/>
          <p:cNvGrpSpPr/>
          <p:nvPr/>
        </p:nvGrpSpPr>
        <p:grpSpPr>
          <a:xfrm>
            <a:off x="285720" y="642924"/>
            <a:ext cx="2857520" cy="500066"/>
            <a:chOff x="5643570" y="1142990"/>
            <a:chExt cx="2857520" cy="500066"/>
          </a:xfrm>
        </p:grpSpPr>
        <p:sp>
          <p:nvSpPr>
            <p:cNvPr id="26" name="椭圆 25"/>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7" name="TextBox 26"/>
            <p:cNvSpPr txBox="1"/>
            <p:nvPr/>
          </p:nvSpPr>
          <p:spPr>
            <a:xfrm>
              <a:off x="5786446" y="1142990"/>
              <a:ext cx="2710999" cy="46166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细胞因子产品设计</a:t>
              </a:r>
            </a:p>
          </p:txBody>
        </p:sp>
        <p:sp>
          <p:nvSpPr>
            <p:cNvPr id="28" name="椭圆 27"/>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9" name="椭圆 28"/>
            <p:cNvSpPr/>
            <p:nvPr/>
          </p:nvSpPr>
          <p:spPr>
            <a:xfrm>
              <a:off x="8358214" y="1428742"/>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
        <p:nvSpPr>
          <p:cNvPr id="30" name="矩形 29"/>
          <p:cNvSpPr/>
          <p:nvPr/>
        </p:nvSpPr>
        <p:spPr>
          <a:xfrm>
            <a:off x="304800" y="1295400"/>
            <a:ext cx="8537994" cy="2561590"/>
          </a:xfrm>
          <a:prstGeom prst="rect">
            <a:avLst/>
          </a:prstGeom>
        </p:spPr>
        <p:txBody>
          <a:bodyPr wrap="square" lIns="68580" tIns="34290" rIns="68580" bIns="34290">
            <a:spAutoFit/>
          </a:bodyPr>
          <a:lstStyle/>
          <a:p>
            <a:pPr>
              <a:lnSpc>
                <a:spcPct val="150000"/>
              </a:lnSpc>
              <a:buFont typeface="Wingdings" panose="05000000000000000000" pitchFamily="2" charset="2"/>
              <a:buChar char="Ø"/>
            </a:pPr>
            <a:r>
              <a:rPr lang="zh-CN" altLang="en-US" b="1" dirty="0" smtClean="0">
                <a:latin typeface="Poppins" panose="02000000000000000000" pitchFamily="2" charset="0"/>
                <a:ea typeface="思源黑体 CN Regular" panose="020B0500000000000000" pitchFamily="34" charset="-122"/>
                <a:cs typeface="Poppins" panose="02000000000000000000" pitchFamily="2" charset="0"/>
              </a:rPr>
              <a:t>种属多：</a:t>
            </a:r>
            <a:r>
              <a:rPr lang="en-US" altLang="zh-CN" b="1" dirty="0" smtClean="0">
                <a:latin typeface="Poppins" panose="02000000000000000000" pitchFamily="2" charset="0"/>
                <a:ea typeface="思源黑体 CN Regular" panose="020B0500000000000000" pitchFamily="34" charset="-122"/>
                <a:cs typeface="Poppins" panose="02000000000000000000" pitchFamily="2" charset="0"/>
              </a:rPr>
              <a:t>Human</a:t>
            </a:r>
            <a:r>
              <a:rPr lang="zh-CN" altLang="en-US" b="1" dirty="0" smtClean="0">
                <a:latin typeface="Poppins" panose="02000000000000000000" pitchFamily="2" charset="0"/>
                <a:ea typeface="思源黑体 CN Regular" panose="020B0500000000000000" pitchFamily="34" charset="-122"/>
                <a:cs typeface="Poppins" panose="02000000000000000000" pitchFamily="2" charset="0"/>
              </a:rPr>
              <a:t>、</a:t>
            </a:r>
            <a:r>
              <a:rPr lang="en-US" altLang="zh-CN" b="1" dirty="0" smtClean="0">
                <a:latin typeface="Poppins" panose="02000000000000000000" pitchFamily="2" charset="0"/>
                <a:ea typeface="思源黑体 CN Regular" panose="020B0500000000000000" pitchFamily="34" charset="-122"/>
                <a:cs typeface="Poppins" panose="02000000000000000000" pitchFamily="2" charset="0"/>
              </a:rPr>
              <a:t>Mouse</a:t>
            </a:r>
            <a:r>
              <a:rPr lang="zh-CN" altLang="en-US" b="1" dirty="0" smtClean="0">
                <a:latin typeface="Poppins" panose="02000000000000000000" pitchFamily="2" charset="0"/>
                <a:ea typeface="思源黑体 CN Regular" panose="020B0500000000000000" pitchFamily="34" charset="-122"/>
                <a:cs typeface="Poppins" panose="02000000000000000000" pitchFamily="2" charset="0"/>
              </a:rPr>
              <a:t>、</a:t>
            </a:r>
            <a:r>
              <a:rPr lang="en-US" altLang="zh-CN" b="1" dirty="0" smtClean="0">
                <a:latin typeface="Poppins" panose="02000000000000000000" pitchFamily="2" charset="0"/>
                <a:ea typeface="思源黑体 CN Regular" panose="020B0500000000000000" pitchFamily="34" charset="-122"/>
                <a:cs typeface="Poppins" panose="02000000000000000000" pitchFamily="2" charset="0"/>
              </a:rPr>
              <a:t>Monkey</a:t>
            </a:r>
            <a:r>
              <a:rPr lang="zh-CN" altLang="en-US" b="1" dirty="0" smtClean="0">
                <a:latin typeface="Poppins" panose="02000000000000000000" pitchFamily="2" charset="0"/>
                <a:ea typeface="思源黑体 CN Regular" panose="020B0500000000000000" pitchFamily="34" charset="-122"/>
                <a:cs typeface="Poppins" panose="02000000000000000000" pitchFamily="2" charset="0"/>
              </a:rPr>
              <a:t>等，尽可能满足不同的动物实验模型</a:t>
            </a:r>
            <a:endParaRPr lang="en-US" altLang="zh-CN" b="1" dirty="0" smtClean="0">
              <a:latin typeface="Poppins" panose="02000000000000000000" pitchFamily="2" charset="0"/>
              <a:ea typeface="思源黑体 CN Regular" panose="020B0500000000000000" pitchFamily="34" charset="-122"/>
              <a:cs typeface="Poppins" panose="02000000000000000000" pitchFamily="2" charset="0"/>
            </a:endParaRPr>
          </a:p>
          <a:p>
            <a:pPr>
              <a:lnSpc>
                <a:spcPct val="150000"/>
              </a:lnSpc>
              <a:buFont typeface="Wingdings" panose="05000000000000000000" pitchFamily="2" charset="2"/>
              <a:buChar char="Ø"/>
            </a:pPr>
            <a:r>
              <a:rPr lang="zh-CN" altLang="en-US" b="1" dirty="0" smtClean="0">
                <a:latin typeface="Poppins" panose="02000000000000000000" pitchFamily="2" charset="0"/>
                <a:ea typeface="思源黑体 CN Regular" panose="020B0500000000000000" pitchFamily="34" charset="-122"/>
                <a:cs typeface="Poppins" panose="02000000000000000000" pitchFamily="2" charset="0"/>
              </a:rPr>
              <a:t>倾向于无标签或者小标签</a:t>
            </a:r>
            <a:endParaRPr lang="en-US" altLang="zh-CN" b="1" dirty="0" smtClean="0">
              <a:latin typeface="Poppins" panose="02000000000000000000" pitchFamily="2" charset="0"/>
              <a:ea typeface="思源黑体 CN Regular" panose="020B0500000000000000" pitchFamily="34" charset="-122"/>
              <a:cs typeface="Poppins" panose="02000000000000000000" pitchFamily="2" charset="0"/>
            </a:endParaRPr>
          </a:p>
          <a:p>
            <a:pPr>
              <a:lnSpc>
                <a:spcPct val="150000"/>
              </a:lnSpc>
              <a:buFont typeface="Wingdings" panose="05000000000000000000" pitchFamily="2" charset="2"/>
              <a:buChar char="Ø"/>
            </a:pPr>
            <a:r>
              <a:rPr lang="zh-CN" altLang="en-US" b="1" dirty="0" smtClean="0">
                <a:latin typeface="Poppins" panose="02000000000000000000" pitchFamily="2" charset="0"/>
                <a:ea typeface="思源黑体 CN Regular" panose="020B0500000000000000" pitchFamily="34" charset="-122"/>
                <a:cs typeface="Poppins" panose="02000000000000000000" pitchFamily="2" charset="0"/>
              </a:rPr>
              <a:t>真核或者原核表达系统</a:t>
            </a:r>
            <a:endParaRPr lang="en-US" altLang="zh-CN" b="1" dirty="0" smtClean="0">
              <a:latin typeface="Poppins" panose="02000000000000000000" pitchFamily="2" charset="0"/>
              <a:ea typeface="思源黑体 CN Regular" panose="020B0500000000000000" pitchFamily="34" charset="-122"/>
              <a:cs typeface="Poppins" panose="02000000000000000000" pitchFamily="2" charset="0"/>
            </a:endParaRPr>
          </a:p>
          <a:p>
            <a:pPr>
              <a:lnSpc>
                <a:spcPct val="150000"/>
              </a:lnSpc>
              <a:buFont typeface="Wingdings" panose="05000000000000000000" pitchFamily="2" charset="2"/>
              <a:buChar char="Ø"/>
            </a:pPr>
            <a:r>
              <a:rPr lang="zh-CN" altLang="en-US" b="1" dirty="0" smtClean="0">
                <a:latin typeface="Poppins" panose="02000000000000000000" pitchFamily="2" charset="0"/>
                <a:ea typeface="思源黑体 CN Regular" panose="020B0500000000000000" pitchFamily="34" charset="-122"/>
                <a:cs typeface="Poppins" panose="02000000000000000000" pitchFamily="2" charset="0"/>
              </a:rPr>
              <a:t>低内毒素</a:t>
            </a:r>
            <a:endParaRPr lang="en-US" altLang="zh-CN" b="1" dirty="0" smtClean="0">
              <a:latin typeface="Poppins" panose="02000000000000000000" pitchFamily="2" charset="0"/>
              <a:ea typeface="思源黑体 CN Regular" panose="020B0500000000000000" pitchFamily="34" charset="-122"/>
              <a:cs typeface="Poppins" panose="02000000000000000000" pitchFamily="2" charset="0"/>
            </a:endParaRPr>
          </a:p>
          <a:p>
            <a:pPr>
              <a:lnSpc>
                <a:spcPct val="150000"/>
              </a:lnSpc>
              <a:buFont typeface="Wingdings" panose="05000000000000000000" pitchFamily="2" charset="2"/>
              <a:buChar char="Ø"/>
            </a:pPr>
            <a:r>
              <a:rPr lang="zh-CN" altLang="en-US" b="1" dirty="0" smtClean="0">
                <a:latin typeface="Poppins" panose="02000000000000000000" pitchFamily="2" charset="0"/>
                <a:ea typeface="思源黑体 CN Regular" panose="020B0500000000000000" pitchFamily="34" charset="-122"/>
                <a:cs typeface="Poppins" panose="02000000000000000000" pitchFamily="2" charset="0"/>
              </a:rPr>
              <a:t>活性有竞争力</a:t>
            </a:r>
            <a:endParaRPr lang="en-US" altLang="zh-CN" b="1" dirty="0" smtClean="0">
              <a:latin typeface="Poppins" panose="02000000000000000000" pitchFamily="2" charset="0"/>
              <a:ea typeface="思源黑体 CN Regular" panose="020B0500000000000000" pitchFamily="34" charset="-122"/>
              <a:cs typeface="Poppins" panose="02000000000000000000" pitchFamily="2" charset="0"/>
            </a:endParaRPr>
          </a:p>
          <a:p>
            <a:pPr>
              <a:lnSpc>
                <a:spcPct val="150000"/>
              </a:lnSpc>
              <a:buFont typeface="Wingdings" panose="05000000000000000000" pitchFamily="2" charset="2"/>
              <a:buChar char="Ø"/>
            </a:pPr>
            <a:r>
              <a:rPr lang="zh-CN" altLang="en-US" b="1" dirty="0" smtClean="0">
                <a:latin typeface="Poppins" panose="02000000000000000000" pitchFamily="2" charset="0"/>
                <a:ea typeface="思源黑体 CN Regular" panose="020B0500000000000000" pitchFamily="34" charset="-122"/>
                <a:cs typeface="Poppins" panose="02000000000000000000" pitchFamily="2" charset="0"/>
              </a:rPr>
              <a:t>应用场景数据展示</a:t>
            </a:r>
            <a:endParaRPr lang="en-US" altLang="zh-CN" b="1" dirty="0" smtClean="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1" name="TextBox 20"/>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16" name="椭圆 15"/>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7" name="矩形 16"/>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11"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13" name="椭圆 12"/>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4" name="椭圆 13"/>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5" name="椭圆 14"/>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6" name="组合 11"/>
          <p:cNvGrpSpPr/>
          <p:nvPr/>
        </p:nvGrpSpPr>
        <p:grpSpPr>
          <a:xfrm>
            <a:off x="285720" y="642924"/>
            <a:ext cx="2857520" cy="500066"/>
            <a:chOff x="5643570" y="1142990"/>
            <a:chExt cx="2857520" cy="500066"/>
          </a:xfrm>
        </p:grpSpPr>
        <p:sp>
          <p:nvSpPr>
            <p:cNvPr id="26" name="椭圆 25"/>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7" name="TextBox 26"/>
            <p:cNvSpPr txBox="1"/>
            <p:nvPr/>
          </p:nvSpPr>
          <p:spPr>
            <a:xfrm>
              <a:off x="5786446" y="1142990"/>
              <a:ext cx="2710999" cy="46166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细胞因子产品设计</a:t>
              </a:r>
            </a:p>
          </p:txBody>
        </p:sp>
        <p:sp>
          <p:nvSpPr>
            <p:cNvPr id="28" name="椭圆 27"/>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9" name="椭圆 28"/>
            <p:cNvSpPr/>
            <p:nvPr/>
          </p:nvSpPr>
          <p:spPr>
            <a:xfrm>
              <a:off x="8358214" y="1428742"/>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
        <p:nvSpPr>
          <p:cNvPr id="30" name="矩形 29"/>
          <p:cNvSpPr/>
          <p:nvPr/>
        </p:nvSpPr>
        <p:spPr>
          <a:xfrm>
            <a:off x="415506" y="1272098"/>
            <a:ext cx="8537994" cy="315471"/>
          </a:xfrm>
          <a:prstGeom prst="rect">
            <a:avLst/>
          </a:prstGeom>
        </p:spPr>
        <p:txBody>
          <a:bodyPr wrap="square" lIns="68580" tIns="34290" rIns="68580" bIns="34290">
            <a:spAutoFit/>
          </a:bodyPr>
          <a:lstStyle/>
          <a:p>
            <a:pPr>
              <a:buFont typeface="Wingdings" panose="05000000000000000000" pitchFamily="2" charset="2"/>
              <a:buChar char="Ø"/>
            </a:pPr>
            <a:r>
              <a:rPr lang="zh-CN" altLang="en-US" sz="16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多种属：</a:t>
            </a:r>
            <a:r>
              <a:rPr lang="en-US" altLang="zh-CN" sz="16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Human</a:t>
            </a:r>
            <a:r>
              <a:rPr lang="zh-CN" altLang="en-US" sz="16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6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Mouse</a:t>
            </a:r>
            <a:r>
              <a:rPr lang="zh-CN" altLang="en-US" sz="16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6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Monkey</a:t>
            </a:r>
            <a:r>
              <a:rPr lang="zh-CN" altLang="en-US" sz="16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等，尽可能满足不同的动物实验模型的需求</a:t>
            </a:r>
            <a:endParaRPr lang="en-US" altLang="zh-CN" sz="16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1" name="TextBox 30"/>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5" name="圆角矩形 24"/>
          <p:cNvSpPr/>
          <p:nvPr/>
        </p:nvSpPr>
        <p:spPr>
          <a:xfrm>
            <a:off x="304800" y="1504950"/>
            <a:ext cx="3048000" cy="4572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Font typeface="Arial" panose="020B0604020202020204" pitchFamily="34" charset="0"/>
              <a:buChar char="•"/>
            </a:pPr>
            <a:r>
              <a:rPr lang="zh-CN" altLang="en-US" sz="1400" b="1" dirty="0" smtClean="0">
                <a:solidFill>
                  <a:schemeClr val="tx1"/>
                </a:solidFill>
                <a:latin typeface="思源黑体 CN Medium" panose="020B0600000000000000" pitchFamily="34" charset="-122"/>
                <a:ea typeface="思源黑体 CN Medium" panose="020B0600000000000000" pitchFamily="34" charset="-122"/>
                <a:cs typeface="Poppins" panose="02000000000000000000" pitchFamily="2" charset="0"/>
              </a:rPr>
              <a:t>用于小肠隐窝分离和类器官培养</a:t>
            </a:r>
          </a:p>
        </p:txBody>
      </p:sp>
      <p:grpSp>
        <p:nvGrpSpPr>
          <p:cNvPr id="55" name="组合 54"/>
          <p:cNvGrpSpPr/>
          <p:nvPr/>
        </p:nvGrpSpPr>
        <p:grpSpPr>
          <a:xfrm>
            <a:off x="685800" y="2038350"/>
            <a:ext cx="1828800" cy="2088000"/>
            <a:chOff x="685800" y="2038350"/>
            <a:chExt cx="1828800" cy="2590800"/>
          </a:xfrm>
        </p:grpSpPr>
        <p:sp>
          <p:nvSpPr>
            <p:cNvPr id="56" name="右箭头 55"/>
            <p:cNvSpPr/>
            <p:nvPr/>
          </p:nvSpPr>
          <p:spPr>
            <a:xfrm rot="5400000">
              <a:off x="1472565" y="2654662"/>
              <a:ext cx="228600" cy="76200"/>
            </a:xfrm>
            <a:prstGeom prst="rightArrow">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TextBox 56"/>
            <p:cNvSpPr txBox="1"/>
            <p:nvPr/>
          </p:nvSpPr>
          <p:spPr>
            <a:xfrm>
              <a:off x="1143000" y="2157132"/>
              <a:ext cx="914400" cy="276999"/>
            </a:xfrm>
            <a:prstGeom prst="rect">
              <a:avLst/>
            </a:prstGeom>
            <a:noFill/>
          </p:spPr>
          <p:txBody>
            <a:bodyPr wrap="square" rtlCol="0">
              <a:spAutoFit/>
            </a:bodyPr>
            <a:lstStyle/>
            <a:p>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小鼠小肠</a:t>
              </a:r>
              <a:endParaRPr lang="zh-CN" altLang="en-US" sz="12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8" name="TextBox 57"/>
            <p:cNvSpPr txBox="1"/>
            <p:nvPr/>
          </p:nvSpPr>
          <p:spPr>
            <a:xfrm>
              <a:off x="876300" y="2871172"/>
              <a:ext cx="1447800" cy="750879"/>
            </a:xfrm>
            <a:prstGeom prst="rect">
              <a:avLst/>
            </a:prstGeom>
            <a:noFill/>
          </p:spPr>
          <p:txBody>
            <a:bodyPr wrap="square" rtlCol="0">
              <a:noAutofit/>
            </a:bodyPr>
            <a:lstStyle/>
            <a:p>
              <a:pPr algn="ct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隐窝富集</a:t>
              </a:r>
              <a:endPar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endParaRPr>
            </a:p>
            <a:p>
              <a:pPr algn="ct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包埋在</a:t>
              </a:r>
              <a:r>
                <a:rPr lang="en-US" altLang="zh-CN" sz="1200" dirty="0" err="1" smtClean="0">
                  <a:latin typeface="Poppins" panose="02000000000000000000" pitchFamily="2" charset="0"/>
                  <a:ea typeface="思源黑体 CN Regular" panose="020B0500000000000000" pitchFamily="34" charset="-122"/>
                  <a:cs typeface="Poppins" panose="02000000000000000000" pitchFamily="2" charset="0"/>
                </a:rPr>
                <a:t>Matrigel</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中</a:t>
              </a:r>
              <a:endPar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endParaRPr>
            </a:p>
            <a:p>
              <a:pPr algn="ct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接种到</a:t>
              </a:r>
              <a:r>
                <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rPr>
                <a:t>24</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孔板上</a:t>
              </a:r>
              <a:endParaRPr lang="zh-CN" altLang="en-US" sz="12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9" name="TextBox 58"/>
            <p:cNvSpPr txBox="1"/>
            <p:nvPr/>
          </p:nvSpPr>
          <p:spPr>
            <a:xfrm>
              <a:off x="762000" y="3940367"/>
              <a:ext cx="1676400" cy="570448"/>
            </a:xfrm>
            <a:prstGeom prst="rect">
              <a:avLst/>
            </a:prstGeom>
            <a:noFill/>
          </p:spPr>
          <p:txBody>
            <a:bodyPr wrap="square" rtlCol="0">
              <a:noAutofit/>
            </a:bodyPr>
            <a:lstStyle/>
            <a:p>
              <a:pPr algn="ct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添加类器官培养基</a:t>
              </a:r>
              <a:endPar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endParaRPr>
            </a:p>
            <a:p>
              <a:pPr algn="ct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每</a:t>
              </a:r>
              <a:r>
                <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rPr>
                <a:t>2</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天更换新鲜培养基</a:t>
              </a:r>
              <a:endPar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endParaRPr>
            </a:p>
          </p:txBody>
        </p:sp>
        <p:sp>
          <p:nvSpPr>
            <p:cNvPr id="60" name="右箭头 59"/>
            <p:cNvSpPr/>
            <p:nvPr/>
          </p:nvSpPr>
          <p:spPr>
            <a:xfrm rot="5400000">
              <a:off x="1468120" y="3787522"/>
              <a:ext cx="228600" cy="76200"/>
            </a:xfrm>
            <a:prstGeom prst="rightArrow">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685800" y="2038350"/>
              <a:ext cx="1828800" cy="2590800"/>
            </a:xfrm>
            <a:prstGeom prst="roundRect">
              <a:avLst/>
            </a:prstGeom>
            <a:noFill/>
            <a:ln w="12700">
              <a:solidFill>
                <a:srgbClr val="00A27B"/>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2" name="组合 61"/>
          <p:cNvGrpSpPr/>
          <p:nvPr/>
        </p:nvGrpSpPr>
        <p:grpSpPr>
          <a:xfrm>
            <a:off x="2971800" y="2038350"/>
            <a:ext cx="5943600" cy="1735951"/>
            <a:chOff x="2971800" y="2038350"/>
            <a:chExt cx="5943600" cy="1735951"/>
          </a:xfrm>
        </p:grpSpPr>
        <p:grpSp>
          <p:nvGrpSpPr>
            <p:cNvPr id="63" name="组合 37"/>
            <p:cNvGrpSpPr/>
            <p:nvPr/>
          </p:nvGrpSpPr>
          <p:grpSpPr>
            <a:xfrm rot="16200000">
              <a:off x="3314700" y="2762250"/>
              <a:ext cx="1447800" cy="304800"/>
              <a:chOff x="6553200" y="3409950"/>
              <a:chExt cx="1447800" cy="304800"/>
            </a:xfrm>
          </p:grpSpPr>
          <p:cxnSp>
            <p:nvCxnSpPr>
              <p:cNvPr id="69" name="直接连接符 68"/>
              <p:cNvCxnSpPr/>
              <p:nvPr/>
            </p:nvCxnSpPr>
            <p:spPr>
              <a:xfrm rot="5400000" flipV="1">
                <a:off x="7277100" y="2838450"/>
                <a:ext cx="0" cy="14478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7315200" y="34099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65532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70866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75438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80010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grpSp>
        <p:sp>
          <p:nvSpPr>
            <p:cNvPr id="64" name="矩形 63"/>
            <p:cNvSpPr/>
            <p:nvPr/>
          </p:nvSpPr>
          <p:spPr>
            <a:xfrm>
              <a:off x="4191000" y="2038350"/>
              <a:ext cx="2258952" cy="261610"/>
            </a:xfrm>
            <a:prstGeom prst="rect">
              <a:avLst/>
            </a:prstGeom>
          </p:spPr>
          <p:txBody>
            <a:bodyPr wrap="none">
              <a:spAutoFit/>
            </a:bodyPr>
            <a:lstStyle/>
            <a:p>
              <a:r>
                <a:rPr lang="en-US" altLang="zh-CN" sz="1100" dirty="0" smtClean="0">
                  <a:latin typeface="Poppins" panose="02000000000000000000" pitchFamily="2" charset="0"/>
                  <a:cs typeface="Poppins" panose="02000000000000000000" pitchFamily="2" charset="0"/>
                </a:rPr>
                <a:t>Advanced DMEM/F12 medium</a:t>
              </a:r>
              <a:endParaRPr lang="zh-CN" altLang="en-US" sz="1100" dirty="0">
                <a:latin typeface="Poppins" panose="02000000000000000000" pitchFamily="2" charset="0"/>
                <a:cs typeface="Poppins" panose="02000000000000000000" pitchFamily="2" charset="0"/>
              </a:endParaRPr>
            </a:p>
          </p:txBody>
        </p:sp>
        <p:sp>
          <p:nvSpPr>
            <p:cNvPr id="65" name="矩形 64"/>
            <p:cNvSpPr/>
            <p:nvPr/>
          </p:nvSpPr>
          <p:spPr>
            <a:xfrm>
              <a:off x="4166182" y="2523351"/>
              <a:ext cx="3852545" cy="260350"/>
            </a:xfrm>
            <a:prstGeom prst="rect">
              <a:avLst/>
            </a:prstGeom>
          </p:spPr>
          <p:txBody>
            <a:bodyPr wrap="none">
              <a:spAutoFit/>
            </a:bodyPr>
            <a:lstStyle/>
            <a:p>
              <a:r>
                <a:rPr lang="en-US" altLang="zh-CN" sz="1100" dirty="0" smtClean="0">
                  <a:latin typeface="Poppins" panose="02000000000000000000" pitchFamily="2" charset="0"/>
                  <a:cs typeface="Poppins" panose="02000000000000000000" pitchFamily="2" charset="0"/>
                </a:rPr>
                <a:t>50 </a:t>
              </a:r>
              <a:r>
                <a:rPr lang="en-US" altLang="zh-CN" sz="1100" dirty="0" err="1" smtClean="0">
                  <a:latin typeface="Poppins" panose="02000000000000000000" pitchFamily="2" charset="0"/>
                  <a:cs typeface="Poppins" panose="02000000000000000000" pitchFamily="2" charset="0"/>
                </a:rPr>
                <a:t>ng</a:t>
              </a:r>
              <a:r>
                <a:rPr lang="en-US" altLang="zh-CN" sz="1100" dirty="0" smtClean="0">
                  <a:latin typeface="Poppins" panose="02000000000000000000" pitchFamily="2" charset="0"/>
                  <a:cs typeface="Poppins" panose="02000000000000000000" pitchFamily="2" charset="0"/>
                </a:rPr>
                <a:t>/</a:t>
              </a:r>
              <a:r>
                <a:rPr lang="en-US" altLang="zh-CN" sz="1100" dirty="0" err="1" smtClean="0">
                  <a:latin typeface="Poppins" panose="02000000000000000000" pitchFamily="2" charset="0"/>
                  <a:cs typeface="Poppins" panose="02000000000000000000" pitchFamily="2" charset="0"/>
                </a:rPr>
                <a:t>mL</a:t>
              </a:r>
              <a:r>
                <a:rPr lang="en-US" altLang="zh-CN" sz="1100" dirty="0" smtClean="0">
                  <a:latin typeface="Poppins" panose="02000000000000000000" pitchFamily="2" charset="0"/>
                  <a:cs typeface="Poppins" panose="02000000000000000000" pitchFamily="2" charset="0"/>
                </a:rPr>
                <a:t> Mouse EGF (Sino Biological, </a:t>
              </a:r>
              <a:r>
                <a:rPr lang="en-US" altLang="zh-CN" sz="1100" dirty="0" smtClean="0">
                  <a:solidFill>
                    <a:srgbClr val="007E66"/>
                  </a:solidFill>
                  <a:latin typeface="Poppins" panose="02000000000000000000" pitchFamily="2" charset="0"/>
                  <a:cs typeface="Poppins" panose="02000000000000000000" pitchFamily="2" charset="0"/>
                </a:rPr>
                <a:t>50482-MNCH</a:t>
              </a:r>
              <a:r>
                <a:rPr lang="en-US" altLang="zh-CN" sz="1100" dirty="0" smtClean="0">
                  <a:latin typeface="Poppins" panose="02000000000000000000" pitchFamily="2" charset="0"/>
                  <a:cs typeface="Poppins" panose="02000000000000000000" pitchFamily="2" charset="0"/>
                </a:rPr>
                <a:t>)</a:t>
              </a:r>
              <a:endParaRPr lang="zh-CN" altLang="en-US" sz="1100" dirty="0">
                <a:latin typeface="Poppins" panose="02000000000000000000" pitchFamily="2" charset="0"/>
                <a:cs typeface="Poppins" panose="02000000000000000000" pitchFamily="2" charset="0"/>
              </a:endParaRPr>
            </a:p>
          </p:txBody>
        </p:sp>
        <p:sp>
          <p:nvSpPr>
            <p:cNvPr id="66" name="矩形 65"/>
            <p:cNvSpPr/>
            <p:nvPr/>
          </p:nvSpPr>
          <p:spPr>
            <a:xfrm>
              <a:off x="4191000" y="2980551"/>
              <a:ext cx="4648200" cy="260350"/>
            </a:xfrm>
            <a:prstGeom prst="rect">
              <a:avLst/>
            </a:prstGeom>
          </p:spPr>
          <p:txBody>
            <a:bodyPr wrap="square">
              <a:spAutoFit/>
            </a:bodyPr>
            <a:lstStyle/>
            <a:p>
              <a:r>
                <a:rPr lang="en-US" altLang="zh-CN" sz="1100" dirty="0" smtClean="0">
                  <a:latin typeface="Poppins" panose="02000000000000000000" pitchFamily="2" charset="0"/>
                  <a:cs typeface="Poppins" panose="02000000000000000000" pitchFamily="2" charset="0"/>
                </a:rPr>
                <a:t>100 </a:t>
              </a:r>
              <a:r>
                <a:rPr lang="en-US" altLang="zh-CN" sz="1100" dirty="0" err="1" smtClean="0">
                  <a:latin typeface="Poppins" panose="02000000000000000000" pitchFamily="2" charset="0"/>
                  <a:cs typeface="Poppins" panose="02000000000000000000" pitchFamily="2" charset="0"/>
                </a:rPr>
                <a:t>ng</a:t>
              </a:r>
              <a:r>
                <a:rPr lang="en-US" altLang="zh-CN" sz="1100" dirty="0" smtClean="0">
                  <a:latin typeface="Poppins" panose="02000000000000000000" pitchFamily="2" charset="0"/>
                  <a:cs typeface="Poppins" panose="02000000000000000000" pitchFamily="2" charset="0"/>
                </a:rPr>
                <a:t>/</a:t>
              </a:r>
              <a:r>
                <a:rPr lang="en-US" altLang="zh-CN" sz="1100" dirty="0" err="1" smtClean="0">
                  <a:latin typeface="Poppins" panose="02000000000000000000" pitchFamily="2" charset="0"/>
                  <a:cs typeface="Poppins" panose="02000000000000000000" pitchFamily="2" charset="0"/>
                </a:rPr>
                <a:t>mL</a:t>
              </a:r>
              <a:r>
                <a:rPr lang="en-US" altLang="zh-CN" sz="1100" dirty="0" smtClean="0">
                  <a:latin typeface="Poppins" panose="02000000000000000000" pitchFamily="2" charset="0"/>
                  <a:cs typeface="Poppins" panose="02000000000000000000" pitchFamily="2" charset="0"/>
                </a:rPr>
                <a:t> Mouse Noggin (Sino Biological, </a:t>
              </a:r>
              <a:r>
                <a:rPr lang="en-US" altLang="zh-CN" sz="1100" dirty="0" smtClean="0">
                  <a:solidFill>
                    <a:srgbClr val="007E66"/>
                  </a:solidFill>
                  <a:latin typeface="Poppins" panose="02000000000000000000" pitchFamily="2" charset="0"/>
                  <a:cs typeface="Poppins" panose="02000000000000000000" pitchFamily="2" charset="0"/>
                </a:rPr>
                <a:t>50688-M02H</a:t>
              </a:r>
              <a:r>
                <a:rPr lang="en-US" altLang="zh-CN" sz="1100" dirty="0" smtClean="0">
                  <a:latin typeface="Poppins" panose="02000000000000000000" pitchFamily="2" charset="0"/>
                  <a:cs typeface="Poppins" panose="02000000000000000000" pitchFamily="2" charset="0"/>
                </a:rPr>
                <a:t>)</a:t>
              </a:r>
              <a:endParaRPr lang="zh-CN" altLang="en-US" sz="1100" dirty="0">
                <a:latin typeface="Poppins" panose="02000000000000000000" pitchFamily="2" charset="0"/>
                <a:cs typeface="Poppins" panose="02000000000000000000" pitchFamily="2" charset="0"/>
              </a:endParaRPr>
            </a:p>
          </p:txBody>
        </p:sp>
        <p:sp>
          <p:nvSpPr>
            <p:cNvPr id="67" name="矩形 66"/>
            <p:cNvSpPr/>
            <p:nvPr/>
          </p:nvSpPr>
          <p:spPr>
            <a:xfrm>
              <a:off x="4191000" y="3513951"/>
              <a:ext cx="4724400" cy="260350"/>
            </a:xfrm>
            <a:prstGeom prst="rect">
              <a:avLst/>
            </a:prstGeom>
          </p:spPr>
          <p:txBody>
            <a:bodyPr wrap="square">
              <a:spAutoFit/>
            </a:bodyPr>
            <a:lstStyle/>
            <a:p>
              <a:r>
                <a:rPr lang="en-US" altLang="zh-CN" sz="1100" dirty="0" smtClean="0">
                  <a:latin typeface="Poppins" panose="02000000000000000000" pitchFamily="2" charset="0"/>
                  <a:cs typeface="Poppins" panose="02000000000000000000" pitchFamily="2" charset="0"/>
                </a:rPr>
                <a:t>500 </a:t>
              </a:r>
              <a:r>
                <a:rPr lang="en-US" altLang="zh-CN" sz="1100" dirty="0" err="1" smtClean="0">
                  <a:latin typeface="Poppins" panose="02000000000000000000" pitchFamily="2" charset="0"/>
                  <a:cs typeface="Poppins" panose="02000000000000000000" pitchFamily="2" charset="0"/>
                </a:rPr>
                <a:t>ng</a:t>
              </a:r>
              <a:r>
                <a:rPr lang="en-US" altLang="zh-CN" sz="1100" dirty="0" smtClean="0">
                  <a:latin typeface="Poppins" panose="02000000000000000000" pitchFamily="2" charset="0"/>
                  <a:cs typeface="Poppins" panose="02000000000000000000" pitchFamily="2" charset="0"/>
                </a:rPr>
                <a:t>/</a:t>
              </a:r>
              <a:r>
                <a:rPr lang="en-US" altLang="zh-CN" sz="1100" dirty="0" err="1" smtClean="0">
                  <a:latin typeface="Poppins" panose="02000000000000000000" pitchFamily="2" charset="0"/>
                  <a:cs typeface="Poppins" panose="02000000000000000000" pitchFamily="2" charset="0"/>
                </a:rPr>
                <a:t>mL</a:t>
              </a:r>
              <a:r>
                <a:rPr lang="en-US" altLang="zh-CN" sz="1100" dirty="0" smtClean="0">
                  <a:latin typeface="Poppins" panose="02000000000000000000" pitchFamily="2" charset="0"/>
                  <a:cs typeface="Poppins" panose="02000000000000000000" pitchFamily="2" charset="0"/>
                </a:rPr>
                <a:t> Human R-spondin1 (Sino Biological, </a:t>
              </a:r>
              <a:r>
                <a:rPr lang="en-US" altLang="zh-CN" sz="1100" dirty="0" smtClean="0">
                  <a:solidFill>
                    <a:srgbClr val="007E66"/>
                  </a:solidFill>
                  <a:latin typeface="Poppins" panose="02000000000000000000" pitchFamily="2" charset="0"/>
                  <a:cs typeface="Poppins" panose="02000000000000000000" pitchFamily="2" charset="0"/>
                </a:rPr>
                <a:t>11083-HNAS</a:t>
              </a:r>
              <a:r>
                <a:rPr lang="en-US" altLang="zh-CN" sz="1100" dirty="0" smtClean="0">
                  <a:latin typeface="Poppins" panose="02000000000000000000" pitchFamily="2" charset="0"/>
                  <a:cs typeface="Poppins" panose="02000000000000000000" pitchFamily="2" charset="0"/>
                </a:rPr>
                <a:t>)</a:t>
              </a:r>
              <a:endParaRPr lang="zh-CN" altLang="en-US" sz="1100" dirty="0">
                <a:latin typeface="Poppins" panose="02000000000000000000" pitchFamily="2" charset="0"/>
                <a:cs typeface="Poppins" panose="02000000000000000000" pitchFamily="2" charset="0"/>
              </a:endParaRPr>
            </a:p>
          </p:txBody>
        </p:sp>
        <p:sp>
          <p:nvSpPr>
            <p:cNvPr id="68" name="TextBox 67"/>
            <p:cNvSpPr txBox="1"/>
            <p:nvPr/>
          </p:nvSpPr>
          <p:spPr>
            <a:xfrm>
              <a:off x="2971800" y="2581930"/>
              <a:ext cx="914400" cy="523220"/>
            </a:xfrm>
            <a:prstGeom prst="rect">
              <a:avLst/>
            </a:prstGeom>
            <a:noFill/>
          </p:spPr>
          <p:txBody>
            <a:bodyPr wrap="square" rtlCol="0">
              <a:spAutoFit/>
            </a:bodyPr>
            <a:lstStyle/>
            <a:p>
              <a:pPr algn="ctr"/>
              <a:r>
                <a:rPr lang="zh-CN" altLang="en-US" sz="1400" b="1" dirty="0" smtClean="0">
                  <a:latin typeface="思源黑体 CN Regular" panose="020B0500000000000000" pitchFamily="34" charset="-122"/>
                  <a:ea typeface="思源黑体 CN Regular" panose="020B0500000000000000" pitchFamily="34" charset="-122"/>
                </a:rPr>
                <a:t>培养主要组成</a:t>
              </a:r>
              <a:endParaRPr lang="zh-CN" altLang="en-US" sz="1400" b="1" dirty="0">
                <a:latin typeface="思源黑体 CN Regular" panose="020B0500000000000000" pitchFamily="34" charset="-122"/>
                <a:ea typeface="思源黑体 CN Regular" panose="020B0500000000000000" pitchFamily="34" charset="-122"/>
              </a:endParaRPr>
            </a:p>
          </p:txBody>
        </p:sp>
      </p:grpSp>
      <p:sp>
        <p:nvSpPr>
          <p:cNvPr id="49" name="矩形 48"/>
          <p:cNvSpPr/>
          <p:nvPr/>
        </p:nvSpPr>
        <p:spPr>
          <a:xfrm>
            <a:off x="0" y="4952365"/>
            <a:ext cx="3123565" cy="191135"/>
          </a:xfrm>
          <a:prstGeom prst="rect">
            <a:avLst/>
          </a:prstGeom>
        </p:spPr>
        <p:txBody>
          <a:bodyPr wrap="square" lIns="68580" tIns="34290" rIns="68580" bIns="34290">
            <a:spAutoFit/>
          </a:bodyPr>
          <a:lstStyle/>
          <a:p>
            <a:r>
              <a:rPr lang="en-US" sz="800" i="1" dirty="0" err="1" smtClean="0">
                <a:latin typeface="Poppins" panose="02000000000000000000" pitchFamily="2" charset="0"/>
                <a:ea typeface="思源黑体 CN Regular" panose="020B0500000000000000" pitchFamily="34" charset="-122"/>
                <a:cs typeface="Poppins" panose="02000000000000000000" pitchFamily="2" charset="0"/>
              </a:rPr>
              <a:t>Yuanchuang</a:t>
            </a:r>
            <a:r>
              <a:rPr lang="en-US" sz="800" i="1" dirty="0" smtClean="0">
                <a:latin typeface="Poppins" panose="02000000000000000000" pitchFamily="2" charset="0"/>
                <a:ea typeface="思源黑体 CN Regular" panose="020B0500000000000000" pitchFamily="34" charset="-122"/>
                <a:cs typeface="Poppins" panose="02000000000000000000" pitchFamily="2" charset="0"/>
              </a:rPr>
              <a:t> Li</a:t>
            </a:r>
            <a:r>
              <a:rPr lang="en-US" sz="800" i="1" dirty="0" smtClean="0">
                <a:latin typeface="Poppins" panose="02000000000000000000" pitchFamily="2" charset="0"/>
                <a:ea typeface="思源黑体 CN Regular" panose="020B0500000000000000" pitchFamily="34" charset="-122"/>
                <a:cs typeface="Poppins" panose="02000000000000000000" pitchFamily="2" charset="0"/>
                <a:sym typeface="+mn-ea"/>
              </a:rPr>
              <a:t>; et al. </a:t>
            </a:r>
            <a:r>
              <a:rPr lang="en-US" sz="800" i="1" dirty="0" smtClean="0">
                <a:latin typeface="Poppins" panose="02000000000000000000" pitchFamily="2" charset="0"/>
                <a:ea typeface="思源黑体 CN Regular" panose="020B0500000000000000" pitchFamily="34" charset="-122"/>
                <a:cs typeface="Poppins" panose="02000000000000000000" pitchFamily="2" charset="0"/>
              </a:rPr>
              <a:t>doi.org/10.1016/j.stemcr.2020.12.005.</a:t>
            </a:r>
            <a:endParaRPr lang="zh-CN" altLang="en-US" sz="800" i="1" dirty="0">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16" name="椭圆 15"/>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7" name="矩形 16"/>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11"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13" name="椭圆 12"/>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4" name="椭圆 13"/>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5" name="椭圆 14"/>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6" name="组合 11"/>
          <p:cNvGrpSpPr/>
          <p:nvPr/>
        </p:nvGrpSpPr>
        <p:grpSpPr>
          <a:xfrm>
            <a:off x="285720" y="642924"/>
            <a:ext cx="2857520" cy="500066"/>
            <a:chOff x="5643570" y="1142990"/>
            <a:chExt cx="2857520" cy="500066"/>
          </a:xfrm>
        </p:grpSpPr>
        <p:sp>
          <p:nvSpPr>
            <p:cNvPr id="26" name="椭圆 25"/>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7" name="TextBox 26"/>
            <p:cNvSpPr txBox="1"/>
            <p:nvPr/>
          </p:nvSpPr>
          <p:spPr>
            <a:xfrm>
              <a:off x="5786446" y="1142990"/>
              <a:ext cx="2710999" cy="46166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细胞因子产品设计</a:t>
              </a:r>
            </a:p>
          </p:txBody>
        </p:sp>
        <p:sp>
          <p:nvSpPr>
            <p:cNvPr id="28" name="椭圆 27"/>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9" name="椭圆 28"/>
            <p:cNvSpPr/>
            <p:nvPr/>
          </p:nvSpPr>
          <p:spPr>
            <a:xfrm>
              <a:off x="8358214" y="1428742"/>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
        <p:nvSpPr>
          <p:cNvPr id="21" name="矩形 20"/>
          <p:cNvSpPr/>
          <p:nvPr/>
        </p:nvSpPr>
        <p:spPr>
          <a:xfrm>
            <a:off x="419819" y="1272098"/>
            <a:ext cx="2704381" cy="315471"/>
          </a:xfrm>
          <a:prstGeom prst="rect">
            <a:avLst/>
          </a:prstGeom>
        </p:spPr>
        <p:txBody>
          <a:bodyPr wrap="square" lIns="68580" tIns="34290" rIns="68580" bIns="34290">
            <a:spAutoFit/>
          </a:bodyPr>
          <a:lstStyle/>
          <a:p>
            <a:pPr>
              <a:buFont typeface="Wingdings" panose="05000000000000000000" pitchFamily="2" charset="2"/>
              <a:buChar char="Ø"/>
            </a:pPr>
            <a:r>
              <a:rPr lang="zh-CN" altLang="en-US" sz="1600" b="1" dirty="0" smtClean="0">
                <a:solidFill>
                  <a:srgbClr val="007E66"/>
                </a:solidFill>
                <a:latin typeface="思源黑体 CN Normal" panose="020B0400000000000000" pitchFamily="34" charset="-122"/>
                <a:ea typeface="思源黑体 CN Normal" panose="020B0400000000000000" pitchFamily="34" charset="-122"/>
              </a:rPr>
              <a:t>低内毒素</a:t>
            </a:r>
            <a:endParaRPr lang="en-US" altLang="zh-CN" sz="1600" b="1" dirty="0" smtClean="0">
              <a:solidFill>
                <a:srgbClr val="007E66"/>
              </a:solidFill>
              <a:latin typeface="思源黑体 CN Normal" panose="020B0400000000000000" pitchFamily="34" charset="-122"/>
              <a:ea typeface="思源黑体 CN Normal" panose="020B0400000000000000" pitchFamily="34" charset="-122"/>
            </a:endParaRPr>
          </a:p>
        </p:txBody>
      </p:sp>
      <p:sp>
        <p:nvSpPr>
          <p:cNvPr id="24" name="矩形 23"/>
          <p:cNvSpPr/>
          <p:nvPr/>
        </p:nvSpPr>
        <p:spPr>
          <a:xfrm>
            <a:off x="381000" y="1657350"/>
            <a:ext cx="6553200" cy="253916"/>
          </a:xfrm>
          <a:prstGeom prst="rect">
            <a:avLst/>
          </a:prstGeom>
        </p:spPr>
        <p:txBody>
          <a:bodyPr wrap="square" lIns="68580" tIns="34290" rIns="68580" bIns="34290">
            <a:spAutoFit/>
          </a:bodyPr>
          <a:lstStyle/>
          <a:p>
            <a:pPr>
              <a:buFont typeface="Arial" panose="020B0604020202020204" pitchFamily="34" charset="0"/>
              <a:buChar char="•"/>
            </a:pPr>
            <a:r>
              <a:rPr lang="en-US" altLang="en-US" sz="1200" dirty="0" smtClean="0">
                <a:latin typeface="Poppins" panose="02000000000000000000" pitchFamily="2" charset="0"/>
                <a:ea typeface="思源黑体 CN Regular" panose="020B0500000000000000" pitchFamily="34" charset="-122"/>
                <a:cs typeface="Poppins" panose="02000000000000000000" pitchFamily="2" charset="0"/>
              </a:rPr>
              <a:t>LPS</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处理的胚状体中胚层的生物标志物会消失且不能分化成有功能的成骨细胞</a:t>
            </a:r>
            <a:endParaRPr lang="zh-CN" altLang="en-US" sz="12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5" name="矩形 24"/>
          <p:cNvSpPr/>
          <p:nvPr/>
        </p:nvSpPr>
        <p:spPr>
          <a:xfrm>
            <a:off x="381000" y="1962150"/>
            <a:ext cx="3352800" cy="253916"/>
          </a:xfrm>
          <a:prstGeom prst="rect">
            <a:avLst/>
          </a:prstGeom>
        </p:spPr>
        <p:txBody>
          <a:bodyPr wrap="square" lIns="68580" tIns="34290" rIns="68580" bIns="34290">
            <a:spAutoFit/>
          </a:bodyPr>
          <a:lstStyle/>
          <a:p>
            <a:pPr>
              <a:buFont typeface="Arial" panose="020B0604020202020204" pitchFamily="34" charset="0"/>
              <a:buChar char="•"/>
            </a:pPr>
            <a:r>
              <a:rPr lang="en-US" altLang="en-US" sz="1200" dirty="0" smtClean="0">
                <a:latin typeface="Poppins" panose="02000000000000000000" pitchFamily="2" charset="0"/>
                <a:ea typeface="思源黑体 CN Regular" panose="020B0500000000000000" pitchFamily="34" charset="-122"/>
                <a:cs typeface="Poppins" panose="02000000000000000000" pitchFamily="2" charset="0"/>
              </a:rPr>
              <a:t>LPS</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处理的胚状体会出现凋亡的现象</a:t>
            </a:r>
            <a:endParaRPr lang="zh-CN" altLang="en-US" sz="12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30" name="TextBox 29"/>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31" name="图片 30"/>
          <p:cNvPicPr>
            <a:picLocks noChangeAspect="1"/>
          </p:cNvPicPr>
          <p:nvPr/>
        </p:nvPicPr>
        <p:blipFill>
          <a:blip r:embed="rId4" cstate="print"/>
          <a:stretch>
            <a:fillRect/>
          </a:stretch>
        </p:blipFill>
        <p:spPr>
          <a:xfrm>
            <a:off x="2590800" y="2261870"/>
            <a:ext cx="3757295" cy="2541905"/>
          </a:xfrm>
          <a:prstGeom prst="rect">
            <a:avLst/>
          </a:prstGeom>
        </p:spPr>
      </p:pic>
      <p:sp>
        <p:nvSpPr>
          <p:cNvPr id="12" name="矩形 11"/>
          <p:cNvSpPr/>
          <p:nvPr/>
        </p:nvSpPr>
        <p:spPr>
          <a:xfrm>
            <a:off x="1270" y="4952365"/>
            <a:ext cx="3517900" cy="191135"/>
          </a:xfrm>
          <a:prstGeom prst="rect">
            <a:avLst/>
          </a:prstGeom>
        </p:spPr>
        <p:txBody>
          <a:bodyPr wrap="square" lIns="68580" tIns="34290" rIns="68580" bIns="34290">
            <a:spAutoFit/>
          </a:bodyPr>
          <a:lstStyle/>
          <a:p>
            <a:r>
              <a:rPr lang="en-US" sz="800" i="1" dirty="0" err="1" smtClean="0">
                <a:latin typeface="Poppins" panose="02000000000000000000" pitchFamily="2" charset="0"/>
                <a:ea typeface="思源黑体 CN Regular" panose="020B0500000000000000" pitchFamily="34" charset="-122"/>
                <a:cs typeface="Poppins" panose="02000000000000000000" pitchFamily="2" charset="0"/>
              </a:rPr>
              <a:t>Kavitha</a:t>
            </a:r>
            <a:r>
              <a:rPr lang="en-US" sz="800" i="1" dirty="0" smtClean="0">
                <a:latin typeface="Poppins" panose="02000000000000000000" pitchFamily="2" charset="0"/>
                <a:ea typeface="思源黑体 CN Regular" panose="020B0500000000000000" pitchFamily="34" charset="-122"/>
                <a:cs typeface="Poppins" panose="02000000000000000000" pitchFamily="2" charset="0"/>
              </a:rPr>
              <a:t> </a:t>
            </a:r>
            <a:r>
              <a:rPr lang="en-US" sz="800" i="1" dirty="0" err="1" smtClean="0">
                <a:latin typeface="Poppins" panose="02000000000000000000" pitchFamily="2" charset="0"/>
                <a:ea typeface="思源黑体 CN Regular" panose="020B0500000000000000" pitchFamily="34" charset="-122"/>
                <a:cs typeface="Poppins" panose="02000000000000000000" pitchFamily="2" charset="0"/>
              </a:rPr>
              <a:t>Sivasubramaniyan</a:t>
            </a:r>
            <a:r>
              <a:rPr lang="en-US" sz="800" i="1" dirty="0" smtClean="0">
                <a:latin typeface="Poppins" panose="02000000000000000000" pitchFamily="2" charset="0"/>
                <a:ea typeface="思源黑体 CN Regular" panose="020B0500000000000000" pitchFamily="34" charset="-122"/>
                <a:cs typeface="Poppins" panose="02000000000000000000" pitchFamily="2" charset="0"/>
                <a:sym typeface="+mn-ea"/>
              </a:rPr>
              <a:t>; et al. </a:t>
            </a:r>
            <a:r>
              <a:rPr lang="en-US" sz="800" i="1" dirty="0" smtClean="0">
                <a:latin typeface="Poppins" panose="02000000000000000000" pitchFamily="2" charset="0"/>
                <a:ea typeface="思源黑体 CN Regular" panose="020B0500000000000000" pitchFamily="34" charset="-122"/>
                <a:cs typeface="Poppins" panose="02000000000000000000" pitchFamily="2" charset="0"/>
              </a:rPr>
              <a:t>doi.org/10.2217/17460751.3.1.23.</a:t>
            </a:r>
            <a:endParaRPr lang="zh-CN" altLang="en-US" sz="800" i="1" dirty="0">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
          <p:cNvGrpSpPr/>
          <p:nvPr/>
        </p:nvGrpSpPr>
        <p:grpSpPr>
          <a:xfrm>
            <a:off x="1563" y="26329"/>
            <a:ext cx="9024852" cy="360056"/>
            <a:chOff x="0" y="123478"/>
            <a:chExt cx="9027696" cy="360040"/>
          </a:xfrm>
        </p:grpSpPr>
        <p:grpSp>
          <p:nvGrpSpPr>
            <p:cNvPr id="7" name="组合 219"/>
            <p:cNvGrpSpPr/>
            <p:nvPr/>
          </p:nvGrpSpPr>
          <p:grpSpPr>
            <a:xfrm>
              <a:off x="0" y="123478"/>
              <a:ext cx="1907704" cy="360040"/>
              <a:chOff x="0" y="123478"/>
              <a:chExt cx="1907704" cy="360040"/>
            </a:xfrm>
          </p:grpSpPr>
          <p:sp>
            <p:nvSpPr>
              <p:cNvPr id="16" name="椭圆 15"/>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7" name="矩形 16"/>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11" name="Picture 2" descr="D:\桌面\新logo-黑.png"/>
            <p:cNvPicPr>
              <a:picLocks noChangeAspect="1" noChangeArrowheads="1"/>
            </p:cNvPicPr>
            <p:nvPr/>
          </p:nvPicPr>
          <p:blipFill>
            <a:blip r:embed="rId2" cstate="print"/>
            <a:stretch>
              <a:fillRect/>
            </a:stretch>
          </p:blipFill>
          <p:spPr bwMode="auto">
            <a:xfrm>
              <a:off x="125896" y="123478"/>
              <a:ext cx="1493776" cy="360000"/>
            </a:xfrm>
            <a:prstGeom prst="rect">
              <a:avLst/>
            </a:prstGeom>
            <a:noFill/>
            <a:ln>
              <a:noFill/>
            </a:ln>
          </p:spPr>
        </p:pic>
        <p:grpSp>
          <p:nvGrpSpPr>
            <p:cNvPr id="8" name="组合 226"/>
            <p:cNvGrpSpPr/>
            <p:nvPr/>
          </p:nvGrpSpPr>
          <p:grpSpPr>
            <a:xfrm>
              <a:off x="8316422" y="195486"/>
              <a:ext cx="711274" cy="209198"/>
              <a:chOff x="7812360" y="123478"/>
              <a:chExt cx="1224136" cy="360040"/>
            </a:xfrm>
          </p:grpSpPr>
          <p:sp>
            <p:nvSpPr>
              <p:cNvPr id="13" name="椭圆 12"/>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4" name="椭圆 13"/>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5" name="椭圆 14"/>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9" name="组合 11"/>
          <p:cNvGrpSpPr/>
          <p:nvPr/>
        </p:nvGrpSpPr>
        <p:grpSpPr>
          <a:xfrm>
            <a:off x="285720" y="642924"/>
            <a:ext cx="2857520" cy="500066"/>
            <a:chOff x="5643570" y="1142990"/>
            <a:chExt cx="2857520" cy="500066"/>
          </a:xfrm>
        </p:grpSpPr>
        <p:sp>
          <p:nvSpPr>
            <p:cNvPr id="26" name="椭圆 25"/>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7" name="TextBox 26"/>
            <p:cNvSpPr txBox="1"/>
            <p:nvPr/>
          </p:nvSpPr>
          <p:spPr>
            <a:xfrm>
              <a:off x="5786446" y="1142990"/>
              <a:ext cx="2710999" cy="46166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细胞因子产品设计</a:t>
              </a:r>
            </a:p>
          </p:txBody>
        </p:sp>
        <p:sp>
          <p:nvSpPr>
            <p:cNvPr id="28" name="椭圆 27"/>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9" name="椭圆 28"/>
            <p:cNvSpPr/>
            <p:nvPr/>
          </p:nvSpPr>
          <p:spPr>
            <a:xfrm>
              <a:off x="8358214" y="1428742"/>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
        <p:nvSpPr>
          <p:cNvPr id="21" name="矩形 20"/>
          <p:cNvSpPr/>
          <p:nvPr/>
        </p:nvSpPr>
        <p:spPr>
          <a:xfrm>
            <a:off x="453606" y="1272098"/>
            <a:ext cx="6632994" cy="314325"/>
          </a:xfrm>
          <a:prstGeom prst="rect">
            <a:avLst/>
          </a:prstGeom>
        </p:spPr>
        <p:txBody>
          <a:bodyPr wrap="square" lIns="68580" tIns="34290" rIns="68580" bIns="34290">
            <a:spAutoFit/>
          </a:bodyPr>
          <a:lstStyle/>
          <a:p>
            <a:pPr>
              <a:buFont typeface="Wingdings" panose="05000000000000000000" pitchFamily="2" charset="2"/>
              <a:buChar char="Ø"/>
            </a:pPr>
            <a:r>
              <a:rPr lang="zh-CN" altLang="en-US" sz="1600" b="1" dirty="0" smtClean="0">
                <a:solidFill>
                  <a:srgbClr val="007E66"/>
                </a:solidFill>
                <a:latin typeface="思源黑体 CN Regular" panose="020B0500000000000000" pitchFamily="34" charset="-122"/>
                <a:ea typeface="思源黑体 CN Regular" panose="020B0500000000000000" pitchFamily="34" charset="-122"/>
              </a:rPr>
              <a:t>应用场景数据展示</a:t>
            </a:r>
            <a:r>
              <a:rPr lang="en-US" altLang="zh-CN" sz="16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sym typeface="+mn-ea"/>
              </a:rPr>
              <a:t>-</a:t>
            </a:r>
            <a:r>
              <a:rPr lang="en-US" altLang="zh-CN" sz="16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1</a:t>
            </a:r>
            <a:r>
              <a:rPr lang="zh-CN" altLang="en-US" sz="1600" b="1" dirty="0" smtClean="0">
                <a:solidFill>
                  <a:srgbClr val="007E66"/>
                </a:solidFill>
                <a:latin typeface="思源黑体 CN Regular" panose="020B0500000000000000" pitchFamily="34" charset="-122"/>
                <a:ea typeface="思源黑体 CN Regular" panose="020B0500000000000000" pitchFamily="34" charset="-122"/>
              </a:rPr>
              <a:t>：类器官应用场景</a:t>
            </a:r>
            <a:endParaRPr lang="en-US" altLang="zh-CN" sz="1600" b="1" dirty="0" smtClean="0">
              <a:solidFill>
                <a:srgbClr val="007E66"/>
              </a:solidFill>
              <a:latin typeface="思源黑体 CN Regular" panose="020B0500000000000000" pitchFamily="34" charset="-122"/>
              <a:ea typeface="思源黑体 CN Regular" panose="020B0500000000000000" pitchFamily="34" charset="-122"/>
            </a:endParaRPr>
          </a:p>
        </p:txBody>
      </p:sp>
      <p:sp>
        <p:nvSpPr>
          <p:cNvPr id="24" name="TextBox 23"/>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1026" name="Picture 2"/>
          <p:cNvPicPr>
            <a:picLocks noChangeAspect="1" noChangeArrowheads="1"/>
          </p:cNvPicPr>
          <p:nvPr/>
        </p:nvPicPr>
        <p:blipFill>
          <a:blip r:embed="rId3" cstate="print"/>
          <a:srcRect/>
          <a:stretch>
            <a:fillRect/>
          </a:stretch>
        </p:blipFill>
        <p:spPr bwMode="auto">
          <a:xfrm>
            <a:off x="304800" y="2343150"/>
            <a:ext cx="4343400" cy="1905337"/>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cstate="print"/>
          <a:srcRect/>
          <a:stretch>
            <a:fillRect/>
          </a:stretch>
        </p:blipFill>
        <p:spPr bwMode="auto">
          <a:xfrm>
            <a:off x="5029200" y="1715135"/>
            <a:ext cx="3888377" cy="2438400"/>
          </a:xfrm>
          <a:prstGeom prst="rect">
            <a:avLst/>
          </a:prstGeom>
          <a:noFill/>
          <a:ln w="9525">
            <a:noFill/>
            <a:miter lim="800000"/>
            <a:headEnd/>
            <a:tailEnd/>
          </a:ln>
          <a:effectLst/>
        </p:spPr>
      </p:pic>
      <p:sp>
        <p:nvSpPr>
          <p:cNvPr id="23" name="矩形 22"/>
          <p:cNvSpPr/>
          <p:nvPr/>
        </p:nvSpPr>
        <p:spPr>
          <a:xfrm>
            <a:off x="2438400" y="4629150"/>
            <a:ext cx="1828800" cy="338554"/>
          </a:xfrm>
          <a:prstGeom prst="rect">
            <a:avLst/>
          </a:prstGeom>
        </p:spPr>
        <p:txBody>
          <a:bodyPr wrap="square">
            <a:spAutoFit/>
          </a:bodyPr>
          <a:lstStyle/>
          <a:p>
            <a:pPr>
              <a:buFont typeface="Arial" panose="020B0604020202020204" pitchFamily="34" charset="0"/>
              <a:buChar char="•"/>
            </a:pPr>
            <a:r>
              <a:rPr lang="zh-CN" altLang="en-US" sz="1600" dirty="0" smtClean="0">
                <a:latin typeface="思源黑体 CN Regular" panose="020B0500000000000000" pitchFamily="34" charset="-122"/>
                <a:ea typeface="思源黑体 CN Regular" panose="020B0500000000000000" pitchFamily="34" charset="-122"/>
              </a:rPr>
              <a:t>产品详情页下拉</a:t>
            </a:r>
            <a:endParaRPr lang="zh-CN" altLang="en-US" sz="1600" dirty="0">
              <a:latin typeface="思源黑体 CN Regular" panose="020B0500000000000000" pitchFamily="34" charset="-122"/>
              <a:ea typeface="思源黑体 CN Regular" panose="020B0500000000000000" pitchFamily="34" charset="-122"/>
            </a:endParaRPr>
          </a:p>
        </p:txBody>
      </p:sp>
      <p:sp>
        <p:nvSpPr>
          <p:cNvPr id="25" name="下弧形箭头 24"/>
          <p:cNvSpPr/>
          <p:nvPr/>
        </p:nvSpPr>
        <p:spPr>
          <a:xfrm rot="19855153">
            <a:off x="4118610" y="4469765"/>
            <a:ext cx="1582420" cy="443230"/>
          </a:xfrm>
          <a:prstGeom prst="curvedUpArrow">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Poppins" panose="02000000000000000000" pitchFamily="2" charset="0"/>
              <a:ea typeface="思源黑体 CN Regular" panose="020B0500000000000000" pitchFamily="34" charset="-122"/>
              <a:cs typeface="Poppins" panose="02000000000000000000" pitchFamily="2" charset="0"/>
            </a:endParaRPr>
          </a:p>
        </p:txBody>
      </p:sp>
      <p:sp>
        <p:nvSpPr>
          <p:cNvPr id="30" name="矩形 29"/>
          <p:cNvSpPr/>
          <p:nvPr/>
        </p:nvSpPr>
        <p:spPr>
          <a:xfrm>
            <a:off x="453606" y="1809750"/>
            <a:ext cx="1828800" cy="338554"/>
          </a:xfrm>
          <a:prstGeom prst="rect">
            <a:avLst/>
          </a:prstGeom>
        </p:spPr>
        <p:txBody>
          <a:bodyPr wrap="square">
            <a:spAutoFit/>
          </a:bodyPr>
          <a:lstStyle/>
          <a:p>
            <a:pPr>
              <a:buFont typeface="Arial" panose="020B0604020202020204" pitchFamily="34" charset="0"/>
              <a:buChar char="•"/>
            </a:pPr>
            <a:r>
              <a:rPr lang="zh-CN" altLang="en-US" sz="1600" dirty="0" smtClean="0">
                <a:latin typeface="思源黑体 CN Regular" panose="020B0500000000000000" pitchFamily="34" charset="-122"/>
                <a:ea typeface="思源黑体 CN Regular" panose="020B0500000000000000" pitchFamily="34" charset="-122"/>
              </a:rPr>
              <a:t>点开产品详情页</a:t>
            </a:r>
            <a:endParaRPr lang="zh-CN" altLang="en-US" sz="1600" dirty="0">
              <a:latin typeface="思源黑体 CN Regular" panose="020B0500000000000000" pitchFamily="34" charset="-122"/>
              <a:ea typeface="思源黑体 CN Regular" panose="020B0500000000000000" pitchFamily="34" charset="-122"/>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16" name="椭圆 15"/>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7" name="矩形 16"/>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11"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13" name="椭圆 12"/>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4" name="椭圆 13"/>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5" name="椭圆 14"/>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6" name="组合 11"/>
          <p:cNvGrpSpPr/>
          <p:nvPr/>
        </p:nvGrpSpPr>
        <p:grpSpPr>
          <a:xfrm>
            <a:off x="285720" y="642924"/>
            <a:ext cx="2857520" cy="500066"/>
            <a:chOff x="5643570" y="1142990"/>
            <a:chExt cx="2857520" cy="500066"/>
          </a:xfrm>
        </p:grpSpPr>
        <p:sp>
          <p:nvSpPr>
            <p:cNvPr id="26" name="椭圆 25"/>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7" name="TextBox 26"/>
            <p:cNvSpPr txBox="1"/>
            <p:nvPr/>
          </p:nvSpPr>
          <p:spPr>
            <a:xfrm>
              <a:off x="5786446" y="1142990"/>
              <a:ext cx="2710999" cy="46166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细胞因子产品设计</a:t>
              </a:r>
            </a:p>
          </p:txBody>
        </p:sp>
        <p:sp>
          <p:nvSpPr>
            <p:cNvPr id="28" name="椭圆 27"/>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9" name="椭圆 28"/>
            <p:cNvSpPr/>
            <p:nvPr/>
          </p:nvSpPr>
          <p:spPr>
            <a:xfrm>
              <a:off x="8358214" y="1428742"/>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
        <p:nvSpPr>
          <p:cNvPr id="21" name="矩形 20"/>
          <p:cNvSpPr/>
          <p:nvPr/>
        </p:nvSpPr>
        <p:spPr>
          <a:xfrm>
            <a:off x="419819" y="1272098"/>
            <a:ext cx="5828581" cy="315471"/>
          </a:xfrm>
          <a:prstGeom prst="rect">
            <a:avLst/>
          </a:prstGeom>
        </p:spPr>
        <p:txBody>
          <a:bodyPr wrap="square" lIns="68580" tIns="34290" rIns="68580" bIns="34290">
            <a:spAutoFit/>
          </a:bodyPr>
          <a:lstStyle/>
          <a:p>
            <a:pPr>
              <a:buFont typeface="Wingdings" panose="05000000000000000000" pitchFamily="2" charset="2"/>
              <a:buChar char="Ø"/>
            </a:pPr>
            <a:r>
              <a:rPr lang="zh-CN" altLang="en-US" sz="1600" b="1" dirty="0" smtClean="0">
                <a:solidFill>
                  <a:srgbClr val="007E66"/>
                </a:solidFill>
                <a:latin typeface="思源黑体 CN Regular" panose="020B0500000000000000" pitchFamily="34" charset="-122"/>
                <a:ea typeface="思源黑体 CN Regular" panose="020B0500000000000000" pitchFamily="34" charset="-122"/>
              </a:rPr>
              <a:t>应用场景数据展示</a:t>
            </a:r>
            <a:r>
              <a:rPr lang="en-US" altLang="zh-CN" sz="16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-2</a:t>
            </a:r>
            <a:r>
              <a:rPr lang="zh-CN" altLang="en-US" sz="16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：免疫细胞应用场景</a:t>
            </a:r>
            <a:endParaRPr lang="en-US" altLang="zh-CN" sz="16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4" name="矩形 23"/>
          <p:cNvSpPr/>
          <p:nvPr/>
        </p:nvSpPr>
        <p:spPr>
          <a:xfrm>
            <a:off x="609600" y="4404836"/>
            <a:ext cx="8305800" cy="368300"/>
          </a:xfrm>
          <a:prstGeom prst="rect">
            <a:avLst/>
          </a:prstGeom>
        </p:spPr>
        <p:txBody>
          <a:bodyPr wrap="square">
            <a:spAutoFit/>
          </a:bodyPr>
          <a:lstStyle/>
          <a:p>
            <a:r>
              <a:rPr lang="en-US" sz="900" dirty="0" smtClean="0">
                <a:latin typeface="Poppins" panose="02000000000000000000" pitchFamily="2" charset="0"/>
                <a:cs typeface="Poppins" panose="02000000000000000000" pitchFamily="2" charset="0"/>
              </a:rPr>
              <a:t>CD14+ </a:t>
            </a:r>
            <a:r>
              <a:rPr lang="en-US" sz="900" dirty="0" err="1" smtClean="0">
                <a:latin typeface="Poppins" panose="02000000000000000000" pitchFamily="2" charset="0"/>
                <a:cs typeface="Poppins" panose="02000000000000000000" pitchFamily="2" charset="0"/>
              </a:rPr>
              <a:t>monocytes</a:t>
            </a:r>
            <a:r>
              <a:rPr lang="en-US" sz="900" dirty="0" smtClean="0">
                <a:latin typeface="Poppins" panose="02000000000000000000" pitchFamily="2" charset="0"/>
                <a:cs typeface="Poppins" panose="02000000000000000000" pitchFamily="2" charset="0"/>
              </a:rPr>
              <a:t> were differentiated into immature DCs by </a:t>
            </a:r>
            <a:r>
              <a:rPr lang="en-US" altLang="zh-CN" sz="900" dirty="0" smtClean="0">
                <a:solidFill>
                  <a:srgbClr val="007E66"/>
                </a:solidFill>
                <a:latin typeface="Poppins" panose="02000000000000000000" pitchFamily="2" charset="0"/>
                <a:cs typeface="Poppins" panose="02000000000000000000" pitchFamily="2" charset="0"/>
              </a:rPr>
              <a:t>GM-CSF</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GMP-10015-HNAH</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and</a:t>
            </a:r>
            <a:r>
              <a:rPr lang="en-US" altLang="zh-CN" sz="900" dirty="0" smtClean="0">
                <a:solidFill>
                  <a:srgbClr val="007E66"/>
                </a:solidFill>
                <a:latin typeface="Poppins" panose="02000000000000000000" pitchFamily="2" charset="0"/>
                <a:cs typeface="Poppins" panose="02000000000000000000" pitchFamily="2" charset="0"/>
              </a:rPr>
              <a:t> IL4</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GMP-11846-HNAE</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for 6 days.   </a:t>
            </a:r>
            <a:endParaRPr lang="zh-CN" altLang="en-US" sz="900" dirty="0" smtClean="0">
              <a:latin typeface="Poppins" panose="02000000000000000000" pitchFamily="2" charset="0"/>
              <a:cs typeface="Poppins" panose="02000000000000000000" pitchFamily="2" charset="0"/>
            </a:endParaRPr>
          </a:p>
          <a:p>
            <a:r>
              <a:rPr lang="en-US" sz="900" dirty="0" smtClean="0">
                <a:latin typeface="Poppins" panose="02000000000000000000" pitchFamily="2" charset="0"/>
                <a:cs typeface="Poppins" panose="02000000000000000000" pitchFamily="2" charset="0"/>
              </a:rPr>
              <a:t>DCs were matured by </a:t>
            </a:r>
            <a:r>
              <a:rPr lang="en-US" altLang="zh-CN" sz="900" dirty="0" smtClean="0">
                <a:solidFill>
                  <a:srgbClr val="007E66"/>
                </a:solidFill>
                <a:latin typeface="Poppins" panose="02000000000000000000" pitchFamily="2" charset="0"/>
                <a:cs typeface="Poppins" panose="02000000000000000000" pitchFamily="2" charset="0"/>
              </a:rPr>
              <a:t>TNF</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GMP-10602-HNAE</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 </a:t>
            </a:r>
            <a:r>
              <a:rPr lang="en-US" sz="900" dirty="0" smtClean="0">
                <a:latin typeface="Poppins" panose="02000000000000000000" pitchFamily="2" charset="0"/>
                <a:cs typeface="Poppins" panose="02000000000000000000" pitchFamily="2" charset="0"/>
              </a:rPr>
              <a:t>for 2 days. </a:t>
            </a:r>
            <a:endParaRPr lang="zh-CN" altLang="en-US" sz="900" i="1" dirty="0">
              <a:latin typeface="Poppins" panose="02000000000000000000" pitchFamily="2" charset="0"/>
              <a:cs typeface="Poppins" panose="02000000000000000000" pitchFamily="2" charset="0"/>
            </a:endParaRPr>
          </a:p>
        </p:txBody>
      </p:sp>
      <p:grpSp>
        <p:nvGrpSpPr>
          <p:cNvPr id="7" name="组合 32"/>
          <p:cNvGrpSpPr/>
          <p:nvPr/>
        </p:nvGrpSpPr>
        <p:grpSpPr>
          <a:xfrm>
            <a:off x="4572000" y="2114550"/>
            <a:ext cx="3457903" cy="2133600"/>
            <a:chOff x="914400" y="1657350"/>
            <a:chExt cx="5486400" cy="3352800"/>
          </a:xfrm>
        </p:grpSpPr>
        <p:pic>
          <p:nvPicPr>
            <p:cNvPr id="22" name="图片 21"/>
            <p:cNvPicPr/>
            <p:nvPr/>
          </p:nvPicPr>
          <p:blipFill>
            <a:blip r:embed="rId4" cstate="print"/>
            <a:srcRect l="6795" t="6613" r="4868" b="32220"/>
            <a:stretch>
              <a:fillRect/>
            </a:stretch>
          </p:blipFill>
          <p:spPr bwMode="auto">
            <a:xfrm>
              <a:off x="914400" y="1657350"/>
              <a:ext cx="1828800" cy="1600200"/>
            </a:xfrm>
            <a:prstGeom prst="rect">
              <a:avLst/>
            </a:prstGeom>
            <a:noFill/>
            <a:ln w="9525">
              <a:noFill/>
              <a:miter lim="800000"/>
              <a:headEnd/>
              <a:tailEnd/>
            </a:ln>
          </p:spPr>
        </p:pic>
        <p:pic>
          <p:nvPicPr>
            <p:cNvPr id="25" name="图片 24"/>
            <p:cNvPicPr/>
            <p:nvPr/>
          </p:nvPicPr>
          <p:blipFill>
            <a:blip r:embed="rId5" cstate="print"/>
            <a:srcRect l="4949" t="6101" r="7201" b="32732"/>
            <a:stretch>
              <a:fillRect/>
            </a:stretch>
          </p:blipFill>
          <p:spPr bwMode="auto">
            <a:xfrm>
              <a:off x="2743200" y="1657350"/>
              <a:ext cx="1905000" cy="1600200"/>
            </a:xfrm>
            <a:prstGeom prst="rect">
              <a:avLst/>
            </a:prstGeom>
            <a:noFill/>
            <a:ln w="9525">
              <a:noFill/>
              <a:miter lim="800000"/>
              <a:headEnd/>
              <a:tailEnd/>
            </a:ln>
          </p:spPr>
        </p:pic>
        <p:pic>
          <p:nvPicPr>
            <p:cNvPr id="30" name="图片 29"/>
            <p:cNvPicPr/>
            <p:nvPr/>
          </p:nvPicPr>
          <p:blipFill>
            <a:blip r:embed="rId6" cstate="print"/>
            <a:srcRect l="4949" t="7754" r="7201" b="32732"/>
            <a:stretch>
              <a:fillRect/>
            </a:stretch>
          </p:blipFill>
          <p:spPr bwMode="auto">
            <a:xfrm>
              <a:off x="4572000" y="1657350"/>
              <a:ext cx="1828800" cy="1600200"/>
            </a:xfrm>
            <a:prstGeom prst="rect">
              <a:avLst/>
            </a:prstGeom>
            <a:noFill/>
            <a:ln w="9525">
              <a:noFill/>
              <a:miter lim="800000"/>
              <a:headEnd/>
              <a:tailEnd/>
            </a:ln>
          </p:spPr>
        </p:pic>
        <p:pic>
          <p:nvPicPr>
            <p:cNvPr id="31" name="图片 30"/>
            <p:cNvPicPr/>
            <p:nvPr/>
          </p:nvPicPr>
          <p:blipFill>
            <a:blip r:embed="rId7" cstate="print"/>
            <a:srcRect l="4949" t="7653" r="7201" b="33081"/>
            <a:stretch>
              <a:fillRect/>
            </a:stretch>
          </p:blipFill>
          <p:spPr bwMode="auto">
            <a:xfrm>
              <a:off x="2743200" y="3409950"/>
              <a:ext cx="1828800" cy="1600200"/>
            </a:xfrm>
            <a:prstGeom prst="rect">
              <a:avLst/>
            </a:prstGeom>
            <a:noFill/>
            <a:ln w="9525">
              <a:noFill/>
              <a:miter lim="800000"/>
              <a:headEnd/>
              <a:tailEnd/>
            </a:ln>
          </p:spPr>
        </p:pic>
        <p:pic>
          <p:nvPicPr>
            <p:cNvPr id="32" name="图片 31"/>
            <p:cNvPicPr/>
            <p:nvPr/>
          </p:nvPicPr>
          <p:blipFill>
            <a:blip r:embed="rId8" cstate="print"/>
            <a:srcRect l="6795" t="6298" r="6964" b="32848"/>
            <a:stretch>
              <a:fillRect/>
            </a:stretch>
          </p:blipFill>
          <p:spPr bwMode="auto">
            <a:xfrm>
              <a:off x="1066800" y="3390900"/>
              <a:ext cx="1752600" cy="1543050"/>
            </a:xfrm>
            <a:prstGeom prst="rect">
              <a:avLst/>
            </a:prstGeom>
            <a:noFill/>
            <a:ln w="9525">
              <a:noFill/>
              <a:miter lim="800000"/>
              <a:headEnd/>
              <a:tailEnd/>
            </a:ln>
          </p:spPr>
        </p:pic>
      </p:grpSp>
      <p:grpSp>
        <p:nvGrpSpPr>
          <p:cNvPr id="9" name="组合 35"/>
          <p:cNvGrpSpPr/>
          <p:nvPr/>
        </p:nvGrpSpPr>
        <p:grpSpPr>
          <a:xfrm>
            <a:off x="533400" y="1962150"/>
            <a:ext cx="3460376" cy="2438400"/>
            <a:chOff x="-152400" y="1657350"/>
            <a:chExt cx="4286250" cy="2967362"/>
          </a:xfrm>
        </p:grpSpPr>
        <p:pic>
          <p:nvPicPr>
            <p:cNvPr id="136193" name="Picture 1"/>
            <p:cNvPicPr>
              <a:picLocks noChangeAspect="1" noChangeArrowheads="1"/>
            </p:cNvPicPr>
            <p:nvPr/>
          </p:nvPicPr>
          <p:blipFill>
            <a:blip r:embed="rId9" cstate="print"/>
            <a:srcRect r="73702"/>
            <a:stretch>
              <a:fillRect/>
            </a:stretch>
          </p:blipFill>
          <p:spPr bwMode="auto">
            <a:xfrm>
              <a:off x="-152400" y="1657350"/>
              <a:ext cx="1447800" cy="2967362"/>
            </a:xfrm>
            <a:prstGeom prst="rect">
              <a:avLst/>
            </a:prstGeom>
            <a:noFill/>
            <a:ln w="9525">
              <a:noFill/>
              <a:miter lim="800000"/>
              <a:headEnd/>
              <a:tailEnd/>
            </a:ln>
            <a:effectLst/>
          </p:spPr>
        </p:pic>
        <p:pic>
          <p:nvPicPr>
            <p:cNvPr id="34" name="Picture 1"/>
            <p:cNvPicPr>
              <a:picLocks noChangeAspect="1" noChangeArrowheads="1"/>
            </p:cNvPicPr>
            <p:nvPr/>
          </p:nvPicPr>
          <p:blipFill>
            <a:blip r:embed="rId9" cstate="print"/>
            <a:srcRect l="37370" r="36332"/>
            <a:stretch>
              <a:fillRect/>
            </a:stretch>
          </p:blipFill>
          <p:spPr bwMode="auto">
            <a:xfrm>
              <a:off x="1371600" y="1657350"/>
              <a:ext cx="1447800" cy="2967362"/>
            </a:xfrm>
            <a:prstGeom prst="rect">
              <a:avLst/>
            </a:prstGeom>
            <a:noFill/>
            <a:ln w="9525">
              <a:noFill/>
              <a:miter lim="800000"/>
              <a:headEnd/>
              <a:tailEnd/>
            </a:ln>
            <a:effectLst/>
          </p:spPr>
        </p:pic>
        <p:pic>
          <p:nvPicPr>
            <p:cNvPr id="35" name="Picture 1"/>
            <p:cNvPicPr>
              <a:picLocks noChangeAspect="1" noChangeArrowheads="1"/>
            </p:cNvPicPr>
            <p:nvPr/>
          </p:nvPicPr>
          <p:blipFill>
            <a:blip r:embed="rId9" cstate="print"/>
            <a:srcRect l="74740" b="48641"/>
            <a:stretch>
              <a:fillRect/>
            </a:stretch>
          </p:blipFill>
          <p:spPr bwMode="auto">
            <a:xfrm>
              <a:off x="2743200" y="1657350"/>
              <a:ext cx="1390650" cy="1524000"/>
            </a:xfrm>
            <a:prstGeom prst="rect">
              <a:avLst/>
            </a:prstGeom>
            <a:noFill/>
            <a:ln w="9525">
              <a:noFill/>
              <a:miter lim="800000"/>
              <a:headEnd/>
              <a:tailEnd/>
            </a:ln>
            <a:effectLst/>
          </p:spPr>
        </p:pic>
      </p:grpSp>
      <p:sp>
        <p:nvSpPr>
          <p:cNvPr id="37" name="矩形 36"/>
          <p:cNvSpPr/>
          <p:nvPr/>
        </p:nvSpPr>
        <p:spPr>
          <a:xfrm>
            <a:off x="1219200" y="1730573"/>
            <a:ext cx="1630575" cy="307777"/>
          </a:xfrm>
          <a:prstGeom prst="rect">
            <a:avLst/>
          </a:prstGeom>
        </p:spPr>
        <p:txBody>
          <a:bodyPr wrap="none">
            <a:spAutoFit/>
          </a:bodyPr>
          <a:lstStyle/>
          <a:p>
            <a:pPr>
              <a:buFont typeface="Arial" panose="020B0604020202020204" pitchFamily="34" charset="0"/>
              <a:buChar char="•"/>
            </a:pPr>
            <a:r>
              <a:rPr lang="en-US" sz="1400" b="1" dirty="0" smtClean="0">
                <a:solidFill>
                  <a:srgbClr val="007E66"/>
                </a:solidFill>
                <a:latin typeface="Poppins" panose="02000000000000000000" pitchFamily="2" charset="0"/>
                <a:cs typeface="Poppins" panose="02000000000000000000" pitchFamily="2" charset="0"/>
              </a:rPr>
              <a:t>Immature DCs</a:t>
            </a:r>
            <a:endParaRPr lang="zh-CN" altLang="en-US" sz="1400" b="1" dirty="0">
              <a:solidFill>
                <a:srgbClr val="007E66"/>
              </a:solidFill>
            </a:endParaRPr>
          </a:p>
        </p:txBody>
      </p:sp>
      <p:sp>
        <p:nvSpPr>
          <p:cNvPr id="38" name="矩形 37"/>
          <p:cNvSpPr/>
          <p:nvPr/>
        </p:nvSpPr>
        <p:spPr>
          <a:xfrm>
            <a:off x="5486400" y="1730573"/>
            <a:ext cx="1354858" cy="307777"/>
          </a:xfrm>
          <a:prstGeom prst="rect">
            <a:avLst/>
          </a:prstGeom>
        </p:spPr>
        <p:txBody>
          <a:bodyPr wrap="none">
            <a:spAutoFit/>
          </a:bodyPr>
          <a:lstStyle/>
          <a:p>
            <a:pPr>
              <a:buFont typeface="Arial" panose="020B0604020202020204" pitchFamily="34" charset="0"/>
              <a:buChar char="•"/>
            </a:pPr>
            <a:r>
              <a:rPr lang="en-US" sz="1400" b="1" dirty="0" smtClean="0">
                <a:solidFill>
                  <a:srgbClr val="007E66"/>
                </a:solidFill>
                <a:latin typeface="Poppins" panose="02000000000000000000" pitchFamily="2" charset="0"/>
                <a:cs typeface="Poppins" panose="02000000000000000000" pitchFamily="2" charset="0"/>
              </a:rPr>
              <a:t>Mature DCs</a:t>
            </a:r>
            <a:endParaRPr lang="zh-CN" altLang="en-US" sz="1400" b="1" dirty="0">
              <a:solidFill>
                <a:srgbClr val="007E66"/>
              </a:solidFill>
            </a:endParaRPr>
          </a:p>
        </p:txBody>
      </p:sp>
      <p:sp>
        <p:nvSpPr>
          <p:cNvPr id="33" name="TextBox 32"/>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7"/>
          <p:cNvGrpSpPr/>
          <p:nvPr/>
        </p:nvGrpSpPr>
        <p:grpSpPr>
          <a:xfrm>
            <a:off x="602675" y="1657348"/>
            <a:ext cx="4419600" cy="307773"/>
            <a:chOff x="5627285" y="3963721"/>
            <a:chExt cx="5892799" cy="410364"/>
          </a:xfrm>
        </p:grpSpPr>
        <p:sp>
          <p:nvSpPr>
            <p:cNvPr id="9" name="TextBox 8"/>
            <p:cNvSpPr txBox="1"/>
            <p:nvPr/>
          </p:nvSpPr>
          <p:spPr>
            <a:xfrm>
              <a:off x="9691284" y="3963721"/>
              <a:ext cx="1828800" cy="410364"/>
            </a:xfrm>
            <a:prstGeom prst="rect">
              <a:avLst/>
            </a:prstGeom>
            <a:noFill/>
          </p:spPr>
          <p:txBody>
            <a:bodyPr wrap="square" lIns="121917" tIns="60958" rIns="121917" bIns="60958">
              <a:spAutoFit/>
            </a:bodyPr>
            <a:lstStyle/>
            <a:p>
              <a:pPr marL="228600" indent="-228600" fontAlgn="base">
                <a:spcBef>
                  <a:spcPct val="0"/>
                </a:spcBef>
                <a:spcAft>
                  <a:spcPct val="0"/>
                </a:spcAft>
              </a:pPr>
              <a:r>
                <a:rPr lang="zh-CN" altLang="en-US" sz="1200" b="1" dirty="0" smtClean="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rPr>
                <a:t>高纯度</a:t>
              </a:r>
              <a:endParaRPr lang="en-US" altLang="zh-CN" sz="1200" b="1" dirty="0" smtClean="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10" name="TextBox 9"/>
            <p:cNvSpPr txBox="1"/>
            <p:nvPr/>
          </p:nvSpPr>
          <p:spPr>
            <a:xfrm>
              <a:off x="5627285" y="3963721"/>
              <a:ext cx="2844800" cy="410364"/>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zh-CN" altLang="en-US" sz="1200" b="1"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血管类器官培养</a:t>
              </a:r>
              <a:endParaRPr lang="en-US" altLang="zh-CN" sz="1200" b="1"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p:txBody>
        </p:sp>
      </p:grpSp>
      <p:sp>
        <p:nvSpPr>
          <p:cNvPr id="19" name="TextBox 18"/>
          <p:cNvSpPr txBox="1"/>
          <p:nvPr/>
        </p:nvSpPr>
        <p:spPr>
          <a:xfrm>
            <a:off x="304800" y="1276350"/>
            <a:ext cx="4724400" cy="338550"/>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en-US" altLang="zh-CN" sz="1400" b="1" dirty="0" smtClean="0">
                <a:solidFill>
                  <a:srgbClr val="007E66"/>
                </a:solidFill>
                <a:latin typeface="Poppins" panose="02000000000000000000" pitchFamily="2" charset="0"/>
                <a:cs typeface="Poppins" panose="02000000000000000000" pitchFamily="2" charset="0"/>
              </a:rPr>
              <a:t>FGF2/</a:t>
            </a:r>
            <a:r>
              <a:rPr lang="en-US" altLang="zh-CN" sz="1400" b="1" dirty="0" err="1" smtClean="0">
                <a:solidFill>
                  <a:srgbClr val="007E66"/>
                </a:solidFill>
                <a:latin typeface="Poppins" panose="02000000000000000000" pitchFamily="2" charset="0"/>
                <a:cs typeface="Poppins" panose="02000000000000000000" pitchFamily="2" charset="0"/>
              </a:rPr>
              <a:t>bFGF</a:t>
            </a:r>
            <a:r>
              <a:rPr lang="en-US" altLang="zh-CN" sz="1400" b="1" dirty="0" smtClean="0">
                <a:solidFill>
                  <a:srgbClr val="007E66"/>
                </a:solidFill>
                <a:latin typeface="Poppins" panose="02000000000000000000" pitchFamily="2" charset="0"/>
                <a:cs typeface="Poppins" panose="02000000000000000000" pitchFamily="2" charset="0"/>
              </a:rPr>
              <a:t>  10014-HNAE</a:t>
            </a:r>
          </a:p>
        </p:txBody>
      </p:sp>
      <p:grpSp>
        <p:nvGrpSpPr>
          <p:cNvPr id="4" name="组合 17"/>
          <p:cNvGrpSpPr/>
          <p:nvPr/>
        </p:nvGrpSpPr>
        <p:grpSpPr>
          <a:xfrm>
            <a:off x="285720" y="642924"/>
            <a:ext cx="3819556" cy="500066"/>
            <a:chOff x="5643570" y="1142990"/>
            <a:chExt cx="3819556" cy="500066"/>
          </a:xfrm>
        </p:grpSpPr>
        <p:sp>
          <p:nvSpPr>
            <p:cNvPr id="20" name="椭圆 1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1" name="TextBox 20"/>
            <p:cNvSpPr txBox="1"/>
            <p:nvPr/>
          </p:nvSpPr>
          <p:spPr>
            <a:xfrm>
              <a:off x="5786446" y="1142990"/>
              <a:ext cx="3658374" cy="46166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类器官培养相关产品数据</a:t>
              </a:r>
            </a:p>
          </p:txBody>
        </p:sp>
        <p:sp>
          <p:nvSpPr>
            <p:cNvPr id="22" name="椭圆 2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3" name="椭圆 22"/>
            <p:cNvSpPr/>
            <p:nvPr/>
          </p:nvSpPr>
          <p:spPr>
            <a:xfrm>
              <a:off x="9320250" y="14716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grpSp>
        <p:nvGrpSpPr>
          <p:cNvPr id="6" name="组合 1"/>
          <p:cNvGrpSpPr/>
          <p:nvPr/>
        </p:nvGrpSpPr>
        <p:grpSpPr>
          <a:xfrm>
            <a:off x="1563" y="26329"/>
            <a:ext cx="9024852" cy="360056"/>
            <a:chOff x="0" y="123478"/>
            <a:chExt cx="9027696" cy="360040"/>
          </a:xfrm>
        </p:grpSpPr>
        <p:grpSp>
          <p:nvGrpSpPr>
            <p:cNvPr id="7" name="组合 219"/>
            <p:cNvGrpSpPr/>
            <p:nvPr/>
          </p:nvGrpSpPr>
          <p:grpSpPr>
            <a:xfrm>
              <a:off x="0" y="123478"/>
              <a:ext cx="1907704" cy="360040"/>
              <a:chOff x="0" y="123478"/>
              <a:chExt cx="1907704" cy="360040"/>
            </a:xfrm>
          </p:grpSpPr>
          <p:sp>
            <p:nvSpPr>
              <p:cNvPr id="35" name="椭圆 34"/>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6" name="矩形 35"/>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30"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8" name="组合 226"/>
            <p:cNvGrpSpPr/>
            <p:nvPr/>
          </p:nvGrpSpPr>
          <p:grpSpPr>
            <a:xfrm>
              <a:off x="8316422" y="195486"/>
              <a:ext cx="711274" cy="209198"/>
              <a:chOff x="7812360" y="123478"/>
              <a:chExt cx="1224136" cy="360040"/>
            </a:xfrm>
          </p:grpSpPr>
          <p:sp>
            <p:nvSpPr>
              <p:cNvPr id="32" name="椭圆 31"/>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3" name="椭圆 32"/>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4" name="椭圆 33"/>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pic>
        <p:nvPicPr>
          <p:cNvPr id="2050" name="Picture 2" descr="https://cdn1.sinobiological.com/products-img/Organoid.jpg"/>
          <p:cNvPicPr>
            <a:picLocks noChangeAspect="1" noChangeArrowheads="1"/>
          </p:cNvPicPr>
          <p:nvPr/>
        </p:nvPicPr>
        <p:blipFill>
          <a:blip r:embed="rId4" cstate="print"/>
          <a:srcRect l="15820" t="6250" r="17383" b="12869"/>
          <a:stretch>
            <a:fillRect/>
          </a:stretch>
        </p:blipFill>
        <p:spPr bwMode="auto">
          <a:xfrm>
            <a:off x="381000" y="2114550"/>
            <a:ext cx="2743200" cy="1868407"/>
          </a:xfrm>
          <a:prstGeom prst="rect">
            <a:avLst/>
          </a:prstGeom>
          <a:noFill/>
        </p:spPr>
      </p:pic>
      <p:sp>
        <p:nvSpPr>
          <p:cNvPr id="28" name="矩形 27"/>
          <p:cNvSpPr/>
          <p:nvPr/>
        </p:nvSpPr>
        <p:spPr>
          <a:xfrm>
            <a:off x="140335" y="4118610"/>
            <a:ext cx="3590290" cy="583565"/>
          </a:xfrm>
          <a:prstGeom prst="rect">
            <a:avLst/>
          </a:prstGeom>
        </p:spPr>
        <p:txBody>
          <a:bodyPr wrap="square">
            <a:spAutoFit/>
          </a:bodyPr>
          <a:lstStyle/>
          <a:p>
            <a:r>
              <a:rPr lang="en-US" altLang="zh-CN" sz="800" dirty="0" err="1" smtClean="0">
                <a:solidFill>
                  <a:srgbClr val="000000"/>
                </a:solidFill>
                <a:latin typeface="Poppins" panose="02000000000000000000" pitchFamily="2" charset="0"/>
                <a:cs typeface="Poppins" panose="02000000000000000000" pitchFamily="2" charset="0"/>
              </a:rPr>
              <a:t>iPSC</a:t>
            </a:r>
            <a:r>
              <a:rPr lang="en-US" altLang="zh-CN" sz="800" dirty="0" smtClean="0">
                <a:solidFill>
                  <a:srgbClr val="000000"/>
                </a:solidFill>
                <a:latin typeface="Poppins" panose="02000000000000000000" pitchFamily="2" charset="0"/>
                <a:cs typeface="Poppins" panose="02000000000000000000" pitchFamily="2" charset="0"/>
              </a:rPr>
              <a:t>-derived human vascular </a:t>
            </a:r>
            <a:r>
              <a:rPr lang="en-US" altLang="zh-CN" sz="800" dirty="0" err="1" smtClean="0">
                <a:solidFill>
                  <a:srgbClr val="000000"/>
                </a:solidFill>
                <a:latin typeface="Poppins" panose="02000000000000000000" pitchFamily="2" charset="0"/>
                <a:cs typeface="Poppins" panose="02000000000000000000" pitchFamily="2" charset="0"/>
              </a:rPr>
              <a:t>organoids</a:t>
            </a:r>
            <a:r>
              <a:rPr lang="en-US" altLang="zh-CN" sz="700" dirty="0" smtClean="0">
                <a:solidFill>
                  <a:srgbClr val="000000"/>
                </a:solidFill>
                <a:latin typeface="Poppins" panose="02000000000000000000" pitchFamily="2" charset="0"/>
                <a:cs typeface="Poppins" panose="02000000000000000000" pitchFamily="2" charset="0"/>
              </a:rPr>
              <a:t> (</a:t>
            </a:r>
            <a:r>
              <a:rPr lang="en-US" altLang="zh-CN" sz="800" dirty="0" smtClean="0">
                <a:solidFill>
                  <a:srgbClr val="000000"/>
                </a:solidFill>
                <a:latin typeface="Poppins" panose="02000000000000000000" pitchFamily="2" charset="0"/>
                <a:cs typeface="Poppins" panose="02000000000000000000" pitchFamily="2" charset="0"/>
              </a:rPr>
              <a:t>Day 7</a:t>
            </a:r>
            <a:r>
              <a:rPr lang="en-US" altLang="zh-CN" sz="700" dirty="0" smtClean="0">
                <a:solidFill>
                  <a:srgbClr val="000000"/>
                </a:solidFill>
                <a:latin typeface="Poppins" panose="02000000000000000000" pitchFamily="2" charset="0"/>
                <a:cs typeface="Poppins" panose="02000000000000000000" pitchFamily="2" charset="0"/>
              </a:rPr>
              <a:t>)</a:t>
            </a:r>
            <a:r>
              <a:rPr lang="en-US" altLang="zh-CN" sz="800" dirty="0" smtClean="0">
                <a:solidFill>
                  <a:srgbClr val="000000"/>
                </a:solidFill>
                <a:latin typeface="Poppins" panose="02000000000000000000" pitchFamily="2" charset="0"/>
                <a:cs typeface="Poppins" panose="02000000000000000000" pitchFamily="2" charset="0"/>
              </a:rPr>
              <a:t> were cultured with</a:t>
            </a:r>
            <a:r>
              <a:rPr lang="en-US" altLang="zh-CN" sz="800" dirty="0" smtClean="0">
                <a:solidFill>
                  <a:srgbClr val="007E66"/>
                </a:solidFill>
                <a:latin typeface="Poppins" panose="02000000000000000000" pitchFamily="2" charset="0"/>
                <a:cs typeface="Poppins" panose="02000000000000000000" pitchFamily="2" charset="0"/>
              </a:rPr>
              <a:t> FGF2</a:t>
            </a:r>
            <a:r>
              <a:rPr lang="en-US" altLang="zh-CN" sz="700" dirty="0" smtClean="0">
                <a:solidFill>
                  <a:srgbClr val="007E66"/>
                </a:solidFill>
                <a:latin typeface="Poppins" panose="02000000000000000000" pitchFamily="2" charset="0"/>
                <a:cs typeface="Poppins" panose="02000000000000000000" pitchFamily="2" charset="0"/>
              </a:rPr>
              <a:t>(</a:t>
            </a:r>
            <a:r>
              <a:rPr lang="en-US" altLang="zh-CN" sz="800" dirty="0" smtClean="0">
                <a:solidFill>
                  <a:srgbClr val="007E66"/>
                </a:solidFill>
                <a:latin typeface="Poppins" panose="02000000000000000000" pitchFamily="2" charset="0"/>
                <a:cs typeface="Poppins" panose="02000000000000000000" pitchFamily="2" charset="0"/>
              </a:rPr>
              <a:t>10014-HNAE</a:t>
            </a:r>
            <a:r>
              <a:rPr lang="en-US" altLang="zh-CN" sz="700" dirty="0" smtClean="0">
                <a:solidFill>
                  <a:srgbClr val="007E66"/>
                </a:solidFill>
                <a:latin typeface="Poppins" panose="02000000000000000000" pitchFamily="2" charset="0"/>
                <a:cs typeface="Poppins" panose="02000000000000000000" pitchFamily="2" charset="0"/>
              </a:rPr>
              <a:t>)</a:t>
            </a:r>
            <a:r>
              <a:rPr lang="en-US" altLang="zh-CN" sz="800" dirty="0" smtClean="0">
                <a:solidFill>
                  <a:srgbClr val="000000"/>
                </a:solidFill>
                <a:latin typeface="Poppins" panose="02000000000000000000" pitchFamily="2" charset="0"/>
                <a:cs typeface="Poppins" panose="02000000000000000000" pitchFamily="2" charset="0"/>
              </a:rPr>
              <a:t>, </a:t>
            </a:r>
            <a:r>
              <a:rPr lang="en-US" altLang="zh-CN" sz="800" dirty="0" smtClean="0">
                <a:solidFill>
                  <a:srgbClr val="007E66"/>
                </a:solidFill>
                <a:latin typeface="Poppins" panose="02000000000000000000" pitchFamily="2" charset="0"/>
                <a:cs typeface="Poppins" panose="02000000000000000000" pitchFamily="2" charset="0"/>
              </a:rPr>
              <a:t>VEGF165</a:t>
            </a:r>
            <a:r>
              <a:rPr lang="en-US" altLang="zh-CN" sz="700" dirty="0" smtClean="0">
                <a:solidFill>
                  <a:srgbClr val="007E66"/>
                </a:solidFill>
                <a:latin typeface="Poppins" panose="02000000000000000000" pitchFamily="2" charset="0"/>
                <a:cs typeface="Poppins" panose="02000000000000000000" pitchFamily="2" charset="0"/>
              </a:rPr>
              <a:t>(</a:t>
            </a:r>
            <a:r>
              <a:rPr lang="en-US" altLang="zh-CN" sz="800" dirty="0" smtClean="0">
                <a:solidFill>
                  <a:srgbClr val="007E66"/>
                </a:solidFill>
                <a:latin typeface="Poppins" panose="02000000000000000000" pitchFamily="2" charset="0"/>
                <a:cs typeface="Poppins" panose="02000000000000000000" pitchFamily="2" charset="0"/>
              </a:rPr>
              <a:t>11066-HNAH</a:t>
            </a:r>
            <a:r>
              <a:rPr lang="en-US" altLang="zh-CN" sz="700" dirty="0" smtClean="0">
                <a:solidFill>
                  <a:srgbClr val="007E66"/>
                </a:solidFill>
                <a:latin typeface="Poppins" panose="02000000000000000000" pitchFamily="2" charset="0"/>
                <a:cs typeface="Poppins" panose="02000000000000000000" pitchFamily="2" charset="0"/>
              </a:rPr>
              <a:t>)</a:t>
            </a:r>
            <a:r>
              <a:rPr lang="en-US" altLang="zh-CN" sz="800" dirty="0" smtClean="0">
                <a:solidFill>
                  <a:schemeClr val="tx1"/>
                </a:solidFill>
                <a:latin typeface="Poppins" panose="02000000000000000000" pitchFamily="2" charset="0"/>
                <a:cs typeface="Poppins" panose="02000000000000000000" pitchFamily="2" charset="0"/>
              </a:rPr>
              <a:t>,</a:t>
            </a:r>
            <a:r>
              <a:rPr lang="en-US" altLang="zh-CN" sz="800" dirty="0" smtClean="0">
                <a:solidFill>
                  <a:srgbClr val="007E66"/>
                </a:solidFill>
                <a:latin typeface="Poppins" panose="02000000000000000000" pitchFamily="2" charset="0"/>
                <a:cs typeface="Poppins" panose="02000000000000000000" pitchFamily="2" charset="0"/>
              </a:rPr>
              <a:t> EGF</a:t>
            </a:r>
            <a:r>
              <a:rPr lang="en-US" altLang="zh-CN" sz="700" dirty="0" smtClean="0">
                <a:solidFill>
                  <a:srgbClr val="007E66"/>
                </a:solidFill>
                <a:latin typeface="Poppins" panose="02000000000000000000" pitchFamily="2" charset="0"/>
                <a:cs typeface="Poppins" panose="02000000000000000000" pitchFamily="2" charset="0"/>
              </a:rPr>
              <a:t>(</a:t>
            </a:r>
            <a:r>
              <a:rPr lang="en-US" altLang="zh-CN" sz="800" dirty="0" smtClean="0">
                <a:solidFill>
                  <a:srgbClr val="007E66"/>
                </a:solidFill>
                <a:latin typeface="Poppins" panose="02000000000000000000" pitchFamily="2" charset="0"/>
                <a:cs typeface="Poppins" panose="02000000000000000000" pitchFamily="2" charset="0"/>
              </a:rPr>
              <a:t>10605-HNAE</a:t>
            </a:r>
            <a:r>
              <a:rPr lang="en-US" altLang="zh-CN" sz="700" dirty="0" smtClean="0">
                <a:solidFill>
                  <a:srgbClr val="007E66"/>
                </a:solidFill>
                <a:latin typeface="Poppins" panose="02000000000000000000" pitchFamily="2" charset="0"/>
                <a:cs typeface="Poppins" panose="02000000000000000000" pitchFamily="2" charset="0"/>
              </a:rPr>
              <a:t>)</a:t>
            </a:r>
            <a:r>
              <a:rPr lang="en-US" altLang="zh-CN" sz="800" dirty="0" smtClean="0">
                <a:solidFill>
                  <a:srgbClr val="000000"/>
                </a:solidFill>
                <a:latin typeface="Poppins" panose="02000000000000000000" pitchFamily="2" charset="0"/>
                <a:cs typeface="Poppins" panose="02000000000000000000" pitchFamily="2" charset="0"/>
              </a:rPr>
              <a:t>. Red arrows represent vascular </a:t>
            </a:r>
            <a:r>
              <a:rPr lang="en-US" altLang="zh-CN" sz="800" dirty="0" err="1" smtClean="0">
                <a:solidFill>
                  <a:srgbClr val="000000"/>
                </a:solidFill>
                <a:latin typeface="Poppins" panose="02000000000000000000" pitchFamily="2" charset="0"/>
                <a:cs typeface="Poppins" panose="02000000000000000000" pitchFamily="2" charset="0"/>
              </a:rPr>
              <a:t>organoids</a:t>
            </a:r>
            <a:r>
              <a:rPr lang="en-US" altLang="zh-CN" sz="800" dirty="0" smtClean="0">
                <a:solidFill>
                  <a:srgbClr val="000000"/>
                </a:solidFill>
                <a:latin typeface="Poppins" panose="02000000000000000000" pitchFamily="2" charset="0"/>
                <a:cs typeface="Poppins" panose="02000000000000000000" pitchFamily="2" charset="0"/>
              </a:rPr>
              <a:t>. Image taken at 10x magnification.</a:t>
            </a:r>
            <a:endParaRPr lang="zh-CN" altLang="en-US" sz="800" dirty="0" smtClean="0">
              <a:solidFill>
                <a:srgbClr val="000000"/>
              </a:solidFill>
              <a:latin typeface="Poppins" panose="02000000000000000000" pitchFamily="2" charset="0"/>
              <a:cs typeface="Poppins" panose="02000000000000000000" pitchFamily="2" charset="0"/>
            </a:endParaRPr>
          </a:p>
        </p:txBody>
      </p:sp>
      <p:pic>
        <p:nvPicPr>
          <p:cNvPr id="2052" name="Picture 4" descr="https://cdn1.sinobiological.com/products-img/10014-HNAE.jpg"/>
          <p:cNvPicPr>
            <a:picLocks noChangeAspect="1" noChangeArrowheads="1"/>
          </p:cNvPicPr>
          <p:nvPr/>
        </p:nvPicPr>
        <p:blipFill>
          <a:blip r:embed="rId5" cstate="print"/>
          <a:srcRect l="28269" r="29328"/>
          <a:stretch>
            <a:fillRect/>
          </a:stretch>
        </p:blipFill>
        <p:spPr bwMode="auto">
          <a:xfrm>
            <a:off x="3422075" y="2143995"/>
            <a:ext cx="1073725" cy="1932706"/>
          </a:xfrm>
          <a:prstGeom prst="rect">
            <a:avLst/>
          </a:prstGeom>
          <a:noFill/>
        </p:spPr>
      </p:pic>
      <p:sp>
        <p:nvSpPr>
          <p:cNvPr id="37" name="TextBox 36"/>
          <p:cNvSpPr txBox="1"/>
          <p:nvPr/>
        </p:nvSpPr>
        <p:spPr>
          <a:xfrm>
            <a:off x="5257800" y="1276350"/>
            <a:ext cx="3857652" cy="338550"/>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en-US" altLang="zh-CN" sz="1400" b="1" dirty="0" smtClean="0">
                <a:solidFill>
                  <a:srgbClr val="007E66"/>
                </a:solidFill>
                <a:latin typeface="Poppins" panose="02000000000000000000" pitchFamily="2" charset="0"/>
                <a:cs typeface="Poppins" panose="02000000000000000000" pitchFamily="2" charset="0"/>
              </a:rPr>
              <a:t>VEGF165  11066-HNAH</a:t>
            </a:r>
          </a:p>
        </p:txBody>
      </p:sp>
      <p:sp>
        <p:nvSpPr>
          <p:cNvPr id="39" name="TextBox 38"/>
          <p:cNvSpPr txBox="1"/>
          <p:nvPr/>
        </p:nvSpPr>
        <p:spPr>
          <a:xfrm>
            <a:off x="6705600" y="1688072"/>
            <a:ext cx="1371600" cy="307773"/>
          </a:xfrm>
          <a:prstGeom prst="rect">
            <a:avLst/>
          </a:prstGeom>
          <a:noFill/>
        </p:spPr>
        <p:txBody>
          <a:bodyPr wrap="square" lIns="121917" tIns="60958" rIns="121917" bIns="60958">
            <a:spAutoFit/>
          </a:bodyPr>
          <a:lstStyle/>
          <a:p>
            <a:pPr marL="228600" indent="-228600" fontAlgn="base">
              <a:spcBef>
                <a:spcPct val="0"/>
              </a:spcBef>
              <a:spcAft>
                <a:spcPct val="0"/>
              </a:spcAft>
            </a:pPr>
            <a:r>
              <a:rPr lang="zh-CN" altLang="en-US" sz="1200" b="1" dirty="0" smtClean="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rPr>
              <a:t>高纯度</a:t>
            </a:r>
            <a:endParaRPr lang="en-US" altLang="zh-CN" sz="1200" b="1" dirty="0" smtClean="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40" name="矩形 39"/>
          <p:cNvSpPr/>
          <p:nvPr/>
        </p:nvSpPr>
        <p:spPr>
          <a:xfrm>
            <a:off x="3810000" y="4019550"/>
            <a:ext cx="583814" cy="246221"/>
          </a:xfrm>
          <a:prstGeom prst="rect">
            <a:avLst/>
          </a:prstGeom>
        </p:spPr>
        <p:txBody>
          <a:bodyPr wrap="none">
            <a:spAutoFit/>
          </a:bodyPr>
          <a:lstStyle/>
          <a:p>
            <a:r>
              <a:rPr lang="en-US" altLang="zh-CN" sz="1000" dirty="0" smtClean="0">
                <a:solidFill>
                  <a:srgbClr val="000000"/>
                </a:solidFill>
                <a:latin typeface="Poppins" panose="02000000000000000000" pitchFamily="2" charset="0"/>
                <a:cs typeface="Poppins" panose="02000000000000000000" pitchFamily="2" charset="0"/>
              </a:rPr>
              <a:t>≥ 95 %</a:t>
            </a:r>
            <a:endParaRPr lang="zh-CN" altLang="en-US" sz="1000" dirty="0" smtClean="0">
              <a:solidFill>
                <a:srgbClr val="000000"/>
              </a:solidFill>
              <a:latin typeface="Poppins" panose="02000000000000000000" pitchFamily="2" charset="0"/>
              <a:cs typeface="Poppins" panose="02000000000000000000" pitchFamily="2" charset="0"/>
            </a:endParaRPr>
          </a:p>
        </p:txBody>
      </p:sp>
      <p:sp>
        <p:nvSpPr>
          <p:cNvPr id="41" name="TextBox 40"/>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43" name="Picture 2"/>
          <p:cNvPicPr>
            <a:picLocks noChangeAspect="1" noChangeArrowheads="1"/>
          </p:cNvPicPr>
          <p:nvPr/>
        </p:nvPicPr>
        <p:blipFill>
          <a:blip r:embed="rId6" cstate="print"/>
          <a:srcRect/>
          <a:stretch>
            <a:fillRect/>
          </a:stretch>
        </p:blipFill>
        <p:spPr bwMode="auto">
          <a:xfrm>
            <a:off x="5334000" y="2226242"/>
            <a:ext cx="3657600" cy="1937757"/>
          </a:xfrm>
          <a:prstGeom prst="rect">
            <a:avLst/>
          </a:prstGeom>
          <a:noFill/>
          <a:ln w="9525">
            <a:noFill/>
            <a:miter lim="800000"/>
            <a:headEnd/>
            <a:tailEnd/>
          </a:ln>
          <a:effectLst/>
        </p:spPr>
      </p:pic>
      <p:sp>
        <p:nvSpPr>
          <p:cNvPr id="38" name="矩形 37"/>
          <p:cNvSpPr/>
          <p:nvPr/>
        </p:nvSpPr>
        <p:spPr>
          <a:xfrm>
            <a:off x="7467600" y="2571750"/>
            <a:ext cx="583814" cy="246221"/>
          </a:xfrm>
          <a:prstGeom prst="rect">
            <a:avLst/>
          </a:prstGeom>
        </p:spPr>
        <p:txBody>
          <a:bodyPr wrap="none">
            <a:spAutoFit/>
          </a:bodyPr>
          <a:lstStyle/>
          <a:p>
            <a:r>
              <a:rPr lang="en-US" altLang="zh-CN" sz="1000" dirty="0" smtClean="0">
                <a:solidFill>
                  <a:srgbClr val="000000"/>
                </a:solidFill>
                <a:latin typeface="Poppins" panose="02000000000000000000" pitchFamily="2" charset="0"/>
                <a:cs typeface="Poppins" panose="02000000000000000000" pitchFamily="2" charset="0"/>
              </a:rPr>
              <a:t>≥ 95 %</a:t>
            </a:r>
            <a:endParaRPr lang="zh-CN" altLang="en-US" sz="1000" dirty="0" smtClean="0">
              <a:solidFill>
                <a:srgbClr val="000000"/>
              </a:solidFill>
              <a:latin typeface="Poppins" panose="02000000000000000000" pitchFamily="2" charset="0"/>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17"/>
          <p:cNvGrpSpPr/>
          <p:nvPr/>
        </p:nvGrpSpPr>
        <p:grpSpPr>
          <a:xfrm>
            <a:off x="285720" y="642924"/>
            <a:ext cx="3819556" cy="500066"/>
            <a:chOff x="5643570" y="1142990"/>
            <a:chExt cx="3819556" cy="500066"/>
          </a:xfrm>
        </p:grpSpPr>
        <p:sp>
          <p:nvSpPr>
            <p:cNvPr id="20" name="椭圆 1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1" name="TextBox 20"/>
            <p:cNvSpPr txBox="1"/>
            <p:nvPr/>
          </p:nvSpPr>
          <p:spPr>
            <a:xfrm>
              <a:off x="5786446" y="1142990"/>
              <a:ext cx="3658374" cy="46166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类器官培养相关产品数据</a:t>
              </a:r>
            </a:p>
          </p:txBody>
        </p:sp>
        <p:sp>
          <p:nvSpPr>
            <p:cNvPr id="22" name="椭圆 2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3" name="椭圆 22"/>
            <p:cNvSpPr/>
            <p:nvPr/>
          </p:nvSpPr>
          <p:spPr>
            <a:xfrm>
              <a:off x="9320250" y="14716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grpSp>
        <p:nvGrpSpPr>
          <p:cNvPr id="6" name="组合 1"/>
          <p:cNvGrpSpPr/>
          <p:nvPr/>
        </p:nvGrpSpPr>
        <p:grpSpPr>
          <a:xfrm>
            <a:off x="1563" y="26329"/>
            <a:ext cx="9024852" cy="360056"/>
            <a:chOff x="0" y="123478"/>
            <a:chExt cx="9027696" cy="360040"/>
          </a:xfrm>
        </p:grpSpPr>
        <p:grpSp>
          <p:nvGrpSpPr>
            <p:cNvPr id="7" name="组合 219"/>
            <p:cNvGrpSpPr/>
            <p:nvPr/>
          </p:nvGrpSpPr>
          <p:grpSpPr>
            <a:xfrm>
              <a:off x="0" y="123478"/>
              <a:ext cx="1907704" cy="360040"/>
              <a:chOff x="0" y="123478"/>
              <a:chExt cx="1907704" cy="360040"/>
            </a:xfrm>
          </p:grpSpPr>
          <p:sp>
            <p:nvSpPr>
              <p:cNvPr id="35" name="椭圆 34"/>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6" name="矩形 35"/>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30"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8" name="组合 226"/>
            <p:cNvGrpSpPr/>
            <p:nvPr/>
          </p:nvGrpSpPr>
          <p:grpSpPr>
            <a:xfrm>
              <a:off x="8316422" y="195486"/>
              <a:ext cx="711274" cy="209198"/>
              <a:chOff x="7812360" y="123478"/>
              <a:chExt cx="1224136" cy="360040"/>
            </a:xfrm>
          </p:grpSpPr>
          <p:sp>
            <p:nvSpPr>
              <p:cNvPr id="32" name="椭圆 31"/>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3" name="椭圆 32"/>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4" name="椭圆 33"/>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sp>
        <p:nvSpPr>
          <p:cNvPr id="37" name="矩形 36"/>
          <p:cNvSpPr/>
          <p:nvPr/>
        </p:nvSpPr>
        <p:spPr>
          <a:xfrm>
            <a:off x="5410200" y="1276350"/>
            <a:ext cx="3352800" cy="307777"/>
          </a:xfrm>
          <a:prstGeom prst="rect">
            <a:avLst/>
          </a:prstGeom>
        </p:spPr>
        <p:txBody>
          <a:bodyPr wrap="square">
            <a:spAutoFit/>
          </a:bodyPr>
          <a:lstStyle/>
          <a:p>
            <a:pPr algn="ctr"/>
            <a:r>
              <a:rPr lang="en-US" altLang="zh-CN" sz="14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KGF/FGF-7  50394-M07E</a:t>
            </a:r>
          </a:p>
        </p:txBody>
      </p:sp>
      <p:pic>
        <p:nvPicPr>
          <p:cNvPr id="94210" name="Picture 2" descr="https://cdn1.sinobiological.com/products-img/bladder%20organoids%20IF-50394-M07E.jpg"/>
          <p:cNvPicPr>
            <a:picLocks noChangeAspect="1" noChangeArrowheads="1"/>
          </p:cNvPicPr>
          <p:nvPr/>
        </p:nvPicPr>
        <p:blipFill>
          <a:blip r:embed="rId4" cstate="print"/>
          <a:srcRect t="4444"/>
          <a:stretch>
            <a:fillRect/>
          </a:stretch>
        </p:blipFill>
        <p:spPr bwMode="auto">
          <a:xfrm>
            <a:off x="4953000" y="2038350"/>
            <a:ext cx="3822700" cy="2047875"/>
          </a:xfrm>
          <a:prstGeom prst="rect">
            <a:avLst/>
          </a:prstGeom>
          <a:noFill/>
        </p:spPr>
      </p:pic>
      <p:sp>
        <p:nvSpPr>
          <p:cNvPr id="38" name="TextBox 37"/>
          <p:cNvSpPr txBox="1"/>
          <p:nvPr/>
        </p:nvSpPr>
        <p:spPr>
          <a:xfrm>
            <a:off x="5334000" y="1581150"/>
            <a:ext cx="3214710" cy="307773"/>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zh-CN" altLang="en-US" sz="1200" b="1" dirty="0" smtClean="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rPr>
              <a:t>小鼠膀胱类器官培养</a:t>
            </a:r>
            <a:endParaRPr lang="en-US" altLang="zh-CN" sz="1200" b="1" dirty="0" smtClean="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39" name="矩形 38"/>
          <p:cNvSpPr/>
          <p:nvPr/>
        </p:nvSpPr>
        <p:spPr>
          <a:xfrm>
            <a:off x="5056363" y="4127837"/>
            <a:ext cx="4191000" cy="414020"/>
          </a:xfrm>
          <a:prstGeom prst="rect">
            <a:avLst/>
          </a:prstGeom>
        </p:spPr>
        <p:txBody>
          <a:bodyPr wrap="square">
            <a:spAutoFit/>
          </a:bodyPr>
          <a:lstStyle/>
          <a:p>
            <a:r>
              <a:rPr lang="en-US" sz="7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Mouse Bladder </a:t>
            </a:r>
            <a:r>
              <a:rPr lang="en-US" sz="700" dirty="0" err="1"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Organoids</a:t>
            </a:r>
            <a:r>
              <a:rPr lang="en-US" sz="7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 after 14 days in culture 25 </a:t>
            </a:r>
            <a:r>
              <a:rPr lang="en-US" sz="700" dirty="0" err="1"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ng</a:t>
            </a:r>
            <a:r>
              <a:rPr lang="en-US" sz="7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a:t>
            </a:r>
            <a:r>
              <a:rPr lang="en-US" sz="700" dirty="0" err="1"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mL</a:t>
            </a:r>
            <a:r>
              <a:rPr lang="en-US" sz="7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 of </a:t>
            </a:r>
            <a:r>
              <a:rPr lang="en-US" altLang="zh-CN" sz="700" dirty="0" smtClean="0">
                <a:solidFill>
                  <a:srgbClr val="007E66"/>
                </a:solidFill>
                <a:latin typeface="Poppins" panose="02000000000000000000" pitchFamily="2" charset="0"/>
                <a:cs typeface="Poppins" panose="02000000000000000000" pitchFamily="2" charset="0"/>
              </a:rPr>
              <a:t>Recombinant Mouse KGF/FGF-7 Protein</a:t>
            </a:r>
            <a:r>
              <a:rPr lang="en-US" altLang="zh-CN" sz="600" dirty="0" smtClean="0">
                <a:solidFill>
                  <a:srgbClr val="007E66"/>
                </a:solidFill>
                <a:latin typeface="Poppins" panose="02000000000000000000" pitchFamily="2" charset="0"/>
                <a:cs typeface="Poppins" panose="02000000000000000000" pitchFamily="2" charset="0"/>
              </a:rPr>
              <a:t>(</a:t>
            </a:r>
            <a:r>
              <a:rPr lang="en-US" altLang="zh-CN" sz="700" dirty="0" smtClean="0">
                <a:solidFill>
                  <a:srgbClr val="007E66"/>
                </a:solidFill>
                <a:latin typeface="Poppins" panose="02000000000000000000" pitchFamily="2" charset="0"/>
                <a:cs typeface="Poppins" panose="02000000000000000000" pitchFamily="2" charset="0"/>
              </a:rPr>
              <a:t>50394-M07E</a:t>
            </a:r>
            <a:r>
              <a:rPr lang="en-US" altLang="zh-CN" sz="600" dirty="0" smtClean="0">
                <a:solidFill>
                  <a:srgbClr val="007E66"/>
                </a:solidFill>
                <a:latin typeface="Poppins" panose="02000000000000000000" pitchFamily="2" charset="0"/>
                <a:cs typeface="Poppins" panose="02000000000000000000" pitchFamily="2" charset="0"/>
              </a:rPr>
              <a:t>)</a:t>
            </a:r>
            <a:r>
              <a:rPr lang="en-US"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 </a:t>
            </a:r>
            <a:r>
              <a:rPr lang="en-US" sz="7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was used for 2 weeks in BME submerged in mouse bladder media. Data provided by Dr. Yin at Washington University, St. Louis, MO.</a:t>
            </a:r>
            <a:endParaRPr lang="zh-CN" altLang="en-US" sz="7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1" name="TextBox 30"/>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40" name="TextBox 39"/>
          <p:cNvSpPr txBox="1"/>
          <p:nvPr/>
        </p:nvSpPr>
        <p:spPr>
          <a:xfrm>
            <a:off x="609600" y="2190750"/>
            <a:ext cx="762000" cy="369332"/>
          </a:xfrm>
          <a:prstGeom prst="rect">
            <a:avLst/>
          </a:prstGeom>
          <a:solidFill>
            <a:schemeClr val="bg1"/>
          </a:solidFill>
        </p:spPr>
        <p:txBody>
          <a:bodyPr wrap="square" rtlCol="0">
            <a:spAutoFit/>
          </a:bodyPr>
          <a:lstStyle/>
          <a:p>
            <a:r>
              <a:rPr lang="zh-CN" altLang="en-US" sz="600" b="1"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国外知名品牌</a:t>
            </a:r>
            <a:endParaRPr lang="en-US" altLang="zh-CN" sz="600" b="1"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a:p>
            <a:r>
              <a:rPr lang="zh-CN" altLang="en-US" sz="600" b="1"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义翘批次</a:t>
            </a:r>
            <a:r>
              <a:rPr lang="en-US" altLang="zh-CN" sz="600" b="1"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1</a:t>
            </a:r>
          </a:p>
          <a:p>
            <a:r>
              <a:rPr lang="zh-CN" altLang="en-US" sz="600" b="1"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义翘批次</a:t>
            </a:r>
            <a:r>
              <a:rPr lang="en-US" altLang="zh-CN" sz="600" b="1"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2</a:t>
            </a:r>
            <a:endParaRPr lang="zh-CN" altLang="en-US" sz="600" b="1"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p:txBody>
      </p:sp>
      <p:grpSp>
        <p:nvGrpSpPr>
          <p:cNvPr id="44" name="组合 43"/>
          <p:cNvGrpSpPr/>
          <p:nvPr/>
        </p:nvGrpSpPr>
        <p:grpSpPr>
          <a:xfrm>
            <a:off x="0" y="1276350"/>
            <a:ext cx="5966558" cy="3123767"/>
            <a:chOff x="0" y="1276350"/>
            <a:chExt cx="5966558" cy="3123767"/>
          </a:xfrm>
        </p:grpSpPr>
        <p:grpSp>
          <p:nvGrpSpPr>
            <p:cNvPr id="42" name="组合 41"/>
            <p:cNvGrpSpPr/>
            <p:nvPr/>
          </p:nvGrpSpPr>
          <p:grpSpPr>
            <a:xfrm>
              <a:off x="0" y="1276350"/>
              <a:ext cx="5966558" cy="3123767"/>
              <a:chOff x="0" y="1276350"/>
              <a:chExt cx="5966558" cy="3123767"/>
            </a:xfrm>
          </p:grpSpPr>
          <p:grpSp>
            <p:nvGrpSpPr>
              <p:cNvPr id="2" name="组合 19"/>
              <p:cNvGrpSpPr/>
              <p:nvPr/>
            </p:nvGrpSpPr>
            <p:grpSpPr>
              <a:xfrm>
                <a:off x="0" y="1276350"/>
                <a:ext cx="5966558" cy="3123767"/>
                <a:chOff x="4712885" y="3455720"/>
                <a:chExt cx="7955409" cy="4165020"/>
              </a:xfrm>
            </p:grpSpPr>
            <p:grpSp>
              <p:nvGrpSpPr>
                <p:cNvPr id="3" name="组合 17"/>
                <p:cNvGrpSpPr/>
                <p:nvPr/>
              </p:nvGrpSpPr>
              <p:grpSpPr>
                <a:xfrm>
                  <a:off x="4712885" y="4061356"/>
                  <a:ext cx="7955409" cy="3559384"/>
                  <a:chOff x="4712885" y="4061356"/>
                  <a:chExt cx="7955409" cy="3559384"/>
                </a:xfrm>
              </p:grpSpPr>
              <p:sp>
                <p:nvSpPr>
                  <p:cNvPr id="9" name="TextBox 8"/>
                  <p:cNvSpPr txBox="1"/>
                  <p:nvPr/>
                </p:nvSpPr>
                <p:spPr>
                  <a:xfrm>
                    <a:off x="5525685" y="4061356"/>
                    <a:ext cx="2313742" cy="410364"/>
                  </a:xfrm>
                  <a:prstGeom prst="rect">
                    <a:avLst/>
                  </a:prstGeom>
                  <a:noFill/>
                </p:spPr>
                <p:txBody>
                  <a:bodyPr wrap="square" lIns="121917" tIns="60958" rIns="121917" bIns="60958">
                    <a:spAutoFit/>
                  </a:bodyPr>
                  <a:lstStyle/>
                  <a:p>
                    <a:pPr marL="228600" indent="-228600" fontAlgn="base">
                      <a:spcBef>
                        <a:spcPct val="0"/>
                      </a:spcBef>
                      <a:spcAft>
                        <a:spcPct val="0"/>
                      </a:spcAft>
                    </a:pPr>
                    <a:r>
                      <a:rPr lang="zh-CN" altLang="en-US" sz="1200" b="1"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活性比较数据</a:t>
                    </a:r>
                    <a:endParaRPr lang="en-US" altLang="zh-CN" sz="1200" b="1"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0" name="TextBox 9"/>
                  <p:cNvSpPr txBox="1"/>
                  <p:nvPr/>
                </p:nvSpPr>
                <p:spPr>
                  <a:xfrm>
                    <a:off x="8382015" y="4061356"/>
                    <a:ext cx="4286279" cy="410364"/>
                  </a:xfrm>
                  <a:prstGeom prst="rect">
                    <a:avLst/>
                  </a:prstGeom>
                  <a:noFill/>
                </p:spPr>
                <p:txBody>
                  <a:bodyPr wrap="square" lIns="121917" tIns="60958" rIns="121917" bIns="60958">
                    <a:spAutoFit/>
                  </a:bodyPr>
                  <a:lstStyle/>
                  <a:p>
                    <a:pPr marL="228600" indent="-228600" fontAlgn="base">
                      <a:spcBef>
                        <a:spcPct val="0"/>
                      </a:spcBef>
                      <a:spcAft>
                        <a:spcPct val="0"/>
                      </a:spcAft>
                    </a:pPr>
                    <a:r>
                      <a:rPr lang="zh-CN" altLang="en-US" sz="1200" b="1"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批间一致性数据</a:t>
                    </a:r>
                    <a:endParaRPr lang="en-US" altLang="zh-CN" sz="1200" b="1"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15" name="Picture 2" descr="D:\TIANZI\SINOBIO\CASE\产品数据\EGF\10605-HNAE\10605-HNAE-3.jpg"/>
                  <p:cNvPicPr>
                    <a:picLocks noChangeAspect="1" noChangeArrowheads="1"/>
                  </p:cNvPicPr>
                  <p:nvPr/>
                </p:nvPicPr>
                <p:blipFill>
                  <a:blip r:embed="rId5" cstate="print"/>
                  <a:srcRect/>
                  <a:stretch>
                    <a:fillRect/>
                  </a:stretch>
                </p:blipFill>
                <p:spPr bwMode="auto">
                  <a:xfrm>
                    <a:off x="8065683" y="4592317"/>
                    <a:ext cx="3382227" cy="2622601"/>
                  </a:xfrm>
                  <a:prstGeom prst="rect">
                    <a:avLst/>
                  </a:prstGeom>
                  <a:noFill/>
                </p:spPr>
              </p:pic>
              <p:pic>
                <p:nvPicPr>
                  <p:cNvPr id="16" name="Picture 2" descr="D:\TIANZI\SINOBIO\CASE\产品数据\EGF\10605-HNAE\10605-HNAE-1.jpg"/>
                  <p:cNvPicPr>
                    <a:picLocks noChangeAspect="1" noChangeArrowheads="1"/>
                  </p:cNvPicPr>
                  <p:nvPr/>
                </p:nvPicPr>
                <p:blipFill>
                  <a:blip r:embed="rId6" cstate="print"/>
                  <a:srcRect/>
                  <a:stretch>
                    <a:fillRect/>
                  </a:stretch>
                </p:blipFill>
                <p:spPr bwMode="auto">
                  <a:xfrm>
                    <a:off x="4712885" y="4506726"/>
                    <a:ext cx="3454399" cy="2697883"/>
                  </a:xfrm>
                  <a:prstGeom prst="rect">
                    <a:avLst/>
                  </a:prstGeom>
                  <a:noFill/>
                </p:spPr>
              </p:pic>
              <p:sp>
                <p:nvSpPr>
                  <p:cNvPr id="17" name="矩形 16"/>
                  <p:cNvSpPr/>
                  <p:nvPr/>
                </p:nvSpPr>
                <p:spPr>
                  <a:xfrm>
                    <a:off x="4797552" y="7335414"/>
                    <a:ext cx="6518485" cy="285326"/>
                  </a:xfrm>
                  <a:prstGeom prst="rect">
                    <a:avLst/>
                  </a:prstGeom>
                </p:spPr>
                <p:txBody>
                  <a:bodyPr wrap="square">
                    <a:spAutoFit/>
                  </a:bodyPr>
                  <a:lstStyle/>
                  <a:p>
                    <a:pPr algn="ctr" fontAlgn="ctr"/>
                    <a:r>
                      <a:rPr lang="en-US" sz="8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Measured in a cell proliferation assay using </a:t>
                    </a:r>
                    <a:r>
                      <a:rPr lang="en-US" sz="800" dirty="0" err="1"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Balb</a:t>
                    </a:r>
                    <a:r>
                      <a:rPr lang="en-US" sz="8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/C3T3 mouse embryonic fibroblasts. </a:t>
                    </a:r>
                    <a:endParaRPr lang="en-US" sz="800" dirty="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p:txBody>
              </p:sp>
            </p:grpSp>
            <p:sp>
              <p:nvSpPr>
                <p:cNvPr id="19" name="TextBox 18"/>
                <p:cNvSpPr txBox="1"/>
                <p:nvPr/>
              </p:nvSpPr>
              <p:spPr>
                <a:xfrm>
                  <a:off x="5619747" y="3455720"/>
                  <a:ext cx="5143535" cy="451400"/>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en-US" altLang="zh-CN" sz="14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EGF  10605-HNAE</a:t>
                  </a:r>
                </a:p>
              </p:txBody>
            </p:sp>
          </p:grpSp>
          <p:sp>
            <p:nvSpPr>
              <p:cNvPr id="41" name="TextBox 40"/>
              <p:cNvSpPr txBox="1"/>
              <p:nvPr/>
            </p:nvSpPr>
            <p:spPr>
              <a:xfrm>
                <a:off x="3108298" y="2190750"/>
                <a:ext cx="762000" cy="369332"/>
              </a:xfrm>
              <a:prstGeom prst="rect">
                <a:avLst/>
              </a:prstGeom>
              <a:solidFill>
                <a:schemeClr val="bg1"/>
              </a:solidFill>
            </p:spPr>
            <p:txBody>
              <a:bodyPr wrap="square" rtlCol="0">
                <a:spAutoFit/>
              </a:bodyPr>
              <a:lstStyle/>
              <a:p>
                <a:r>
                  <a:rPr lang="zh-CN" altLang="en-US"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义翘神州批次</a:t>
                </a:r>
                <a:r>
                  <a:rPr lang="en-US" altLang="zh-CN"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a:t>
                </a:r>
              </a:p>
              <a:p>
                <a:r>
                  <a:rPr lang="zh-CN" altLang="en-US"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义翘神州批次</a:t>
                </a:r>
                <a:r>
                  <a:rPr lang="en-US" altLang="zh-CN"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a:t>
                </a:r>
              </a:p>
              <a:p>
                <a:r>
                  <a:rPr lang="zh-CN" altLang="en-US"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义翘神州批次</a:t>
                </a:r>
                <a:r>
                  <a:rPr lang="en-US" altLang="zh-CN"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3</a:t>
                </a:r>
                <a:endParaRPr lang="zh-CN" altLang="en-US"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p:txBody>
          </p:sp>
        </p:grpSp>
        <p:sp>
          <p:nvSpPr>
            <p:cNvPr id="43" name="TextBox 42"/>
            <p:cNvSpPr txBox="1"/>
            <p:nvPr/>
          </p:nvSpPr>
          <p:spPr>
            <a:xfrm>
              <a:off x="585747" y="2190750"/>
              <a:ext cx="762000" cy="369332"/>
            </a:xfrm>
            <a:prstGeom prst="rect">
              <a:avLst/>
            </a:prstGeom>
            <a:solidFill>
              <a:schemeClr val="bg1"/>
            </a:solidFill>
          </p:spPr>
          <p:txBody>
            <a:bodyPr wrap="square" rtlCol="0">
              <a:spAutoFit/>
            </a:bodyPr>
            <a:lstStyle/>
            <a:p>
              <a:r>
                <a:rPr lang="zh-CN" altLang="en-US"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国外知名品牌</a:t>
              </a:r>
              <a:endParaRPr lang="en-US" altLang="zh-CN"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a:p>
              <a:r>
                <a:rPr lang="zh-CN" altLang="en-US"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义翘神州批次</a:t>
              </a:r>
              <a:r>
                <a:rPr lang="en-US" altLang="zh-CN"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a:t>
              </a:r>
            </a:p>
            <a:p>
              <a:r>
                <a:rPr lang="zh-CN" altLang="en-US"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义翘神州批次</a:t>
              </a:r>
              <a:r>
                <a:rPr lang="en-US" altLang="zh-CN"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a:t>
              </a:r>
              <a:endParaRPr lang="zh-CN" altLang="en-US"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p:txBody>
        </p:sp>
      </p:grpSp>
      <p:sp>
        <p:nvSpPr>
          <p:cNvPr id="5" name="TextBox 37"/>
          <p:cNvSpPr txBox="1"/>
          <p:nvPr/>
        </p:nvSpPr>
        <p:spPr>
          <a:xfrm>
            <a:off x="5109845" y="1809750"/>
            <a:ext cx="1074420" cy="259080"/>
          </a:xfrm>
          <a:prstGeom prst="rect">
            <a:avLst/>
          </a:prstGeom>
          <a:noFill/>
        </p:spPr>
        <p:txBody>
          <a:bodyPr wrap="square" lIns="121917" tIns="60958" rIns="121917" bIns="60958">
            <a:spAutoFit/>
          </a:bodyPr>
          <a:lstStyle/>
          <a:p>
            <a:pPr marL="228600" indent="-228600" algn="ctr" fontAlgn="base">
              <a:spcBef>
                <a:spcPct val="0"/>
              </a:spcBef>
              <a:spcAft>
                <a:spcPct val="0"/>
              </a:spcAft>
            </a:pPr>
            <a:r>
              <a:rPr sz="900" b="1" dirty="0" smtClean="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rPr>
              <a:t>经过</a:t>
            </a:r>
            <a:r>
              <a:rPr sz="900" b="1" dirty="0" smtClean="0">
                <a:solidFill>
                  <a:srgbClr val="000000"/>
                </a:solidFill>
                <a:latin typeface="Poppins" panose="02000000000000000000" pitchFamily="2" charset="0"/>
                <a:ea typeface="思源黑体 CN Normal" panose="020B0400000000000000" pitchFamily="34" charset="-122"/>
                <a:cs typeface="Poppins" panose="02000000000000000000" pitchFamily="2" charset="0"/>
              </a:rPr>
              <a:t>14</a:t>
            </a:r>
            <a:r>
              <a:rPr sz="900" b="1" dirty="0" smtClean="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rPr>
              <a:t>天的培养</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81000" y="1276350"/>
            <a:ext cx="2209800" cy="315471"/>
          </a:xfrm>
          <a:prstGeom prst="rect">
            <a:avLst/>
          </a:prstGeom>
        </p:spPr>
        <p:txBody>
          <a:bodyPr wrap="square" lIns="68580" tIns="34290" rIns="68580" bIns="34290">
            <a:spAutoFit/>
          </a:bodyPr>
          <a:lstStyle/>
          <a:p>
            <a:pPr>
              <a:buFont typeface="Wingdings" panose="05000000000000000000" pitchFamily="2" charset="2"/>
              <a:buChar char="Ø"/>
            </a:pPr>
            <a:r>
              <a:rPr lang="zh-CN" altLang="en-US" sz="1600" b="1" dirty="0" smtClean="0">
                <a:solidFill>
                  <a:srgbClr val="007E66"/>
                </a:solidFill>
                <a:latin typeface="思源黑体 CN Regular" panose="020B0500000000000000" pitchFamily="34" charset="-122"/>
                <a:ea typeface="思源黑体 CN Regular" panose="020B0500000000000000" pitchFamily="34" charset="-122"/>
              </a:rPr>
              <a:t>肠道类器官</a:t>
            </a:r>
          </a:p>
        </p:txBody>
      </p:sp>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2"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6" name="组合 28"/>
          <p:cNvGrpSpPr/>
          <p:nvPr/>
        </p:nvGrpSpPr>
        <p:grpSpPr>
          <a:xfrm>
            <a:off x="285720" y="642924"/>
            <a:ext cx="5760119" cy="547702"/>
            <a:chOff x="5643570" y="1142990"/>
            <a:chExt cx="5760119" cy="547702"/>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TextBox 30"/>
            <p:cNvSpPr txBox="1"/>
            <p:nvPr/>
          </p:nvSpPr>
          <p:spPr>
            <a:xfrm>
              <a:off x="5786446" y="1142990"/>
              <a:ext cx="5617243" cy="46166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肠道类器官培养</a:t>
              </a:r>
              <a:r>
                <a:rPr lang="en-US" altLang="zh-CN" sz="2400" b="1" dirty="0" smtClean="0">
                  <a:solidFill>
                    <a:srgbClr val="007E66"/>
                  </a:solidFill>
                  <a:latin typeface="思源黑体 CN Medium" panose="020B0600000000000000" pitchFamily="34" charset="-122"/>
                  <a:ea typeface="思源黑体 CN Medium" panose="020B0600000000000000" pitchFamily="34" charset="-122"/>
                </a:rPr>
                <a:t>-</a:t>
              </a:r>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文献中产品应用案例 </a:t>
              </a:r>
              <a:r>
                <a:rPr lang="en-US" altLang="zh-CN" sz="2400" b="1" dirty="0" smtClean="0">
                  <a:solidFill>
                    <a:srgbClr val="007E66"/>
                  </a:solidFill>
                  <a:latin typeface="思源黑体 CN Medium" panose="020B0600000000000000" pitchFamily="34" charset="-122"/>
                  <a:ea typeface="思源黑体 CN Medium" panose="020B0600000000000000" pitchFamily="34" charset="-122"/>
                </a:rPr>
                <a:t>1</a:t>
              </a:r>
              <a:endParaRPr lang="zh-CN" altLang="en-US" sz="2400" b="1" dirty="0" smtClean="0">
                <a:solidFill>
                  <a:srgbClr val="007E66"/>
                </a:solidFill>
                <a:latin typeface="思源黑体 CN Medium" panose="020B0600000000000000" pitchFamily="34" charset="-122"/>
                <a:ea typeface="思源黑体 CN Medium" panose="020B0600000000000000" pitchFamily="34" charset="-122"/>
              </a:endParaRP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3" name="椭圆 32"/>
            <p:cNvSpPr/>
            <p:nvPr/>
          </p:nvSpPr>
          <p:spPr>
            <a:xfrm>
              <a:off x="112252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
        <p:nvSpPr>
          <p:cNvPr id="37" name="矩形 36"/>
          <p:cNvSpPr/>
          <p:nvPr/>
        </p:nvSpPr>
        <p:spPr>
          <a:xfrm>
            <a:off x="381000" y="1581150"/>
            <a:ext cx="2438400" cy="315471"/>
          </a:xfrm>
          <a:prstGeom prst="rect">
            <a:avLst/>
          </a:prstGeom>
        </p:spPr>
        <p:txBody>
          <a:bodyPr wrap="square" lIns="68580" tIns="34290" rIns="68580" bIns="34290">
            <a:spAutoFit/>
          </a:bodyPr>
          <a:lstStyle/>
          <a:p>
            <a:pPr>
              <a:buFont typeface="Wingdings" panose="05000000000000000000" pitchFamily="2" charset="2"/>
              <a:buChar char="Ø"/>
            </a:pPr>
            <a:r>
              <a:rPr lang="zh-CN" altLang="en-US" sz="1600" b="1" dirty="0" smtClean="0">
                <a:solidFill>
                  <a:srgbClr val="007E66"/>
                </a:solidFill>
                <a:latin typeface="思源黑体 CN Regular" panose="020B0500000000000000" pitchFamily="34" charset="-122"/>
                <a:ea typeface="思源黑体 CN Regular" panose="020B0500000000000000" pitchFamily="34" charset="-122"/>
              </a:rPr>
              <a:t>肠损失后的肠道再生</a:t>
            </a:r>
          </a:p>
        </p:txBody>
      </p:sp>
      <p:sp>
        <p:nvSpPr>
          <p:cNvPr id="34" name="TextBox 33"/>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55" name="组合 54"/>
          <p:cNvGrpSpPr/>
          <p:nvPr/>
        </p:nvGrpSpPr>
        <p:grpSpPr>
          <a:xfrm>
            <a:off x="685800" y="2038350"/>
            <a:ext cx="1828800" cy="2590800"/>
            <a:chOff x="685800" y="2038350"/>
            <a:chExt cx="1828800" cy="2590800"/>
          </a:xfrm>
        </p:grpSpPr>
        <p:sp>
          <p:nvSpPr>
            <p:cNvPr id="36" name="右箭头 35"/>
            <p:cNvSpPr/>
            <p:nvPr/>
          </p:nvSpPr>
          <p:spPr>
            <a:xfrm rot="5400000">
              <a:off x="1524000" y="2599426"/>
              <a:ext cx="228600" cy="76200"/>
            </a:xfrm>
            <a:prstGeom prst="rightArrow">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TextBox 48"/>
            <p:cNvSpPr txBox="1"/>
            <p:nvPr/>
          </p:nvSpPr>
          <p:spPr>
            <a:xfrm>
              <a:off x="1219200" y="2186285"/>
              <a:ext cx="914400" cy="276999"/>
            </a:xfrm>
            <a:prstGeom prst="rect">
              <a:avLst/>
            </a:prstGeom>
            <a:noFill/>
          </p:spPr>
          <p:txBody>
            <a:bodyPr wrap="square" rtlCol="0">
              <a:spAutoFit/>
            </a:bodyPr>
            <a:lstStyle/>
            <a:p>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小鼠小肠</a:t>
              </a:r>
              <a:endParaRPr lang="zh-CN" altLang="en-US" sz="12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0" name="TextBox 49"/>
            <p:cNvSpPr txBox="1"/>
            <p:nvPr/>
          </p:nvSpPr>
          <p:spPr>
            <a:xfrm>
              <a:off x="914400" y="2791448"/>
              <a:ext cx="1447800" cy="646331"/>
            </a:xfrm>
            <a:prstGeom prst="rect">
              <a:avLst/>
            </a:prstGeom>
            <a:noFill/>
          </p:spPr>
          <p:txBody>
            <a:bodyPr wrap="square" rtlCol="0">
              <a:spAutoFit/>
            </a:bodyPr>
            <a:lstStyle/>
            <a:p>
              <a:pPr algn="ct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隐窝富集</a:t>
              </a:r>
              <a:endPar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endParaRPr>
            </a:p>
            <a:p>
              <a:pPr algn="ct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包埋在</a:t>
              </a:r>
              <a:r>
                <a:rPr lang="en-US" altLang="zh-CN" sz="1200" dirty="0" err="1" smtClean="0">
                  <a:latin typeface="Poppins" panose="02000000000000000000" pitchFamily="2" charset="0"/>
                  <a:ea typeface="思源黑体 CN Regular" panose="020B0500000000000000" pitchFamily="34" charset="-122"/>
                  <a:cs typeface="Poppins" panose="02000000000000000000" pitchFamily="2" charset="0"/>
                </a:rPr>
                <a:t>Matrigel</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中</a:t>
              </a:r>
              <a:endPar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endParaRPr>
            </a:p>
            <a:p>
              <a:pPr algn="ct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接种到</a:t>
              </a:r>
              <a:r>
                <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rPr>
                <a:t>24</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孔板上</a:t>
              </a:r>
              <a:endParaRPr lang="zh-CN" altLang="en-US" sz="12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1" name="TextBox 50"/>
            <p:cNvSpPr txBox="1"/>
            <p:nvPr/>
          </p:nvSpPr>
          <p:spPr>
            <a:xfrm>
              <a:off x="785495" y="3765942"/>
              <a:ext cx="1676400" cy="461665"/>
            </a:xfrm>
            <a:prstGeom prst="rect">
              <a:avLst/>
            </a:prstGeom>
            <a:noFill/>
          </p:spPr>
          <p:txBody>
            <a:bodyPr wrap="square" rtlCol="0">
              <a:spAutoFit/>
            </a:bodyPr>
            <a:lstStyle/>
            <a:p>
              <a:pPr algn="ct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添加类器官培养基</a:t>
              </a:r>
              <a:endPar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endParaRPr>
            </a:p>
            <a:p>
              <a:pPr algn="ct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每</a:t>
              </a:r>
              <a:r>
                <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rPr>
                <a:t>2</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天更换新鲜培养基</a:t>
              </a:r>
              <a:endPar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2" name="右箭头 51"/>
            <p:cNvSpPr/>
            <p:nvPr/>
          </p:nvSpPr>
          <p:spPr>
            <a:xfrm rot="5400000">
              <a:off x="1524000" y="3583446"/>
              <a:ext cx="228600" cy="76200"/>
            </a:xfrm>
            <a:prstGeom prst="rightArrow">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685800" y="2038350"/>
              <a:ext cx="1828800" cy="2590800"/>
            </a:xfrm>
            <a:prstGeom prst="roundRect">
              <a:avLst/>
            </a:prstGeom>
            <a:noFill/>
            <a:ln w="12700">
              <a:solidFill>
                <a:srgbClr val="00A27B"/>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p:cNvGrpSpPr/>
          <p:nvPr/>
        </p:nvGrpSpPr>
        <p:grpSpPr>
          <a:xfrm>
            <a:off x="2971800" y="2038350"/>
            <a:ext cx="5943600" cy="1737211"/>
            <a:chOff x="2971800" y="2038350"/>
            <a:chExt cx="5943600" cy="1737211"/>
          </a:xfrm>
        </p:grpSpPr>
        <p:grpSp>
          <p:nvGrpSpPr>
            <p:cNvPr id="38" name="组合 37"/>
            <p:cNvGrpSpPr/>
            <p:nvPr/>
          </p:nvGrpSpPr>
          <p:grpSpPr>
            <a:xfrm rot="16200000">
              <a:off x="3314700" y="2762250"/>
              <a:ext cx="1447800" cy="304800"/>
              <a:chOff x="6553200" y="3409950"/>
              <a:chExt cx="1447800" cy="304800"/>
            </a:xfrm>
          </p:grpSpPr>
          <p:cxnSp>
            <p:nvCxnSpPr>
              <p:cNvPr id="39" name="直接连接符 38"/>
              <p:cNvCxnSpPr/>
              <p:nvPr/>
            </p:nvCxnSpPr>
            <p:spPr>
              <a:xfrm rot="5400000" flipV="1">
                <a:off x="7277100" y="2838450"/>
                <a:ext cx="0" cy="14478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7315200" y="34099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65532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70866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75438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80010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grpSp>
        <p:sp>
          <p:nvSpPr>
            <p:cNvPr id="45" name="矩形 44"/>
            <p:cNvSpPr/>
            <p:nvPr/>
          </p:nvSpPr>
          <p:spPr>
            <a:xfrm>
              <a:off x="4191000" y="2038350"/>
              <a:ext cx="2258952" cy="261610"/>
            </a:xfrm>
            <a:prstGeom prst="rect">
              <a:avLst/>
            </a:prstGeom>
          </p:spPr>
          <p:txBody>
            <a:bodyPr wrap="none">
              <a:spAutoFit/>
            </a:bodyPr>
            <a:lstStyle/>
            <a:p>
              <a:r>
                <a:rPr lang="en-US" altLang="zh-CN" sz="1100" dirty="0" smtClean="0">
                  <a:latin typeface="Poppins" panose="02000000000000000000" pitchFamily="2" charset="0"/>
                  <a:cs typeface="Poppins" panose="02000000000000000000" pitchFamily="2" charset="0"/>
                </a:rPr>
                <a:t>Advanced DMEM/F12 medium</a:t>
              </a:r>
              <a:endParaRPr lang="zh-CN" altLang="en-US" sz="1100" dirty="0">
                <a:latin typeface="Poppins" panose="02000000000000000000" pitchFamily="2" charset="0"/>
                <a:cs typeface="Poppins" panose="02000000000000000000" pitchFamily="2" charset="0"/>
              </a:endParaRPr>
            </a:p>
          </p:txBody>
        </p:sp>
        <p:sp>
          <p:nvSpPr>
            <p:cNvPr id="46" name="矩形 45"/>
            <p:cNvSpPr/>
            <p:nvPr/>
          </p:nvSpPr>
          <p:spPr>
            <a:xfrm>
              <a:off x="4166182" y="2523351"/>
              <a:ext cx="3884397" cy="261610"/>
            </a:xfrm>
            <a:prstGeom prst="rect">
              <a:avLst/>
            </a:prstGeom>
          </p:spPr>
          <p:txBody>
            <a:bodyPr wrap="none">
              <a:spAutoFit/>
            </a:bodyPr>
            <a:lstStyle/>
            <a:p>
              <a:r>
                <a:rPr lang="en-US" altLang="zh-CN" sz="1100" dirty="0" smtClean="0">
                  <a:latin typeface="Poppins" panose="02000000000000000000" pitchFamily="2" charset="0"/>
                  <a:cs typeface="Poppins" panose="02000000000000000000" pitchFamily="2" charset="0"/>
                </a:rPr>
                <a:t>50 </a:t>
              </a:r>
              <a:r>
                <a:rPr lang="en-US" altLang="zh-CN" sz="1100" dirty="0" err="1" smtClean="0">
                  <a:latin typeface="Poppins" panose="02000000000000000000" pitchFamily="2" charset="0"/>
                  <a:cs typeface="Poppins" panose="02000000000000000000" pitchFamily="2" charset="0"/>
                </a:rPr>
                <a:t>ng</a:t>
              </a:r>
              <a:r>
                <a:rPr lang="en-US" altLang="zh-CN" sz="1100" dirty="0" smtClean="0">
                  <a:latin typeface="Poppins" panose="02000000000000000000" pitchFamily="2" charset="0"/>
                  <a:cs typeface="Poppins" panose="02000000000000000000" pitchFamily="2" charset="0"/>
                </a:rPr>
                <a:t>/</a:t>
              </a:r>
              <a:r>
                <a:rPr lang="en-US" altLang="zh-CN" sz="1100" dirty="0" err="1" smtClean="0">
                  <a:latin typeface="Poppins" panose="02000000000000000000" pitchFamily="2" charset="0"/>
                  <a:cs typeface="Poppins" panose="02000000000000000000" pitchFamily="2" charset="0"/>
                </a:rPr>
                <a:t>mL</a:t>
              </a:r>
              <a:r>
                <a:rPr lang="en-US" altLang="zh-CN" sz="1100" dirty="0" smtClean="0">
                  <a:latin typeface="Poppins" panose="02000000000000000000" pitchFamily="2" charset="0"/>
                  <a:cs typeface="Poppins" panose="02000000000000000000" pitchFamily="2" charset="0"/>
                </a:rPr>
                <a:t> Mouse EGF (Sino Biological, </a:t>
              </a:r>
              <a:r>
                <a:rPr lang="en-US" altLang="zh-CN" sz="1100" dirty="0" smtClean="0">
                  <a:solidFill>
                    <a:srgbClr val="007E66"/>
                  </a:solidFill>
                  <a:latin typeface="Poppins" panose="02000000000000000000" pitchFamily="2" charset="0"/>
                  <a:cs typeface="Poppins" panose="02000000000000000000" pitchFamily="2" charset="0"/>
                </a:rPr>
                <a:t>50482-MNCH</a:t>
              </a:r>
              <a:r>
                <a:rPr lang="en-US" altLang="zh-CN" sz="1100" dirty="0" smtClean="0">
                  <a:latin typeface="Poppins" panose="02000000000000000000" pitchFamily="2" charset="0"/>
                  <a:cs typeface="Poppins" panose="02000000000000000000" pitchFamily="2" charset="0"/>
                </a:rPr>
                <a:t>)</a:t>
              </a:r>
              <a:endParaRPr lang="zh-CN" altLang="en-US" sz="1100" dirty="0">
                <a:latin typeface="Poppins" panose="02000000000000000000" pitchFamily="2" charset="0"/>
                <a:cs typeface="Poppins" panose="02000000000000000000" pitchFamily="2" charset="0"/>
              </a:endParaRPr>
            </a:p>
          </p:txBody>
        </p:sp>
        <p:sp>
          <p:nvSpPr>
            <p:cNvPr id="47" name="矩形 46"/>
            <p:cNvSpPr/>
            <p:nvPr/>
          </p:nvSpPr>
          <p:spPr>
            <a:xfrm>
              <a:off x="4191000" y="2980551"/>
              <a:ext cx="4648200" cy="261610"/>
            </a:xfrm>
            <a:prstGeom prst="rect">
              <a:avLst/>
            </a:prstGeom>
          </p:spPr>
          <p:txBody>
            <a:bodyPr wrap="square">
              <a:spAutoFit/>
            </a:bodyPr>
            <a:lstStyle/>
            <a:p>
              <a:r>
                <a:rPr lang="en-US" altLang="zh-CN" sz="1100" dirty="0" smtClean="0">
                  <a:latin typeface="Poppins" panose="02000000000000000000" pitchFamily="2" charset="0"/>
                  <a:cs typeface="Poppins" panose="02000000000000000000" pitchFamily="2" charset="0"/>
                </a:rPr>
                <a:t>100 </a:t>
              </a:r>
              <a:r>
                <a:rPr lang="en-US" altLang="zh-CN" sz="1100" dirty="0" err="1" smtClean="0">
                  <a:latin typeface="Poppins" panose="02000000000000000000" pitchFamily="2" charset="0"/>
                  <a:cs typeface="Poppins" panose="02000000000000000000" pitchFamily="2" charset="0"/>
                </a:rPr>
                <a:t>ng</a:t>
              </a:r>
              <a:r>
                <a:rPr lang="en-US" altLang="zh-CN" sz="1100" dirty="0" smtClean="0">
                  <a:latin typeface="Poppins" panose="02000000000000000000" pitchFamily="2" charset="0"/>
                  <a:cs typeface="Poppins" panose="02000000000000000000" pitchFamily="2" charset="0"/>
                </a:rPr>
                <a:t>/</a:t>
              </a:r>
              <a:r>
                <a:rPr lang="en-US" altLang="zh-CN" sz="1100" dirty="0" err="1" smtClean="0">
                  <a:latin typeface="Poppins" panose="02000000000000000000" pitchFamily="2" charset="0"/>
                  <a:cs typeface="Poppins" panose="02000000000000000000" pitchFamily="2" charset="0"/>
                </a:rPr>
                <a:t>mL</a:t>
              </a:r>
              <a:r>
                <a:rPr lang="en-US" altLang="zh-CN" sz="1100" dirty="0" smtClean="0">
                  <a:latin typeface="Poppins" panose="02000000000000000000" pitchFamily="2" charset="0"/>
                  <a:cs typeface="Poppins" panose="02000000000000000000" pitchFamily="2" charset="0"/>
                </a:rPr>
                <a:t> Mouse Noggin (Sino Biological, </a:t>
              </a:r>
              <a:r>
                <a:rPr lang="en-US" altLang="zh-CN" sz="1100" dirty="0" smtClean="0">
                  <a:solidFill>
                    <a:srgbClr val="007E66"/>
                  </a:solidFill>
                  <a:latin typeface="Poppins" panose="02000000000000000000" pitchFamily="2" charset="0"/>
                  <a:cs typeface="Poppins" panose="02000000000000000000" pitchFamily="2" charset="0"/>
                </a:rPr>
                <a:t>50688-M02H</a:t>
              </a:r>
              <a:r>
                <a:rPr lang="en-US" altLang="zh-CN" sz="1100" dirty="0" smtClean="0">
                  <a:latin typeface="Poppins" panose="02000000000000000000" pitchFamily="2" charset="0"/>
                  <a:cs typeface="Poppins" panose="02000000000000000000" pitchFamily="2" charset="0"/>
                </a:rPr>
                <a:t>)</a:t>
              </a:r>
              <a:endParaRPr lang="zh-CN" altLang="en-US" sz="1100" dirty="0">
                <a:latin typeface="Poppins" panose="02000000000000000000" pitchFamily="2" charset="0"/>
                <a:cs typeface="Poppins" panose="02000000000000000000" pitchFamily="2" charset="0"/>
              </a:endParaRPr>
            </a:p>
          </p:txBody>
        </p:sp>
        <p:sp>
          <p:nvSpPr>
            <p:cNvPr id="48" name="矩形 47"/>
            <p:cNvSpPr/>
            <p:nvPr/>
          </p:nvSpPr>
          <p:spPr>
            <a:xfrm>
              <a:off x="4191000" y="3513951"/>
              <a:ext cx="4724400" cy="261610"/>
            </a:xfrm>
            <a:prstGeom prst="rect">
              <a:avLst/>
            </a:prstGeom>
          </p:spPr>
          <p:txBody>
            <a:bodyPr wrap="square">
              <a:spAutoFit/>
            </a:bodyPr>
            <a:lstStyle/>
            <a:p>
              <a:r>
                <a:rPr lang="en-US" altLang="zh-CN" sz="1100" dirty="0" smtClean="0">
                  <a:latin typeface="Poppins" panose="02000000000000000000" pitchFamily="2" charset="0"/>
                  <a:cs typeface="Poppins" panose="02000000000000000000" pitchFamily="2" charset="0"/>
                </a:rPr>
                <a:t>500 </a:t>
              </a:r>
              <a:r>
                <a:rPr lang="en-US" altLang="zh-CN" sz="1100" dirty="0" err="1" smtClean="0">
                  <a:latin typeface="Poppins" panose="02000000000000000000" pitchFamily="2" charset="0"/>
                  <a:cs typeface="Poppins" panose="02000000000000000000" pitchFamily="2" charset="0"/>
                </a:rPr>
                <a:t>ng</a:t>
              </a:r>
              <a:r>
                <a:rPr lang="en-US" altLang="zh-CN" sz="1100" dirty="0" smtClean="0">
                  <a:latin typeface="Poppins" panose="02000000000000000000" pitchFamily="2" charset="0"/>
                  <a:cs typeface="Poppins" panose="02000000000000000000" pitchFamily="2" charset="0"/>
                </a:rPr>
                <a:t>/</a:t>
              </a:r>
              <a:r>
                <a:rPr lang="en-US" altLang="zh-CN" sz="1100" dirty="0" err="1" smtClean="0">
                  <a:latin typeface="Poppins" panose="02000000000000000000" pitchFamily="2" charset="0"/>
                  <a:cs typeface="Poppins" panose="02000000000000000000" pitchFamily="2" charset="0"/>
                </a:rPr>
                <a:t>mL</a:t>
              </a:r>
              <a:r>
                <a:rPr lang="en-US" altLang="zh-CN" sz="1100" dirty="0" smtClean="0">
                  <a:latin typeface="Poppins" panose="02000000000000000000" pitchFamily="2" charset="0"/>
                  <a:cs typeface="Poppins" panose="02000000000000000000" pitchFamily="2" charset="0"/>
                </a:rPr>
                <a:t> Human R-spondin1 (Sino Biological, </a:t>
              </a:r>
              <a:r>
                <a:rPr lang="en-US" altLang="zh-CN" sz="1100" dirty="0" smtClean="0">
                  <a:solidFill>
                    <a:srgbClr val="007E66"/>
                  </a:solidFill>
                  <a:latin typeface="Poppins" panose="02000000000000000000" pitchFamily="2" charset="0"/>
                  <a:cs typeface="Poppins" panose="02000000000000000000" pitchFamily="2" charset="0"/>
                </a:rPr>
                <a:t>11083-HNAS</a:t>
              </a:r>
              <a:r>
                <a:rPr lang="en-US" altLang="zh-CN" sz="1100" dirty="0" smtClean="0">
                  <a:latin typeface="Poppins" panose="02000000000000000000" pitchFamily="2" charset="0"/>
                  <a:cs typeface="Poppins" panose="02000000000000000000" pitchFamily="2" charset="0"/>
                </a:rPr>
                <a:t>)</a:t>
              </a:r>
              <a:endParaRPr lang="zh-CN" altLang="en-US" sz="1100" dirty="0">
                <a:latin typeface="Poppins" panose="02000000000000000000" pitchFamily="2" charset="0"/>
                <a:cs typeface="Poppins" panose="02000000000000000000" pitchFamily="2" charset="0"/>
              </a:endParaRPr>
            </a:p>
          </p:txBody>
        </p:sp>
        <p:sp>
          <p:nvSpPr>
            <p:cNvPr id="54" name="TextBox 53"/>
            <p:cNvSpPr txBox="1"/>
            <p:nvPr/>
          </p:nvSpPr>
          <p:spPr>
            <a:xfrm>
              <a:off x="2971800" y="2581930"/>
              <a:ext cx="914400" cy="523220"/>
            </a:xfrm>
            <a:prstGeom prst="rect">
              <a:avLst/>
            </a:prstGeom>
            <a:noFill/>
          </p:spPr>
          <p:txBody>
            <a:bodyPr wrap="square" rtlCol="0">
              <a:spAutoFit/>
            </a:bodyPr>
            <a:lstStyle/>
            <a:p>
              <a:pPr algn="ctr"/>
              <a:r>
                <a:rPr lang="zh-CN" altLang="en-US" sz="1400" b="1" dirty="0" smtClean="0">
                  <a:latin typeface="思源黑体 CN Regular" panose="020B0500000000000000" pitchFamily="34" charset="-122"/>
                  <a:ea typeface="思源黑体 CN Regular" panose="020B0500000000000000" pitchFamily="34" charset="-122"/>
                </a:rPr>
                <a:t>培养主要组成</a:t>
              </a:r>
              <a:endParaRPr lang="zh-CN" altLang="en-US" sz="1400" b="1" dirty="0">
                <a:latin typeface="思源黑体 CN Regular" panose="020B0500000000000000" pitchFamily="34" charset="-122"/>
                <a:ea typeface="思源黑体 CN Regular" panose="020B0500000000000000" pitchFamily="34" charset="-122"/>
              </a:endParaRPr>
            </a:p>
          </p:txBody>
        </p:sp>
      </p:grpSp>
      <p:sp>
        <p:nvSpPr>
          <p:cNvPr id="57" name="矩形 56"/>
          <p:cNvSpPr/>
          <p:nvPr/>
        </p:nvSpPr>
        <p:spPr>
          <a:xfrm>
            <a:off x="1270" y="4952365"/>
            <a:ext cx="3150870" cy="191135"/>
          </a:xfrm>
          <a:prstGeom prst="rect">
            <a:avLst/>
          </a:prstGeom>
        </p:spPr>
        <p:txBody>
          <a:bodyPr wrap="square" lIns="68580" tIns="34290" rIns="68580" bIns="34290">
            <a:spAutoFit/>
          </a:bodyPr>
          <a:lstStyle/>
          <a:p>
            <a:r>
              <a:rPr lang="en-US" sz="800" i="1" dirty="0" err="1" smtClean="0">
                <a:latin typeface="Poppins" panose="02000000000000000000" pitchFamily="2" charset="0"/>
                <a:ea typeface="思源黑体 CN Regular" panose="020B0500000000000000" pitchFamily="34" charset="-122"/>
                <a:cs typeface="Poppins" panose="02000000000000000000" pitchFamily="2" charset="0"/>
              </a:rPr>
              <a:t>Yuanchuang</a:t>
            </a:r>
            <a:r>
              <a:rPr lang="en-US" sz="800" i="1" dirty="0" smtClean="0">
                <a:latin typeface="Poppins" panose="02000000000000000000" pitchFamily="2" charset="0"/>
                <a:ea typeface="思源黑体 CN Regular" panose="020B0500000000000000" pitchFamily="34" charset="-122"/>
                <a:cs typeface="Poppins" panose="02000000000000000000" pitchFamily="2" charset="0"/>
              </a:rPr>
              <a:t> Li</a:t>
            </a:r>
            <a:r>
              <a:rPr lang="en-US" sz="800" i="1" dirty="0" smtClean="0">
                <a:latin typeface="Poppins" panose="02000000000000000000" pitchFamily="2" charset="0"/>
                <a:ea typeface="思源黑体 CN Regular" panose="020B0500000000000000" pitchFamily="34" charset="-122"/>
                <a:cs typeface="Poppins" panose="02000000000000000000" pitchFamily="2" charset="0"/>
                <a:sym typeface="+mn-ea"/>
              </a:rPr>
              <a:t>; et al. </a:t>
            </a:r>
            <a:r>
              <a:rPr lang="en-US" sz="800" i="1" dirty="0" smtClean="0">
                <a:latin typeface="Poppins" panose="02000000000000000000" pitchFamily="2" charset="0"/>
                <a:ea typeface="思源黑体 CN Regular" panose="020B0500000000000000" pitchFamily="34" charset="-122"/>
                <a:cs typeface="Poppins" panose="02000000000000000000" pitchFamily="2" charset="0"/>
              </a:rPr>
              <a:t>doi.org/10.1016/j.stemcr.2020.12.005.</a:t>
            </a:r>
            <a:endParaRPr lang="zh-CN" altLang="en-US" sz="800" i="1" dirty="0">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81000" y="1200150"/>
            <a:ext cx="2057400" cy="315471"/>
          </a:xfrm>
          <a:prstGeom prst="rect">
            <a:avLst/>
          </a:prstGeom>
        </p:spPr>
        <p:txBody>
          <a:bodyPr wrap="square" lIns="68580" tIns="34290" rIns="68580" bIns="34290">
            <a:spAutoFit/>
          </a:bodyPr>
          <a:lstStyle/>
          <a:p>
            <a:pPr>
              <a:buFont typeface="Wingdings" panose="05000000000000000000" pitchFamily="2" charset="2"/>
              <a:buChar char="Ø"/>
            </a:pPr>
            <a:r>
              <a:rPr lang="zh-CN" altLang="en-US" sz="1600" b="1" dirty="0" smtClean="0">
                <a:solidFill>
                  <a:srgbClr val="007E66"/>
                </a:solidFill>
                <a:latin typeface="思源黑体 CN Regular" panose="020B0500000000000000" pitchFamily="34" charset="-122"/>
                <a:ea typeface="思源黑体 CN Regular" panose="020B0500000000000000" pitchFamily="34" charset="-122"/>
              </a:rPr>
              <a:t>结直肠癌类器官</a:t>
            </a:r>
          </a:p>
        </p:txBody>
      </p:sp>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2"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6" name="组合 28"/>
          <p:cNvGrpSpPr/>
          <p:nvPr/>
        </p:nvGrpSpPr>
        <p:grpSpPr>
          <a:xfrm>
            <a:off x="285720" y="642924"/>
            <a:ext cx="5760119" cy="547702"/>
            <a:chOff x="5643570" y="1142990"/>
            <a:chExt cx="5760119" cy="547702"/>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TextBox 30"/>
            <p:cNvSpPr txBox="1"/>
            <p:nvPr/>
          </p:nvSpPr>
          <p:spPr>
            <a:xfrm>
              <a:off x="5786446" y="1142990"/>
              <a:ext cx="5617243" cy="46166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肠道类器官培养</a:t>
              </a:r>
              <a:r>
                <a:rPr lang="en-US" altLang="zh-CN" sz="2400" b="1" dirty="0" smtClean="0">
                  <a:solidFill>
                    <a:srgbClr val="007E66"/>
                  </a:solidFill>
                  <a:latin typeface="思源黑体 CN Medium" panose="020B0600000000000000" pitchFamily="34" charset="-122"/>
                  <a:ea typeface="思源黑体 CN Medium" panose="020B0600000000000000" pitchFamily="34" charset="-122"/>
                </a:rPr>
                <a:t>-</a:t>
              </a:r>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文献中产品应用案例 </a:t>
              </a:r>
              <a:r>
                <a:rPr lang="en-US" altLang="zh-CN" sz="2400" b="1" dirty="0" smtClean="0">
                  <a:solidFill>
                    <a:srgbClr val="007E66"/>
                  </a:solidFill>
                  <a:latin typeface="思源黑体 CN Medium" panose="020B0600000000000000" pitchFamily="34" charset="-122"/>
                  <a:ea typeface="思源黑体 CN Medium" panose="020B0600000000000000" pitchFamily="34" charset="-122"/>
                </a:rPr>
                <a:t>2</a:t>
              </a:r>
              <a:endParaRPr lang="zh-CN" altLang="en-US" sz="2400" b="1" dirty="0" smtClean="0">
                <a:solidFill>
                  <a:srgbClr val="007E66"/>
                </a:solidFill>
                <a:latin typeface="思源黑体 CN Medium" panose="020B0600000000000000" pitchFamily="34" charset="-122"/>
                <a:ea typeface="思源黑体 CN Medium" panose="020B0600000000000000" pitchFamily="34" charset="-122"/>
              </a:endParaRP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3" name="椭圆 32"/>
            <p:cNvSpPr/>
            <p:nvPr/>
          </p:nvSpPr>
          <p:spPr>
            <a:xfrm>
              <a:off x="112252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
        <p:nvSpPr>
          <p:cNvPr id="34" name="TextBox 33"/>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37" name="矩形 36"/>
          <p:cNvSpPr/>
          <p:nvPr/>
        </p:nvSpPr>
        <p:spPr>
          <a:xfrm>
            <a:off x="381000" y="1504950"/>
            <a:ext cx="3581400" cy="315471"/>
          </a:xfrm>
          <a:prstGeom prst="rect">
            <a:avLst/>
          </a:prstGeom>
        </p:spPr>
        <p:txBody>
          <a:bodyPr wrap="square" lIns="68580" tIns="34290" rIns="68580" bIns="34290">
            <a:spAutoFit/>
          </a:bodyPr>
          <a:lstStyle/>
          <a:p>
            <a:pPr>
              <a:buFont typeface="Wingdings" panose="05000000000000000000" pitchFamily="2" charset="2"/>
              <a:buChar char="Ø"/>
            </a:pPr>
            <a:r>
              <a:rPr lang="zh-CN" altLang="en-US" sz="1600" b="1" dirty="0" smtClean="0">
                <a:solidFill>
                  <a:srgbClr val="007E66"/>
                </a:solidFill>
                <a:latin typeface="思源黑体 CN Regular" panose="020B0500000000000000" pitchFamily="34" charset="-122"/>
                <a:ea typeface="思源黑体 CN Regular" panose="020B0500000000000000" pitchFamily="34" charset="-122"/>
              </a:rPr>
              <a:t>结直肠癌患者耐药性的研究</a:t>
            </a:r>
          </a:p>
        </p:txBody>
      </p:sp>
      <p:grpSp>
        <p:nvGrpSpPr>
          <p:cNvPr id="39" name="组合 38"/>
          <p:cNvGrpSpPr/>
          <p:nvPr/>
        </p:nvGrpSpPr>
        <p:grpSpPr>
          <a:xfrm rot="16200000">
            <a:off x="3390900" y="3143250"/>
            <a:ext cx="1447800" cy="304800"/>
            <a:chOff x="6553200" y="3409950"/>
            <a:chExt cx="1447800" cy="304800"/>
          </a:xfrm>
        </p:grpSpPr>
        <p:cxnSp>
          <p:nvCxnSpPr>
            <p:cNvPr id="40" name="直接连接符 39"/>
            <p:cNvCxnSpPr/>
            <p:nvPr/>
          </p:nvCxnSpPr>
          <p:spPr>
            <a:xfrm rot="5400000" flipV="1">
              <a:off x="7277100" y="2838450"/>
              <a:ext cx="0" cy="14478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7315200" y="34099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65532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70866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75438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80010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grpSp>
      <p:sp>
        <p:nvSpPr>
          <p:cNvPr id="46" name="矩形 45"/>
          <p:cNvSpPr/>
          <p:nvPr/>
        </p:nvSpPr>
        <p:spPr>
          <a:xfrm>
            <a:off x="4267200" y="2419350"/>
            <a:ext cx="2258952" cy="261610"/>
          </a:xfrm>
          <a:prstGeom prst="rect">
            <a:avLst/>
          </a:prstGeom>
        </p:spPr>
        <p:txBody>
          <a:bodyPr wrap="none">
            <a:spAutoFit/>
          </a:bodyPr>
          <a:lstStyle/>
          <a:p>
            <a:r>
              <a:rPr lang="en-US" altLang="zh-CN" sz="1100" dirty="0" smtClean="0">
                <a:latin typeface="Poppins" panose="02000000000000000000" pitchFamily="2" charset="0"/>
                <a:cs typeface="Poppins" panose="02000000000000000000" pitchFamily="2" charset="0"/>
              </a:rPr>
              <a:t>Advanced DMEM/F12 medium</a:t>
            </a:r>
            <a:endParaRPr lang="zh-CN" altLang="en-US" sz="1100" dirty="0">
              <a:latin typeface="Poppins" panose="02000000000000000000" pitchFamily="2" charset="0"/>
              <a:cs typeface="Poppins" panose="02000000000000000000" pitchFamily="2" charset="0"/>
            </a:endParaRPr>
          </a:p>
        </p:txBody>
      </p:sp>
      <p:sp>
        <p:nvSpPr>
          <p:cNvPr id="47" name="矩形 46"/>
          <p:cNvSpPr/>
          <p:nvPr/>
        </p:nvSpPr>
        <p:spPr>
          <a:xfrm>
            <a:off x="4242382" y="2904351"/>
            <a:ext cx="3884397" cy="261610"/>
          </a:xfrm>
          <a:prstGeom prst="rect">
            <a:avLst/>
          </a:prstGeom>
        </p:spPr>
        <p:txBody>
          <a:bodyPr wrap="none">
            <a:spAutoFit/>
          </a:bodyPr>
          <a:lstStyle/>
          <a:p>
            <a:r>
              <a:rPr lang="en-US" altLang="zh-CN" sz="1100" dirty="0" smtClean="0">
                <a:latin typeface="Poppins" panose="02000000000000000000" pitchFamily="2" charset="0"/>
                <a:cs typeface="Poppins" panose="02000000000000000000" pitchFamily="2" charset="0"/>
              </a:rPr>
              <a:t>50 </a:t>
            </a:r>
            <a:r>
              <a:rPr lang="en-US" altLang="zh-CN" sz="1100" dirty="0" err="1" smtClean="0">
                <a:latin typeface="Poppins" panose="02000000000000000000" pitchFamily="2" charset="0"/>
                <a:cs typeface="Poppins" panose="02000000000000000000" pitchFamily="2" charset="0"/>
              </a:rPr>
              <a:t>ng</a:t>
            </a:r>
            <a:r>
              <a:rPr lang="en-US" altLang="zh-CN" sz="1100" dirty="0" smtClean="0">
                <a:latin typeface="Poppins" panose="02000000000000000000" pitchFamily="2" charset="0"/>
                <a:cs typeface="Poppins" panose="02000000000000000000" pitchFamily="2" charset="0"/>
              </a:rPr>
              <a:t>/</a:t>
            </a:r>
            <a:r>
              <a:rPr lang="en-US" altLang="zh-CN" sz="1100" dirty="0" err="1" smtClean="0">
                <a:latin typeface="Poppins" panose="02000000000000000000" pitchFamily="2" charset="0"/>
                <a:cs typeface="Poppins" panose="02000000000000000000" pitchFamily="2" charset="0"/>
              </a:rPr>
              <a:t>mL</a:t>
            </a:r>
            <a:r>
              <a:rPr lang="en-US" altLang="zh-CN" sz="1100" dirty="0" smtClean="0">
                <a:latin typeface="Poppins" panose="02000000000000000000" pitchFamily="2" charset="0"/>
                <a:cs typeface="Poppins" panose="02000000000000000000" pitchFamily="2" charset="0"/>
              </a:rPr>
              <a:t> Mouse EGF (Sino Biological, </a:t>
            </a:r>
            <a:r>
              <a:rPr lang="en-US" altLang="zh-CN" sz="1100" dirty="0" smtClean="0">
                <a:solidFill>
                  <a:srgbClr val="007E66"/>
                </a:solidFill>
                <a:latin typeface="Poppins" panose="02000000000000000000" pitchFamily="2" charset="0"/>
                <a:cs typeface="Poppins" panose="02000000000000000000" pitchFamily="2" charset="0"/>
              </a:rPr>
              <a:t>50482-MNCH</a:t>
            </a:r>
            <a:r>
              <a:rPr lang="en-US" altLang="zh-CN" sz="1100" dirty="0" smtClean="0">
                <a:latin typeface="Poppins" panose="02000000000000000000" pitchFamily="2" charset="0"/>
                <a:cs typeface="Poppins" panose="02000000000000000000" pitchFamily="2" charset="0"/>
              </a:rPr>
              <a:t>)</a:t>
            </a:r>
            <a:endParaRPr lang="zh-CN" altLang="en-US" sz="1100" dirty="0">
              <a:latin typeface="Poppins" panose="02000000000000000000" pitchFamily="2" charset="0"/>
              <a:cs typeface="Poppins" panose="02000000000000000000" pitchFamily="2" charset="0"/>
            </a:endParaRPr>
          </a:p>
        </p:txBody>
      </p:sp>
      <p:sp>
        <p:nvSpPr>
          <p:cNvPr id="48" name="矩形 47"/>
          <p:cNvSpPr/>
          <p:nvPr/>
        </p:nvSpPr>
        <p:spPr>
          <a:xfrm>
            <a:off x="4267200" y="3385185"/>
            <a:ext cx="4648200" cy="261610"/>
          </a:xfrm>
          <a:prstGeom prst="rect">
            <a:avLst/>
          </a:prstGeom>
        </p:spPr>
        <p:txBody>
          <a:bodyPr wrap="square">
            <a:spAutoFit/>
          </a:bodyPr>
          <a:lstStyle/>
          <a:p>
            <a:r>
              <a:rPr lang="en-US" altLang="zh-CN" sz="1100" dirty="0" smtClean="0">
                <a:latin typeface="Poppins" panose="02000000000000000000" pitchFamily="2" charset="0"/>
                <a:cs typeface="Poppins" panose="02000000000000000000" pitchFamily="2" charset="0"/>
              </a:rPr>
              <a:t>100 </a:t>
            </a:r>
            <a:r>
              <a:rPr lang="en-US" altLang="zh-CN" sz="1100" dirty="0" err="1" smtClean="0">
                <a:latin typeface="Poppins" panose="02000000000000000000" pitchFamily="2" charset="0"/>
                <a:cs typeface="Poppins" panose="02000000000000000000" pitchFamily="2" charset="0"/>
              </a:rPr>
              <a:t>ng</a:t>
            </a:r>
            <a:r>
              <a:rPr lang="en-US" altLang="zh-CN" sz="1100" dirty="0" smtClean="0">
                <a:latin typeface="Poppins" panose="02000000000000000000" pitchFamily="2" charset="0"/>
                <a:cs typeface="Poppins" panose="02000000000000000000" pitchFamily="2" charset="0"/>
              </a:rPr>
              <a:t>/</a:t>
            </a:r>
            <a:r>
              <a:rPr lang="en-US" altLang="zh-CN" sz="1100" dirty="0" err="1" smtClean="0">
                <a:latin typeface="Poppins" panose="02000000000000000000" pitchFamily="2" charset="0"/>
                <a:cs typeface="Poppins" panose="02000000000000000000" pitchFamily="2" charset="0"/>
              </a:rPr>
              <a:t>mL</a:t>
            </a:r>
            <a:r>
              <a:rPr lang="en-US" altLang="zh-CN" sz="1100" dirty="0" smtClean="0">
                <a:latin typeface="Poppins" panose="02000000000000000000" pitchFamily="2" charset="0"/>
                <a:cs typeface="Poppins" panose="02000000000000000000" pitchFamily="2" charset="0"/>
              </a:rPr>
              <a:t> Mouse Noggin (Sino Biological, </a:t>
            </a:r>
            <a:r>
              <a:rPr lang="en-US" altLang="zh-CN" sz="1100" dirty="0" smtClean="0">
                <a:solidFill>
                  <a:srgbClr val="007E66"/>
                </a:solidFill>
                <a:latin typeface="Poppins" panose="02000000000000000000" pitchFamily="2" charset="0"/>
                <a:cs typeface="Poppins" panose="02000000000000000000" pitchFamily="2" charset="0"/>
              </a:rPr>
              <a:t>50688-M02H</a:t>
            </a:r>
            <a:r>
              <a:rPr lang="en-US" altLang="zh-CN" sz="1100" dirty="0" smtClean="0">
                <a:latin typeface="Poppins" panose="02000000000000000000" pitchFamily="2" charset="0"/>
                <a:cs typeface="Poppins" panose="02000000000000000000" pitchFamily="2" charset="0"/>
              </a:rPr>
              <a:t>)</a:t>
            </a:r>
            <a:endParaRPr lang="zh-CN" altLang="en-US" sz="1100" dirty="0">
              <a:latin typeface="Poppins" panose="02000000000000000000" pitchFamily="2" charset="0"/>
              <a:cs typeface="Poppins" panose="02000000000000000000" pitchFamily="2" charset="0"/>
            </a:endParaRPr>
          </a:p>
        </p:txBody>
      </p:sp>
      <p:sp>
        <p:nvSpPr>
          <p:cNvPr id="49" name="矩形 48"/>
          <p:cNvSpPr/>
          <p:nvPr/>
        </p:nvSpPr>
        <p:spPr>
          <a:xfrm>
            <a:off x="4267200" y="3894951"/>
            <a:ext cx="4724400" cy="261610"/>
          </a:xfrm>
          <a:prstGeom prst="rect">
            <a:avLst/>
          </a:prstGeom>
        </p:spPr>
        <p:txBody>
          <a:bodyPr wrap="square">
            <a:spAutoFit/>
          </a:bodyPr>
          <a:lstStyle/>
          <a:p>
            <a:r>
              <a:rPr lang="en-US" altLang="zh-CN" sz="1100" dirty="0" smtClean="0">
                <a:latin typeface="Poppins" panose="02000000000000000000" pitchFamily="2" charset="0"/>
                <a:cs typeface="Poppins" panose="02000000000000000000" pitchFamily="2" charset="0"/>
              </a:rPr>
              <a:t>500 </a:t>
            </a:r>
            <a:r>
              <a:rPr lang="en-US" altLang="zh-CN" sz="1100" dirty="0" err="1" smtClean="0">
                <a:latin typeface="Poppins" panose="02000000000000000000" pitchFamily="2" charset="0"/>
                <a:cs typeface="Poppins" panose="02000000000000000000" pitchFamily="2" charset="0"/>
              </a:rPr>
              <a:t>ng</a:t>
            </a:r>
            <a:r>
              <a:rPr lang="en-US" altLang="zh-CN" sz="1100" dirty="0" smtClean="0">
                <a:latin typeface="Poppins" panose="02000000000000000000" pitchFamily="2" charset="0"/>
                <a:cs typeface="Poppins" panose="02000000000000000000" pitchFamily="2" charset="0"/>
              </a:rPr>
              <a:t>/</a:t>
            </a:r>
            <a:r>
              <a:rPr lang="en-US" altLang="zh-CN" sz="1100" dirty="0" err="1" smtClean="0">
                <a:latin typeface="Poppins" panose="02000000000000000000" pitchFamily="2" charset="0"/>
                <a:cs typeface="Poppins" panose="02000000000000000000" pitchFamily="2" charset="0"/>
              </a:rPr>
              <a:t>mL</a:t>
            </a:r>
            <a:r>
              <a:rPr lang="en-US" altLang="zh-CN" sz="1100" dirty="0" smtClean="0">
                <a:latin typeface="Poppins" panose="02000000000000000000" pitchFamily="2" charset="0"/>
                <a:cs typeface="Poppins" panose="02000000000000000000" pitchFamily="2" charset="0"/>
              </a:rPr>
              <a:t> Human R-spondin1 (Sino Biological, </a:t>
            </a:r>
            <a:r>
              <a:rPr lang="en-US" altLang="zh-CN" sz="1100" dirty="0" smtClean="0">
                <a:solidFill>
                  <a:srgbClr val="007E66"/>
                </a:solidFill>
                <a:latin typeface="Poppins" panose="02000000000000000000" pitchFamily="2" charset="0"/>
                <a:cs typeface="Poppins" panose="02000000000000000000" pitchFamily="2" charset="0"/>
              </a:rPr>
              <a:t>11083-HNAS</a:t>
            </a:r>
            <a:r>
              <a:rPr lang="en-US" altLang="zh-CN" sz="1100" dirty="0" smtClean="0">
                <a:latin typeface="Poppins" panose="02000000000000000000" pitchFamily="2" charset="0"/>
                <a:cs typeface="Poppins" panose="02000000000000000000" pitchFamily="2" charset="0"/>
              </a:rPr>
              <a:t>)</a:t>
            </a:r>
            <a:endParaRPr lang="zh-CN" altLang="en-US" sz="1100" dirty="0">
              <a:latin typeface="Poppins" panose="02000000000000000000" pitchFamily="2" charset="0"/>
              <a:cs typeface="Poppins" panose="02000000000000000000" pitchFamily="2" charset="0"/>
            </a:endParaRPr>
          </a:p>
        </p:txBody>
      </p:sp>
      <p:sp>
        <p:nvSpPr>
          <p:cNvPr id="55" name="TextBox 54"/>
          <p:cNvSpPr txBox="1"/>
          <p:nvPr/>
        </p:nvSpPr>
        <p:spPr>
          <a:xfrm>
            <a:off x="3048000" y="2962930"/>
            <a:ext cx="914400" cy="523220"/>
          </a:xfrm>
          <a:prstGeom prst="rect">
            <a:avLst/>
          </a:prstGeom>
          <a:noFill/>
        </p:spPr>
        <p:txBody>
          <a:bodyPr wrap="square" rtlCol="0">
            <a:spAutoFit/>
          </a:bodyPr>
          <a:lstStyle/>
          <a:p>
            <a:pPr algn="ctr"/>
            <a:r>
              <a:rPr lang="zh-CN" altLang="en-US" sz="1400" dirty="0" smtClean="0">
                <a:latin typeface="思源黑体 CN Medium" panose="020B0600000000000000" pitchFamily="34" charset="-122"/>
                <a:ea typeface="思源黑体 CN Medium" panose="020B0600000000000000" pitchFamily="34" charset="-122"/>
              </a:rPr>
              <a:t>培养主要组成</a:t>
            </a:r>
            <a:endParaRPr lang="zh-CN" altLang="en-US" sz="1400" dirty="0">
              <a:latin typeface="思源黑体 CN Medium" panose="020B0600000000000000" pitchFamily="34" charset="-122"/>
              <a:ea typeface="思源黑体 CN Medium" panose="020B0600000000000000" pitchFamily="34" charset="-122"/>
            </a:endParaRPr>
          </a:p>
        </p:txBody>
      </p:sp>
      <p:grpSp>
        <p:nvGrpSpPr>
          <p:cNvPr id="58" name="组合 57"/>
          <p:cNvGrpSpPr/>
          <p:nvPr/>
        </p:nvGrpSpPr>
        <p:grpSpPr>
          <a:xfrm>
            <a:off x="638094" y="1885950"/>
            <a:ext cx="1981200" cy="2971800"/>
            <a:chOff x="638094" y="1885950"/>
            <a:chExt cx="1981200" cy="2971800"/>
          </a:xfrm>
        </p:grpSpPr>
        <p:sp>
          <p:nvSpPr>
            <p:cNvPr id="38" name="右箭头 37"/>
            <p:cNvSpPr/>
            <p:nvPr/>
          </p:nvSpPr>
          <p:spPr>
            <a:xfrm rot="5400000">
              <a:off x="1562100" y="2510483"/>
              <a:ext cx="228600" cy="76200"/>
            </a:xfrm>
            <a:prstGeom prst="rightArrow">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TextBox 49"/>
            <p:cNvSpPr txBox="1"/>
            <p:nvPr/>
          </p:nvSpPr>
          <p:spPr>
            <a:xfrm>
              <a:off x="952500" y="1962150"/>
              <a:ext cx="1447800" cy="461665"/>
            </a:xfrm>
            <a:prstGeom prst="rect">
              <a:avLst/>
            </a:prstGeom>
            <a:noFill/>
          </p:spPr>
          <p:txBody>
            <a:bodyPr wrap="square" rtlCol="0">
              <a:spAutoFit/>
            </a:bodyPr>
            <a:lstStyle/>
            <a:p>
              <a:pPr algn="ct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结直肠癌组织分离</a:t>
              </a:r>
              <a:endPar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endParaRPr>
            </a:p>
            <a:p>
              <a:pPr algn="ct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原代培养</a:t>
              </a:r>
              <a:endParaRPr lang="zh-CN" altLang="en-US" sz="12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1" name="TextBox 50"/>
            <p:cNvSpPr txBox="1"/>
            <p:nvPr/>
          </p:nvSpPr>
          <p:spPr>
            <a:xfrm>
              <a:off x="952500" y="2673351"/>
              <a:ext cx="1447800" cy="461665"/>
            </a:xfrm>
            <a:prstGeom prst="rect">
              <a:avLst/>
            </a:prstGeom>
            <a:noFill/>
          </p:spPr>
          <p:txBody>
            <a:bodyPr wrap="square" rtlCol="0">
              <a:spAutoFit/>
            </a:bodyPr>
            <a:lstStyle/>
            <a:p>
              <a:pPr algn="ct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包埋在</a:t>
              </a:r>
              <a:r>
                <a:rPr lang="en-US" altLang="zh-CN" sz="1200" dirty="0" err="1" smtClean="0">
                  <a:latin typeface="Poppins" panose="02000000000000000000" pitchFamily="2" charset="0"/>
                  <a:ea typeface="思源黑体 CN Regular" panose="020B0500000000000000" pitchFamily="34" charset="-122"/>
                  <a:cs typeface="Poppins" panose="02000000000000000000" pitchFamily="2" charset="0"/>
                </a:rPr>
                <a:t>Matrigel</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中</a:t>
              </a:r>
              <a:endPar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endParaRPr>
            </a:p>
            <a:p>
              <a:pPr algn="ct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接种到</a:t>
              </a:r>
              <a:r>
                <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rPr>
                <a:t>24</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孔板上</a:t>
              </a:r>
              <a:endParaRPr lang="zh-CN" altLang="en-US" sz="12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2" name="TextBox 51"/>
            <p:cNvSpPr txBox="1"/>
            <p:nvPr/>
          </p:nvSpPr>
          <p:spPr>
            <a:xfrm>
              <a:off x="838200" y="3384550"/>
              <a:ext cx="1676400" cy="461665"/>
            </a:xfrm>
            <a:prstGeom prst="rect">
              <a:avLst/>
            </a:prstGeom>
            <a:noFill/>
          </p:spPr>
          <p:txBody>
            <a:bodyPr wrap="square" rtlCol="0">
              <a:spAutoFit/>
            </a:bodyPr>
            <a:lstStyle/>
            <a:p>
              <a:pPr algn="ct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添加类器官培养基</a:t>
              </a:r>
              <a:endPar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endParaRPr>
            </a:p>
            <a:p>
              <a:pPr algn="ct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每</a:t>
              </a:r>
              <a:r>
                <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rPr>
                <a:t>3</a:t>
              </a: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天更换新鲜培养基</a:t>
              </a:r>
              <a:endPar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endParaRPr>
            </a:p>
          </p:txBody>
        </p:sp>
        <p:sp>
          <p:nvSpPr>
            <p:cNvPr id="53" name="右箭头 52"/>
            <p:cNvSpPr/>
            <p:nvPr/>
          </p:nvSpPr>
          <p:spPr>
            <a:xfrm rot="5400000">
              <a:off x="1562100" y="3221683"/>
              <a:ext cx="228600" cy="76200"/>
            </a:xfrm>
            <a:prstGeom prst="rightArrow">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圆角矩形 53"/>
            <p:cNvSpPr/>
            <p:nvPr/>
          </p:nvSpPr>
          <p:spPr>
            <a:xfrm>
              <a:off x="638094" y="1885950"/>
              <a:ext cx="1981200" cy="2971800"/>
            </a:xfrm>
            <a:prstGeom prst="roundRect">
              <a:avLst/>
            </a:prstGeom>
            <a:noFill/>
            <a:ln w="12700">
              <a:solidFill>
                <a:srgbClr val="00A27B"/>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右箭头 55"/>
            <p:cNvSpPr/>
            <p:nvPr/>
          </p:nvSpPr>
          <p:spPr>
            <a:xfrm rot="5400000">
              <a:off x="1562100" y="3932882"/>
              <a:ext cx="228600" cy="76200"/>
            </a:xfrm>
            <a:prstGeom prst="rightArrow">
              <a:avLst/>
            </a:prstGeom>
            <a:solidFill>
              <a:srgbClr val="00A27B"/>
            </a:solidFill>
            <a:ln>
              <a:solidFill>
                <a:srgbClr val="00A2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TextBox 56"/>
            <p:cNvSpPr txBox="1"/>
            <p:nvPr/>
          </p:nvSpPr>
          <p:spPr>
            <a:xfrm>
              <a:off x="876300" y="4095750"/>
              <a:ext cx="1600200" cy="646331"/>
            </a:xfrm>
            <a:prstGeom prst="rect">
              <a:avLst/>
            </a:prstGeom>
            <a:noFill/>
          </p:spPr>
          <p:txBody>
            <a:bodyPr wrap="square" rtlCol="0">
              <a:spAutoFit/>
            </a:bodyPr>
            <a:lstStyle/>
            <a:p>
              <a:pPr algn="ct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结直肠癌类器官用于：</a:t>
              </a:r>
              <a:endPar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endParaRPr>
            </a:p>
            <a:p>
              <a:pPr algn="ct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药敏试验</a:t>
              </a:r>
              <a:endPar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endParaRPr>
            </a:p>
            <a:p>
              <a:pPr algn="ctr"/>
              <a:r>
                <a:rPr lang="zh-CN" altLang="en-US" sz="1200" dirty="0" smtClean="0">
                  <a:latin typeface="Poppins" panose="02000000000000000000" pitchFamily="2" charset="0"/>
                  <a:ea typeface="思源黑体 CN Regular" panose="020B0500000000000000" pitchFamily="34" charset="-122"/>
                  <a:cs typeface="Poppins" panose="02000000000000000000" pitchFamily="2" charset="0"/>
                </a:rPr>
                <a:t>转录组测序</a:t>
              </a:r>
              <a:endParaRPr lang="en-US" altLang="zh-CN" sz="1200" dirty="0" smtClean="0">
                <a:latin typeface="Poppins" panose="02000000000000000000" pitchFamily="2" charset="0"/>
                <a:ea typeface="思源黑体 CN Regular" panose="020B0500000000000000" pitchFamily="34" charset="-122"/>
                <a:cs typeface="Poppins" panose="02000000000000000000" pitchFamily="2" charset="0"/>
              </a:endParaRPr>
            </a:p>
          </p:txBody>
        </p:sp>
      </p:grpSp>
      <p:sp>
        <p:nvSpPr>
          <p:cNvPr id="16" name="矩形 15"/>
          <p:cNvSpPr/>
          <p:nvPr/>
        </p:nvSpPr>
        <p:spPr>
          <a:xfrm>
            <a:off x="0" y="4967605"/>
            <a:ext cx="2895600" cy="191135"/>
          </a:xfrm>
          <a:prstGeom prst="rect">
            <a:avLst/>
          </a:prstGeom>
        </p:spPr>
        <p:txBody>
          <a:bodyPr wrap="square" lIns="68580" tIns="34290" rIns="68580" bIns="34290">
            <a:spAutoFit/>
          </a:bodyPr>
          <a:lstStyle/>
          <a:p>
            <a:r>
              <a:rPr lang="en-US" sz="800" i="1" dirty="0" err="1" smtClean="0">
                <a:latin typeface="Poppins" panose="02000000000000000000" pitchFamily="2" charset="0"/>
                <a:cs typeface="Poppins" panose="02000000000000000000" pitchFamily="2" charset="0"/>
              </a:rPr>
              <a:t>Lifeng</a:t>
            </a:r>
            <a:r>
              <a:rPr lang="en-US" sz="800" i="1" dirty="0" smtClean="0">
                <a:latin typeface="Poppins" panose="02000000000000000000" pitchFamily="2" charset="0"/>
                <a:cs typeface="Poppins" panose="02000000000000000000" pitchFamily="2" charset="0"/>
              </a:rPr>
              <a:t> Chen</a:t>
            </a:r>
            <a:r>
              <a:rPr lang="en-US" sz="800" i="1" dirty="0" smtClean="0">
                <a:latin typeface="Poppins" panose="02000000000000000000" pitchFamily="2" charset="0"/>
                <a:ea typeface="思源黑体 CN Regular" panose="020B0500000000000000" pitchFamily="34" charset="-122"/>
                <a:cs typeface="Poppins" panose="02000000000000000000" pitchFamily="2" charset="0"/>
                <a:sym typeface="+mn-ea"/>
              </a:rPr>
              <a:t>; et al. </a:t>
            </a:r>
            <a:r>
              <a:rPr lang="en-US" sz="800" i="1" dirty="0" smtClean="0">
                <a:latin typeface="Poppins" panose="02000000000000000000" pitchFamily="2" charset="0"/>
                <a:cs typeface="Poppins" panose="02000000000000000000" pitchFamily="2" charset="0"/>
              </a:rPr>
              <a:t>doi.org/10.3389/fonc.2022.855674.</a:t>
            </a:r>
            <a:endParaRPr lang="zh-CN" altLang="en-US" sz="800" i="1" dirty="0">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
          <p:cNvGrpSpPr/>
          <p:nvPr/>
        </p:nvGrpSpPr>
        <p:grpSpPr>
          <a:xfrm>
            <a:off x="285720" y="642924"/>
            <a:ext cx="5648356" cy="547702"/>
            <a:chOff x="5643570" y="1142990"/>
            <a:chExt cx="5648356" cy="547702"/>
          </a:xfrm>
        </p:grpSpPr>
        <p:sp>
          <p:nvSpPr>
            <p:cNvPr id="9" name="椭圆 8"/>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0" name="TextBox 9"/>
            <p:cNvSpPr txBox="1"/>
            <p:nvPr/>
          </p:nvSpPr>
          <p:spPr>
            <a:xfrm>
              <a:off x="5786446" y="1142990"/>
              <a:ext cx="5248275" cy="46037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其他类器官培养</a:t>
              </a:r>
              <a:r>
                <a:rPr lang="en-US" altLang="zh-CN" sz="2400" b="1" dirty="0" smtClean="0">
                  <a:solidFill>
                    <a:srgbClr val="007E66"/>
                  </a:solidFill>
                  <a:latin typeface="思源黑体 CN Medium" panose="020B0600000000000000" pitchFamily="34" charset="-122"/>
                  <a:ea typeface="思源黑体 CN Medium" panose="020B0600000000000000" pitchFamily="34" charset="-122"/>
                </a:rPr>
                <a:t>-</a:t>
              </a:r>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文献中产品应用案例 </a:t>
              </a:r>
            </a:p>
          </p:txBody>
        </p:sp>
        <p:sp>
          <p:nvSpPr>
            <p:cNvPr id="12" name="椭圆 1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3" name="椭圆 12"/>
            <p:cNvSpPr/>
            <p:nvPr/>
          </p:nvSpPr>
          <p:spPr>
            <a:xfrm>
              <a:off x="111490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
        <p:nvSpPr>
          <p:cNvPr id="15" name="矩形 14"/>
          <p:cNvSpPr/>
          <p:nvPr/>
        </p:nvSpPr>
        <p:spPr>
          <a:xfrm>
            <a:off x="381000" y="1200150"/>
            <a:ext cx="3581400" cy="315471"/>
          </a:xfrm>
          <a:prstGeom prst="rect">
            <a:avLst/>
          </a:prstGeom>
        </p:spPr>
        <p:txBody>
          <a:bodyPr wrap="square" lIns="68580" tIns="34290" rIns="68580" bIns="34290">
            <a:spAutoFit/>
          </a:bodyPr>
          <a:lstStyle/>
          <a:p>
            <a:pPr>
              <a:buFont typeface="Wingdings" panose="05000000000000000000" pitchFamily="2" charset="2"/>
              <a:buChar char="Ø"/>
            </a:pPr>
            <a:r>
              <a:rPr lang="zh-CN" altLang="en-US" sz="1600" b="1" dirty="0" smtClean="0">
                <a:solidFill>
                  <a:srgbClr val="007E66"/>
                </a:solidFill>
                <a:latin typeface="思源黑体 CN Normal" panose="020B0400000000000000" pitchFamily="34" charset="-122"/>
                <a:ea typeface="思源黑体 CN Normal" panose="020B0400000000000000" pitchFamily="34" charset="-122"/>
              </a:rPr>
              <a:t>滋养层类器官</a:t>
            </a:r>
          </a:p>
        </p:txBody>
      </p:sp>
      <p:grpSp>
        <p:nvGrpSpPr>
          <p:cNvPr id="4" name="组合 1"/>
          <p:cNvGrpSpPr/>
          <p:nvPr/>
        </p:nvGrpSpPr>
        <p:grpSpPr>
          <a:xfrm>
            <a:off x="1563" y="26329"/>
            <a:ext cx="9024852" cy="360056"/>
            <a:chOff x="0" y="123478"/>
            <a:chExt cx="9027696" cy="360040"/>
          </a:xfrm>
        </p:grpSpPr>
        <p:grpSp>
          <p:nvGrpSpPr>
            <p:cNvPr id="5" name="组合 219"/>
            <p:cNvGrpSpPr/>
            <p:nvPr/>
          </p:nvGrpSpPr>
          <p:grpSpPr>
            <a:xfrm>
              <a:off x="0" y="123478"/>
              <a:ext cx="1907704" cy="360040"/>
              <a:chOff x="0" y="123478"/>
              <a:chExt cx="1907704" cy="360040"/>
            </a:xfrm>
          </p:grpSpPr>
          <p:sp>
            <p:nvSpPr>
              <p:cNvPr id="33" name="椭圆 32"/>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4" name="矩形 33"/>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8"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6" name="组合 226"/>
            <p:cNvGrpSpPr/>
            <p:nvPr/>
          </p:nvGrpSpPr>
          <p:grpSpPr>
            <a:xfrm>
              <a:off x="8316422" y="195486"/>
              <a:ext cx="711274" cy="209198"/>
              <a:chOff x="7812360" y="123478"/>
              <a:chExt cx="1224136" cy="360040"/>
            </a:xfrm>
          </p:grpSpPr>
          <p:sp>
            <p:nvSpPr>
              <p:cNvPr id="30" name="椭圆 29"/>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椭圆 30"/>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2" name="椭圆 31"/>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7" name="组合 36"/>
          <p:cNvGrpSpPr/>
          <p:nvPr/>
        </p:nvGrpSpPr>
        <p:grpSpPr>
          <a:xfrm>
            <a:off x="152400" y="1657350"/>
            <a:ext cx="3200400" cy="2797061"/>
            <a:chOff x="152400" y="1544910"/>
            <a:chExt cx="3200400" cy="2797061"/>
          </a:xfrm>
        </p:grpSpPr>
        <p:pic>
          <p:nvPicPr>
            <p:cNvPr id="35" name="Picture 2"/>
            <p:cNvPicPr>
              <a:picLocks noChangeAspect="1" noChangeArrowheads="1"/>
            </p:cNvPicPr>
            <p:nvPr/>
          </p:nvPicPr>
          <p:blipFill>
            <a:blip r:embed="rId4" cstate="print"/>
            <a:srcRect l="4726" t="7399"/>
            <a:stretch>
              <a:fillRect/>
            </a:stretch>
          </p:blipFill>
          <p:spPr bwMode="auto">
            <a:xfrm>
              <a:off x="213441" y="1544910"/>
              <a:ext cx="2977751" cy="2483658"/>
            </a:xfrm>
            <a:prstGeom prst="rect">
              <a:avLst/>
            </a:prstGeom>
            <a:noFill/>
            <a:ln w="9525">
              <a:noFill/>
              <a:miter lim="800000"/>
              <a:headEnd/>
              <a:tailEnd/>
            </a:ln>
            <a:effectLst/>
          </p:spPr>
        </p:pic>
        <p:sp>
          <p:nvSpPr>
            <p:cNvPr id="36" name="矩形 35"/>
            <p:cNvSpPr/>
            <p:nvPr/>
          </p:nvSpPr>
          <p:spPr>
            <a:xfrm>
              <a:off x="152400" y="4095750"/>
              <a:ext cx="3200400" cy="246221"/>
            </a:xfrm>
            <a:prstGeom prst="rect">
              <a:avLst/>
            </a:prstGeom>
          </p:spPr>
          <p:txBody>
            <a:bodyPr wrap="square">
              <a:spAutoFit/>
            </a:bodyPr>
            <a:lstStyle/>
            <a:p>
              <a:r>
                <a:rPr lang="zh-CN" altLang="en-US" sz="1000" dirty="0" smtClean="0">
                  <a:latin typeface="Poppins" panose="02000000000000000000" pitchFamily="2" charset="0"/>
                  <a:ea typeface="思源黑体 CN Regular" panose="020B0500000000000000" pitchFamily="34" charset="-122"/>
                  <a:cs typeface="Poppins" panose="02000000000000000000" pitchFamily="2" charset="0"/>
                </a:rPr>
                <a:t>扩增潜力干细胞</a:t>
              </a:r>
              <a:r>
                <a:rPr lang="en-US" altLang="zh-CN" sz="1000" dirty="0" smtClean="0">
                  <a:latin typeface="Poppins" panose="02000000000000000000" pitchFamily="2" charset="0"/>
                  <a:ea typeface="思源黑体 CN Regular" panose="020B0500000000000000" pitchFamily="34" charset="-122"/>
                  <a:cs typeface="Poppins" panose="02000000000000000000" pitchFamily="2" charset="0"/>
                </a:rPr>
                <a:t>-</a:t>
              </a:r>
              <a:r>
                <a:rPr lang="zh-CN" altLang="en-US" sz="1000" dirty="0" smtClean="0">
                  <a:latin typeface="Poppins" panose="02000000000000000000" pitchFamily="2" charset="0"/>
                  <a:ea typeface="思源黑体 CN Regular" panose="020B0500000000000000" pitchFamily="34" charset="-122"/>
                  <a:cs typeface="Poppins" panose="02000000000000000000" pitchFamily="2" charset="0"/>
                </a:rPr>
                <a:t>滋养层干细胞来源的滋养层类器官</a:t>
              </a:r>
            </a:p>
          </p:txBody>
        </p:sp>
      </p:grpSp>
      <p:sp>
        <p:nvSpPr>
          <p:cNvPr id="26" name="TextBox 25"/>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24" name="组合 23"/>
          <p:cNvGrpSpPr/>
          <p:nvPr/>
        </p:nvGrpSpPr>
        <p:grpSpPr>
          <a:xfrm rot="16200000">
            <a:off x="3924300" y="2609850"/>
            <a:ext cx="1447800" cy="304800"/>
            <a:chOff x="6553200" y="3409950"/>
            <a:chExt cx="1447800" cy="304800"/>
          </a:xfrm>
        </p:grpSpPr>
        <p:cxnSp>
          <p:nvCxnSpPr>
            <p:cNvPr id="25" name="直接连接符 24"/>
            <p:cNvCxnSpPr/>
            <p:nvPr/>
          </p:nvCxnSpPr>
          <p:spPr>
            <a:xfrm rot="5400000" flipV="1">
              <a:off x="7277100" y="2838450"/>
              <a:ext cx="0" cy="14478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7315200" y="34099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65532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70866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75438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80010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grpSp>
      <p:sp>
        <p:nvSpPr>
          <p:cNvPr id="40" name="矩形 39"/>
          <p:cNvSpPr/>
          <p:nvPr/>
        </p:nvSpPr>
        <p:spPr>
          <a:xfrm>
            <a:off x="4775782" y="2370951"/>
            <a:ext cx="3873176" cy="261610"/>
          </a:xfrm>
          <a:prstGeom prst="rect">
            <a:avLst/>
          </a:prstGeom>
        </p:spPr>
        <p:txBody>
          <a:bodyPr wrap="none">
            <a:spAutoFit/>
          </a:bodyPr>
          <a:lstStyle/>
          <a:p>
            <a:r>
              <a:rPr lang="en-US" altLang="zh-CN" sz="1100" dirty="0" smtClean="0">
                <a:latin typeface="Poppins" panose="02000000000000000000" pitchFamily="2" charset="0"/>
                <a:cs typeface="Poppins" panose="02000000000000000000" pitchFamily="2" charset="0"/>
              </a:rPr>
              <a:t>50 </a:t>
            </a:r>
            <a:r>
              <a:rPr lang="en-US" altLang="zh-CN" sz="1100" dirty="0" err="1" smtClean="0">
                <a:latin typeface="Poppins" panose="02000000000000000000" pitchFamily="2" charset="0"/>
                <a:cs typeface="Poppins" panose="02000000000000000000" pitchFamily="2" charset="0"/>
              </a:rPr>
              <a:t>ng</a:t>
            </a:r>
            <a:r>
              <a:rPr lang="en-US" altLang="zh-CN" sz="1100" dirty="0" smtClean="0">
                <a:latin typeface="Poppins" panose="02000000000000000000" pitchFamily="2" charset="0"/>
                <a:cs typeface="Poppins" panose="02000000000000000000" pitchFamily="2" charset="0"/>
              </a:rPr>
              <a:t>/</a:t>
            </a:r>
            <a:r>
              <a:rPr lang="en-US" altLang="zh-CN" sz="1100" dirty="0" err="1" smtClean="0">
                <a:latin typeface="Poppins" panose="02000000000000000000" pitchFamily="2" charset="0"/>
                <a:cs typeface="Poppins" panose="02000000000000000000" pitchFamily="2" charset="0"/>
              </a:rPr>
              <a:t>mL</a:t>
            </a:r>
            <a:r>
              <a:rPr lang="en-US" altLang="zh-CN" sz="1100" dirty="0" smtClean="0">
                <a:latin typeface="Poppins" panose="02000000000000000000" pitchFamily="2" charset="0"/>
                <a:cs typeface="Poppins" panose="02000000000000000000" pitchFamily="2" charset="0"/>
              </a:rPr>
              <a:t> Human HGF (Sino Biological, </a:t>
            </a:r>
            <a:r>
              <a:rPr lang="en-US" altLang="zh-CN" sz="1100" dirty="0" smtClean="0">
                <a:solidFill>
                  <a:srgbClr val="007E66"/>
                </a:solidFill>
                <a:latin typeface="Poppins" panose="02000000000000000000" pitchFamily="2" charset="0"/>
                <a:cs typeface="Poppins" panose="02000000000000000000" pitchFamily="2" charset="0"/>
              </a:rPr>
              <a:t>10463-HNAS</a:t>
            </a:r>
            <a:r>
              <a:rPr lang="en-US" altLang="zh-CN" sz="1100" dirty="0" smtClean="0">
                <a:latin typeface="Poppins" panose="02000000000000000000" pitchFamily="2" charset="0"/>
                <a:cs typeface="Poppins" panose="02000000000000000000" pitchFamily="2" charset="0"/>
              </a:rPr>
              <a:t>)</a:t>
            </a:r>
            <a:endParaRPr lang="zh-CN" altLang="en-US" sz="1100" dirty="0">
              <a:latin typeface="Poppins" panose="02000000000000000000" pitchFamily="2" charset="0"/>
              <a:cs typeface="Poppins" panose="02000000000000000000" pitchFamily="2" charset="0"/>
            </a:endParaRPr>
          </a:p>
        </p:txBody>
      </p:sp>
      <p:sp>
        <p:nvSpPr>
          <p:cNvPr id="41" name="矩形 40"/>
          <p:cNvSpPr/>
          <p:nvPr/>
        </p:nvSpPr>
        <p:spPr>
          <a:xfrm>
            <a:off x="4800600" y="2854960"/>
            <a:ext cx="4343400" cy="261610"/>
          </a:xfrm>
          <a:prstGeom prst="rect">
            <a:avLst/>
          </a:prstGeom>
        </p:spPr>
        <p:txBody>
          <a:bodyPr wrap="square">
            <a:spAutoFit/>
          </a:bodyPr>
          <a:lstStyle/>
          <a:p>
            <a:r>
              <a:rPr lang="en-US" altLang="zh-CN" sz="1100" dirty="0" smtClean="0">
                <a:latin typeface="Poppins" panose="02000000000000000000" pitchFamily="2" charset="0"/>
                <a:cs typeface="Poppins" panose="02000000000000000000" pitchFamily="2" charset="0"/>
              </a:rPr>
              <a:t>50 </a:t>
            </a:r>
            <a:r>
              <a:rPr lang="en-US" altLang="zh-CN" sz="1100" dirty="0" err="1" smtClean="0">
                <a:latin typeface="Poppins" panose="02000000000000000000" pitchFamily="2" charset="0"/>
                <a:cs typeface="Poppins" panose="02000000000000000000" pitchFamily="2" charset="0"/>
              </a:rPr>
              <a:t>ng</a:t>
            </a:r>
            <a:r>
              <a:rPr lang="en-US" altLang="zh-CN" sz="1100" dirty="0" smtClean="0">
                <a:latin typeface="Poppins" panose="02000000000000000000" pitchFamily="2" charset="0"/>
                <a:cs typeface="Poppins" panose="02000000000000000000" pitchFamily="2" charset="0"/>
              </a:rPr>
              <a:t>/</a:t>
            </a:r>
            <a:r>
              <a:rPr lang="en-US" altLang="zh-CN" sz="1100" dirty="0" err="1" smtClean="0">
                <a:latin typeface="Poppins" panose="02000000000000000000" pitchFamily="2" charset="0"/>
                <a:cs typeface="Poppins" panose="02000000000000000000" pitchFamily="2" charset="0"/>
              </a:rPr>
              <a:t>mL</a:t>
            </a:r>
            <a:r>
              <a:rPr lang="en-US" altLang="zh-CN" sz="1100" dirty="0" smtClean="0">
                <a:latin typeface="Poppins" panose="02000000000000000000" pitchFamily="2" charset="0"/>
                <a:cs typeface="Poppins" panose="02000000000000000000" pitchFamily="2" charset="0"/>
              </a:rPr>
              <a:t> Human EGF</a:t>
            </a:r>
            <a:endParaRPr lang="zh-CN" altLang="en-US" sz="1100" dirty="0">
              <a:latin typeface="Poppins" panose="02000000000000000000" pitchFamily="2" charset="0"/>
              <a:cs typeface="Poppins" panose="02000000000000000000" pitchFamily="2" charset="0"/>
            </a:endParaRPr>
          </a:p>
        </p:txBody>
      </p:sp>
      <p:sp>
        <p:nvSpPr>
          <p:cNvPr id="42" name="矩形 41"/>
          <p:cNvSpPr/>
          <p:nvPr/>
        </p:nvSpPr>
        <p:spPr>
          <a:xfrm>
            <a:off x="4800600" y="1913751"/>
            <a:ext cx="4724400" cy="261610"/>
          </a:xfrm>
          <a:prstGeom prst="rect">
            <a:avLst/>
          </a:prstGeom>
        </p:spPr>
        <p:txBody>
          <a:bodyPr wrap="square">
            <a:spAutoFit/>
          </a:bodyPr>
          <a:lstStyle/>
          <a:p>
            <a:r>
              <a:rPr lang="en-US" altLang="zh-CN" sz="1100" dirty="0" smtClean="0">
                <a:latin typeface="Poppins" panose="02000000000000000000" pitchFamily="2" charset="0"/>
                <a:cs typeface="Poppins" panose="02000000000000000000" pitchFamily="2" charset="0"/>
              </a:rPr>
              <a:t>80 </a:t>
            </a:r>
            <a:r>
              <a:rPr lang="en-US" altLang="zh-CN" sz="1100" dirty="0" err="1" smtClean="0">
                <a:latin typeface="Poppins" panose="02000000000000000000" pitchFamily="2" charset="0"/>
                <a:cs typeface="Poppins" panose="02000000000000000000" pitchFamily="2" charset="0"/>
              </a:rPr>
              <a:t>ng</a:t>
            </a:r>
            <a:r>
              <a:rPr lang="en-US" altLang="zh-CN" sz="1100" dirty="0" smtClean="0">
                <a:latin typeface="Poppins" panose="02000000000000000000" pitchFamily="2" charset="0"/>
                <a:cs typeface="Poppins" panose="02000000000000000000" pitchFamily="2" charset="0"/>
              </a:rPr>
              <a:t>/</a:t>
            </a:r>
            <a:r>
              <a:rPr lang="en-US" altLang="zh-CN" sz="1100" dirty="0" err="1" smtClean="0">
                <a:latin typeface="Poppins" panose="02000000000000000000" pitchFamily="2" charset="0"/>
                <a:cs typeface="Poppins" panose="02000000000000000000" pitchFamily="2" charset="0"/>
              </a:rPr>
              <a:t>mL</a:t>
            </a:r>
            <a:r>
              <a:rPr lang="en-US" altLang="zh-CN" sz="1100" dirty="0" smtClean="0">
                <a:latin typeface="Poppins" panose="02000000000000000000" pitchFamily="2" charset="0"/>
                <a:cs typeface="Poppins" panose="02000000000000000000" pitchFamily="2" charset="0"/>
              </a:rPr>
              <a:t> Human R-</a:t>
            </a:r>
            <a:r>
              <a:rPr lang="en-US" altLang="zh-CN" sz="1100" dirty="0" err="1" smtClean="0">
                <a:latin typeface="Poppins" panose="02000000000000000000" pitchFamily="2" charset="0"/>
                <a:cs typeface="Poppins" panose="02000000000000000000" pitchFamily="2" charset="0"/>
              </a:rPr>
              <a:t>spondin</a:t>
            </a:r>
            <a:r>
              <a:rPr lang="en-US" altLang="zh-CN" sz="1100" dirty="0" smtClean="0">
                <a:latin typeface="Poppins" panose="02000000000000000000" pitchFamily="2" charset="0"/>
                <a:cs typeface="Poppins" panose="02000000000000000000" pitchFamily="2" charset="0"/>
              </a:rPr>
              <a:t> 1 (Sino Biological, </a:t>
            </a:r>
            <a:r>
              <a:rPr lang="en-US" altLang="zh-CN" sz="1100" dirty="0" smtClean="0">
                <a:solidFill>
                  <a:srgbClr val="007E66"/>
                </a:solidFill>
                <a:latin typeface="Poppins" panose="02000000000000000000" pitchFamily="2" charset="0"/>
                <a:cs typeface="Poppins" panose="02000000000000000000" pitchFamily="2" charset="0"/>
              </a:rPr>
              <a:t>11083-HNAS</a:t>
            </a:r>
            <a:r>
              <a:rPr lang="en-US" altLang="zh-CN" sz="1100" dirty="0" smtClean="0">
                <a:latin typeface="Poppins" panose="02000000000000000000" pitchFamily="2" charset="0"/>
                <a:cs typeface="Poppins" panose="02000000000000000000" pitchFamily="2" charset="0"/>
              </a:rPr>
              <a:t>)</a:t>
            </a:r>
            <a:endParaRPr lang="zh-CN" altLang="en-US" sz="1100" dirty="0">
              <a:latin typeface="Poppins" panose="02000000000000000000" pitchFamily="2" charset="0"/>
              <a:cs typeface="Poppins" panose="02000000000000000000" pitchFamily="2" charset="0"/>
            </a:endParaRPr>
          </a:p>
        </p:txBody>
      </p:sp>
      <p:sp>
        <p:nvSpPr>
          <p:cNvPr id="43" name="TextBox 42"/>
          <p:cNvSpPr txBox="1"/>
          <p:nvPr/>
        </p:nvSpPr>
        <p:spPr>
          <a:xfrm>
            <a:off x="3276600" y="2435252"/>
            <a:ext cx="1295400" cy="523220"/>
          </a:xfrm>
          <a:prstGeom prst="rect">
            <a:avLst/>
          </a:prstGeom>
          <a:noFill/>
        </p:spPr>
        <p:txBody>
          <a:bodyPr wrap="square" rtlCol="0">
            <a:spAutoFit/>
          </a:bodyPr>
          <a:lstStyle/>
          <a:p>
            <a:pPr algn="ctr"/>
            <a:r>
              <a:rPr lang="zh-CN" altLang="en-US" sz="1400" b="1" dirty="0" smtClean="0">
                <a:latin typeface="思源黑体 CN Regular" panose="020B0500000000000000" pitchFamily="34" charset="-122"/>
                <a:ea typeface="思源黑体 CN Regular" panose="020B0500000000000000" pitchFamily="34" charset="-122"/>
              </a:rPr>
              <a:t>培养中用到的细胞因子</a:t>
            </a:r>
            <a:endParaRPr lang="zh-CN" altLang="en-US" sz="1400" b="1" dirty="0">
              <a:latin typeface="思源黑体 CN Regular" panose="020B0500000000000000" pitchFamily="34" charset="-122"/>
              <a:ea typeface="思源黑体 CN Regular" panose="020B0500000000000000" pitchFamily="34" charset="-122"/>
            </a:endParaRPr>
          </a:p>
        </p:txBody>
      </p:sp>
      <p:sp>
        <p:nvSpPr>
          <p:cNvPr id="44" name="矩形 43"/>
          <p:cNvSpPr/>
          <p:nvPr/>
        </p:nvSpPr>
        <p:spPr>
          <a:xfrm>
            <a:off x="4800600" y="3361551"/>
            <a:ext cx="2667000" cy="261610"/>
          </a:xfrm>
          <a:prstGeom prst="rect">
            <a:avLst/>
          </a:prstGeom>
        </p:spPr>
        <p:txBody>
          <a:bodyPr wrap="square">
            <a:spAutoFit/>
          </a:bodyPr>
          <a:lstStyle/>
          <a:p>
            <a:r>
              <a:rPr lang="en-US" altLang="zh-CN" sz="1100" dirty="0" smtClean="0">
                <a:latin typeface="Poppins" panose="02000000000000000000" pitchFamily="2" charset="0"/>
                <a:cs typeface="Poppins" panose="02000000000000000000" pitchFamily="2" charset="0"/>
              </a:rPr>
              <a:t>100 </a:t>
            </a:r>
            <a:r>
              <a:rPr lang="en-US" altLang="zh-CN" sz="1100" dirty="0" err="1" smtClean="0">
                <a:latin typeface="Poppins" panose="02000000000000000000" pitchFamily="2" charset="0"/>
                <a:cs typeface="Poppins" panose="02000000000000000000" pitchFamily="2" charset="0"/>
              </a:rPr>
              <a:t>ng</a:t>
            </a:r>
            <a:r>
              <a:rPr lang="en-US" altLang="zh-CN" sz="1100" dirty="0" smtClean="0">
                <a:latin typeface="Poppins" panose="02000000000000000000" pitchFamily="2" charset="0"/>
                <a:cs typeface="Poppins" panose="02000000000000000000" pitchFamily="2" charset="0"/>
              </a:rPr>
              <a:t>/</a:t>
            </a:r>
            <a:r>
              <a:rPr lang="en-US" altLang="zh-CN" sz="1100" dirty="0" err="1" smtClean="0">
                <a:latin typeface="Poppins" panose="02000000000000000000" pitchFamily="2" charset="0"/>
                <a:cs typeface="Poppins" panose="02000000000000000000" pitchFamily="2" charset="0"/>
              </a:rPr>
              <a:t>mL</a:t>
            </a:r>
            <a:r>
              <a:rPr lang="en-US" altLang="zh-CN" sz="1100" dirty="0" smtClean="0">
                <a:latin typeface="Poppins" panose="02000000000000000000" pitchFamily="2" charset="0"/>
                <a:cs typeface="Poppins" panose="02000000000000000000" pitchFamily="2" charset="0"/>
              </a:rPr>
              <a:t> Human FGF2</a:t>
            </a:r>
            <a:endParaRPr lang="zh-CN" altLang="en-US" sz="1100" dirty="0">
              <a:latin typeface="Poppins" panose="02000000000000000000" pitchFamily="2" charset="0"/>
              <a:cs typeface="Poppins" panose="02000000000000000000" pitchFamily="2" charset="0"/>
            </a:endParaRPr>
          </a:p>
        </p:txBody>
      </p:sp>
      <p:sp>
        <p:nvSpPr>
          <p:cNvPr id="8" name="矩形 7"/>
          <p:cNvSpPr/>
          <p:nvPr/>
        </p:nvSpPr>
        <p:spPr>
          <a:xfrm>
            <a:off x="0" y="4952365"/>
            <a:ext cx="2966720" cy="191135"/>
          </a:xfrm>
          <a:prstGeom prst="rect">
            <a:avLst/>
          </a:prstGeom>
        </p:spPr>
        <p:txBody>
          <a:bodyPr wrap="square" lIns="68580" tIns="34290" rIns="68580" bIns="34290">
            <a:spAutoFit/>
          </a:bodyPr>
          <a:lstStyle/>
          <a:p>
            <a:r>
              <a:rPr lang="en-US" sz="800" i="1" dirty="0" err="1" smtClean="0">
                <a:latin typeface="Poppins" panose="02000000000000000000" pitchFamily="2" charset="0"/>
                <a:cs typeface="Poppins" panose="02000000000000000000" pitchFamily="2" charset="0"/>
              </a:rPr>
              <a:t>Degong</a:t>
            </a:r>
            <a:r>
              <a:rPr lang="en-US" sz="800" i="1" dirty="0" smtClean="0">
                <a:latin typeface="Poppins" panose="02000000000000000000" pitchFamily="2" charset="0"/>
                <a:cs typeface="Poppins" panose="02000000000000000000" pitchFamily="2" charset="0"/>
              </a:rPr>
              <a:t> </a:t>
            </a:r>
            <a:r>
              <a:rPr lang="en-US" sz="800" i="1" dirty="0" err="1" smtClean="0">
                <a:latin typeface="Poppins" panose="02000000000000000000" pitchFamily="2" charset="0"/>
                <a:cs typeface="Poppins" panose="02000000000000000000" pitchFamily="2" charset="0"/>
              </a:rPr>
              <a:t>Ruan</a:t>
            </a:r>
            <a:r>
              <a:rPr lang="en-US" sz="800" i="1" dirty="0" smtClean="0">
                <a:latin typeface="Poppins" panose="02000000000000000000" pitchFamily="2" charset="0"/>
                <a:ea typeface="思源黑体 CN Regular" panose="020B0500000000000000" pitchFamily="34" charset="-122"/>
                <a:cs typeface="Poppins" panose="02000000000000000000" pitchFamily="2" charset="0"/>
                <a:sym typeface="+mn-ea"/>
              </a:rPr>
              <a:t>; et al. </a:t>
            </a:r>
            <a:r>
              <a:rPr lang="en-US" sz="800" i="1" dirty="0" smtClean="0">
                <a:latin typeface="Poppins" panose="02000000000000000000" pitchFamily="2" charset="0"/>
                <a:cs typeface="Poppins" panose="02000000000000000000" pitchFamily="2" charset="0"/>
              </a:rPr>
              <a:t>doi.org/10.1016/j.xcrm.2022.100849.</a:t>
            </a:r>
            <a:endParaRPr lang="zh-CN" altLang="en-US" sz="800" i="1" dirty="0">
              <a:latin typeface="Poppins" panose="02000000000000000000" pitchFamily="2" charset="0"/>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63" y="26329"/>
            <a:ext cx="9024852" cy="360056"/>
            <a:chOff x="0" y="123478"/>
            <a:chExt cx="9027696" cy="360040"/>
          </a:xfrm>
        </p:grpSpPr>
        <p:grpSp>
          <p:nvGrpSpPr>
            <p:cNvPr id="3" name="组合 219"/>
            <p:cNvGrpSpPr/>
            <p:nvPr/>
          </p:nvGrpSpPr>
          <p:grpSpPr>
            <a:xfrm>
              <a:off x="0" y="123478"/>
              <a:ext cx="1907704" cy="360040"/>
              <a:chOff x="0" y="123478"/>
              <a:chExt cx="1907704" cy="360040"/>
            </a:xfrm>
          </p:grpSpPr>
          <p:sp>
            <p:nvSpPr>
              <p:cNvPr id="27" name="椭圆 26"/>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8" name="矩形 27"/>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2" name="Picture 2" descr="D:\桌面\新logo-黑.png"/>
            <p:cNvPicPr>
              <a:picLocks noChangeAspect="1" noChangeArrowheads="1"/>
            </p:cNvPicPr>
            <p:nvPr/>
          </p:nvPicPr>
          <p:blipFill>
            <a:blip r:embed="rId17" cstate="print"/>
            <a:stretch>
              <a:fillRect/>
            </a:stretch>
          </p:blipFill>
          <p:spPr bwMode="auto">
            <a:xfrm>
              <a:off x="125896" y="123478"/>
              <a:ext cx="1493776" cy="360000"/>
            </a:xfrm>
            <a:prstGeom prst="rect">
              <a:avLst/>
            </a:prstGeom>
            <a:noFill/>
            <a:ln>
              <a:noFill/>
            </a:ln>
          </p:spPr>
        </p:pic>
        <p:grpSp>
          <p:nvGrpSpPr>
            <p:cNvPr id="4" name="组合 226"/>
            <p:cNvGrpSpPr/>
            <p:nvPr/>
          </p:nvGrpSpPr>
          <p:grpSpPr>
            <a:xfrm>
              <a:off x="8316422" y="195486"/>
              <a:ext cx="711274" cy="209198"/>
              <a:chOff x="7812360" y="123478"/>
              <a:chExt cx="1224136" cy="360040"/>
            </a:xfrm>
          </p:grpSpPr>
          <p:sp>
            <p:nvSpPr>
              <p:cNvPr id="24" name="椭圆 23"/>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5" name="椭圆 24"/>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6" name="椭圆 25"/>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5" name="组合 28"/>
          <p:cNvGrpSpPr/>
          <p:nvPr/>
        </p:nvGrpSpPr>
        <p:grpSpPr>
          <a:xfrm>
            <a:off x="285720" y="642924"/>
            <a:ext cx="3895756" cy="500066"/>
            <a:chOff x="5643570" y="1142990"/>
            <a:chExt cx="3895756" cy="500066"/>
          </a:xfrm>
        </p:grpSpPr>
        <p:sp>
          <p:nvSpPr>
            <p:cNvPr id="30" name="椭圆 2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TextBox 30"/>
            <p:cNvSpPr txBox="1"/>
            <p:nvPr/>
          </p:nvSpPr>
          <p:spPr>
            <a:xfrm>
              <a:off x="5786446" y="1142990"/>
              <a:ext cx="3658374" cy="46166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类器官培养相关产品数据</a:t>
              </a:r>
            </a:p>
          </p:txBody>
        </p:sp>
        <p:sp>
          <p:nvSpPr>
            <p:cNvPr id="32" name="椭圆 3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33" name="椭圆 32"/>
            <p:cNvSpPr/>
            <p:nvPr/>
          </p:nvSpPr>
          <p:spPr>
            <a:xfrm>
              <a:off x="9396450" y="14716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
        <p:nvSpPr>
          <p:cNvPr id="43" name="TextBox 42"/>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6" name="组合 48"/>
          <p:cNvGrpSpPr/>
          <p:nvPr>
            <p:custDataLst>
              <p:tags r:id="rId1"/>
            </p:custDataLst>
          </p:nvPr>
        </p:nvGrpSpPr>
        <p:grpSpPr>
          <a:xfrm>
            <a:off x="71559" y="1276350"/>
            <a:ext cx="4376420" cy="3035245"/>
            <a:chOff x="0" y="1276350"/>
            <a:chExt cx="4376420" cy="3035245"/>
          </a:xfrm>
        </p:grpSpPr>
        <p:grpSp>
          <p:nvGrpSpPr>
            <p:cNvPr id="7" name="组合 43"/>
            <p:cNvGrpSpPr/>
            <p:nvPr/>
          </p:nvGrpSpPr>
          <p:grpSpPr>
            <a:xfrm>
              <a:off x="0" y="1276350"/>
              <a:ext cx="4376420" cy="3035245"/>
              <a:chOff x="0" y="1276350"/>
              <a:chExt cx="4376420" cy="3035245"/>
            </a:xfrm>
          </p:grpSpPr>
          <p:grpSp>
            <p:nvGrpSpPr>
              <p:cNvPr id="8" name="组合 17"/>
              <p:cNvGrpSpPr/>
              <p:nvPr/>
            </p:nvGrpSpPr>
            <p:grpSpPr>
              <a:xfrm>
                <a:off x="0" y="1276350"/>
                <a:ext cx="4376420" cy="3035245"/>
                <a:chOff x="103517" y="3350404"/>
                <a:chExt cx="5835226" cy="4046994"/>
              </a:xfrm>
            </p:grpSpPr>
            <p:grpSp>
              <p:nvGrpSpPr>
                <p:cNvPr id="9" name="组合 14"/>
                <p:cNvGrpSpPr/>
                <p:nvPr/>
              </p:nvGrpSpPr>
              <p:grpSpPr>
                <a:xfrm>
                  <a:off x="103517" y="3934531"/>
                  <a:ext cx="5835226" cy="3462867"/>
                  <a:chOff x="103517" y="3934531"/>
                  <a:chExt cx="5835226" cy="3462867"/>
                </a:xfrm>
              </p:grpSpPr>
              <p:pic>
                <p:nvPicPr>
                  <p:cNvPr id="1027" name="Picture 3"/>
                  <p:cNvPicPr>
                    <a:picLocks noChangeAspect="1" noChangeArrowheads="1"/>
                  </p:cNvPicPr>
                  <p:nvPr>
                    <p:custDataLst>
                      <p:tags r:id="rId11"/>
                    </p:custDataLst>
                  </p:nvPr>
                </p:nvPicPr>
                <p:blipFill>
                  <a:blip r:embed="rId18" cstate="print"/>
                  <a:srcRect/>
                  <a:stretch>
                    <a:fillRect/>
                  </a:stretch>
                </p:blipFill>
                <p:spPr bwMode="auto">
                  <a:xfrm>
                    <a:off x="103517" y="4641374"/>
                    <a:ext cx="2775548" cy="2026150"/>
                  </a:xfrm>
                  <a:prstGeom prst="rect">
                    <a:avLst/>
                  </a:prstGeom>
                  <a:noFill/>
                  <a:ln w="9525">
                    <a:noFill/>
                    <a:miter lim="800000"/>
                    <a:headEnd/>
                    <a:tailEnd/>
                  </a:ln>
                  <a:effectLst/>
                </p:spPr>
              </p:pic>
              <p:pic>
                <p:nvPicPr>
                  <p:cNvPr id="1028" name="Picture 4"/>
                  <p:cNvPicPr>
                    <a:picLocks noChangeAspect="1" noChangeArrowheads="1"/>
                  </p:cNvPicPr>
                  <p:nvPr>
                    <p:custDataLst>
                      <p:tags r:id="rId12"/>
                    </p:custDataLst>
                  </p:nvPr>
                </p:nvPicPr>
                <p:blipFill>
                  <a:blip r:embed="rId19" cstate="print"/>
                  <a:srcRect/>
                  <a:stretch>
                    <a:fillRect/>
                  </a:stretch>
                </p:blipFill>
                <p:spPr bwMode="auto">
                  <a:xfrm>
                    <a:off x="2745117" y="4592691"/>
                    <a:ext cx="3047999" cy="2110513"/>
                  </a:xfrm>
                  <a:prstGeom prst="rect">
                    <a:avLst/>
                  </a:prstGeom>
                  <a:noFill/>
                  <a:ln w="9525">
                    <a:noFill/>
                    <a:miter lim="800000"/>
                    <a:headEnd/>
                    <a:tailEnd/>
                  </a:ln>
                  <a:effectLst/>
                </p:spPr>
              </p:pic>
              <p:sp>
                <p:nvSpPr>
                  <p:cNvPr id="11" name="TextBox 10"/>
                  <p:cNvSpPr txBox="1"/>
                  <p:nvPr>
                    <p:custDataLst>
                      <p:tags r:id="rId13"/>
                    </p:custDataLst>
                  </p:nvPr>
                </p:nvSpPr>
                <p:spPr>
                  <a:xfrm>
                    <a:off x="268578" y="3934531"/>
                    <a:ext cx="2571768" cy="410364"/>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zh-CN" altLang="en-US" sz="1200" b="1"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活性比较数据</a:t>
                    </a:r>
                    <a:endParaRPr lang="en-US" altLang="zh-CN" sz="1200" b="1"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p:txBody>
              </p:sp>
              <p:sp>
                <p:nvSpPr>
                  <p:cNvPr id="12" name="TextBox 11"/>
                  <p:cNvSpPr txBox="1"/>
                  <p:nvPr>
                    <p:custDataLst>
                      <p:tags r:id="rId14"/>
                    </p:custDataLst>
                  </p:nvPr>
                </p:nvSpPr>
                <p:spPr>
                  <a:xfrm>
                    <a:off x="3030847" y="3934531"/>
                    <a:ext cx="2762269" cy="410364"/>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zh-CN" altLang="en-US" sz="1200" b="1"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批间一致性数据</a:t>
                    </a:r>
                    <a:endParaRPr lang="en-US" altLang="zh-CN" sz="1200" b="1"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p:txBody>
              </p:sp>
              <p:sp>
                <p:nvSpPr>
                  <p:cNvPr id="13" name="矩形 12"/>
                  <p:cNvSpPr/>
                  <p:nvPr/>
                </p:nvSpPr>
                <p:spPr>
                  <a:xfrm>
                    <a:off x="103517" y="6906331"/>
                    <a:ext cx="5835226" cy="491067"/>
                  </a:xfrm>
                  <a:prstGeom prst="rect">
                    <a:avLst/>
                  </a:prstGeom>
                </p:spPr>
                <p:txBody>
                  <a:bodyPr wrap="square">
                    <a:spAutoFit/>
                  </a:bodyPr>
                  <a:lstStyle/>
                  <a:p>
                    <a:pPr algn="l"/>
                    <a:r>
                      <a:rPr lang="en-US" sz="900" dirty="0" smtClean="0">
                        <a:latin typeface="Poppins" panose="02000000000000000000" pitchFamily="2" charset="0"/>
                        <a:cs typeface="Poppins" panose="02000000000000000000" pitchFamily="2" charset="0"/>
                      </a:rPr>
                      <a:t>Measured by its ability to induce activation of </a:t>
                    </a:r>
                    <a:r>
                      <a:rPr lang="en-US" sz="900" dirty="0" err="1" smtClean="0">
                        <a:latin typeface="Poppins" panose="02000000000000000000" pitchFamily="2" charset="0"/>
                        <a:cs typeface="Poppins" panose="02000000000000000000" pitchFamily="2" charset="0"/>
                      </a:rPr>
                      <a:t>ßcatenin</a:t>
                    </a:r>
                    <a:r>
                      <a:rPr lang="en-US" sz="900" dirty="0" smtClean="0">
                        <a:latin typeface="Poppins" panose="02000000000000000000" pitchFamily="2" charset="0"/>
                        <a:cs typeface="Poppins" panose="02000000000000000000" pitchFamily="2" charset="0"/>
                      </a:rPr>
                      <a:t> response in a </a:t>
                    </a:r>
                    <a:r>
                      <a:rPr lang="en-US" sz="900" dirty="0" err="1" smtClean="0">
                        <a:latin typeface="Poppins" panose="02000000000000000000" pitchFamily="2" charset="0"/>
                        <a:cs typeface="Poppins" panose="02000000000000000000" pitchFamily="2" charset="0"/>
                      </a:rPr>
                      <a:t>Topflash</a:t>
                    </a:r>
                    <a:r>
                      <a:rPr lang="en-US" sz="900" dirty="0" smtClean="0">
                        <a:latin typeface="Poppins" panose="02000000000000000000" pitchFamily="2" charset="0"/>
                        <a:cs typeface="Poppins" panose="02000000000000000000" pitchFamily="2" charset="0"/>
                      </a:rPr>
                      <a:t> </a:t>
                    </a:r>
                    <a:r>
                      <a:rPr lang="en-US" sz="900" dirty="0" err="1" smtClean="0">
                        <a:latin typeface="Poppins" panose="02000000000000000000" pitchFamily="2" charset="0"/>
                        <a:cs typeface="Poppins" panose="02000000000000000000" pitchFamily="2" charset="0"/>
                      </a:rPr>
                      <a:t>Luciferase</a:t>
                    </a:r>
                    <a:r>
                      <a:rPr lang="en-US" sz="900" dirty="0" smtClean="0">
                        <a:latin typeface="Poppins" panose="02000000000000000000" pitchFamily="2" charset="0"/>
                        <a:cs typeface="Poppins" panose="02000000000000000000" pitchFamily="2" charset="0"/>
                      </a:rPr>
                      <a:t> assay using HEK293T human embryonic kidney cells.</a:t>
                    </a:r>
                    <a:endParaRPr lang="zh-CN" altLang="en-US" sz="900" dirty="0">
                      <a:latin typeface="Poppins" panose="02000000000000000000" pitchFamily="2" charset="0"/>
                      <a:cs typeface="Poppins" panose="02000000000000000000" pitchFamily="2" charset="0"/>
                    </a:endParaRPr>
                  </a:p>
                </p:txBody>
              </p:sp>
            </p:grpSp>
            <p:sp>
              <p:nvSpPr>
                <p:cNvPr id="17" name="TextBox 16"/>
                <p:cNvSpPr txBox="1"/>
                <p:nvPr/>
              </p:nvSpPr>
              <p:spPr>
                <a:xfrm>
                  <a:off x="190458" y="3350404"/>
                  <a:ext cx="5715040" cy="492437"/>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en-US" altLang="zh-CN" sz="1600" b="1" dirty="0" smtClean="0">
                      <a:solidFill>
                        <a:srgbClr val="007E66"/>
                      </a:solidFill>
                      <a:latin typeface="Poppins" panose="02000000000000000000" pitchFamily="2" charset="0"/>
                      <a:cs typeface="Poppins" panose="02000000000000000000" pitchFamily="2" charset="0"/>
                    </a:rPr>
                    <a:t>RSPO1  11083-HNAS</a:t>
                  </a:r>
                </a:p>
              </p:txBody>
            </p:sp>
          </p:grpSp>
          <p:sp>
            <p:nvSpPr>
              <p:cNvPr id="34" name="TextBox 33"/>
              <p:cNvSpPr txBox="1"/>
              <p:nvPr>
                <p:custDataLst>
                  <p:tags r:id="rId10"/>
                </p:custDataLst>
              </p:nvPr>
            </p:nvSpPr>
            <p:spPr>
              <a:xfrm>
                <a:off x="533400" y="2218551"/>
                <a:ext cx="762000" cy="276999"/>
              </a:xfrm>
              <a:prstGeom prst="rect">
                <a:avLst/>
              </a:prstGeom>
              <a:solidFill>
                <a:schemeClr val="bg1"/>
              </a:solidFill>
            </p:spPr>
            <p:txBody>
              <a:bodyPr wrap="square" rtlCol="0">
                <a:spAutoFit/>
              </a:bodyPr>
              <a:lstStyle/>
              <a:p>
                <a:r>
                  <a:rPr lang="zh-CN" altLang="en-US" sz="600"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国外知名品牌</a:t>
                </a:r>
                <a:endParaRPr lang="en-US" altLang="zh-CN" sz="600"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a:p>
                <a:r>
                  <a:rPr lang="zh-CN" altLang="en-US" sz="600"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义翘</a:t>
                </a:r>
                <a:r>
                  <a:rPr lang="zh-CN" altLang="en-US"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神州</a:t>
                </a:r>
                <a:endParaRPr lang="zh-CN" altLang="en-US" sz="600"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p:txBody>
          </p:sp>
        </p:grpSp>
        <p:sp>
          <p:nvSpPr>
            <p:cNvPr id="47" name="TextBox 46"/>
            <p:cNvSpPr txBox="1"/>
            <p:nvPr>
              <p:custDataLst>
                <p:tags r:id="rId9"/>
              </p:custDataLst>
            </p:nvPr>
          </p:nvSpPr>
          <p:spPr>
            <a:xfrm>
              <a:off x="2566947" y="2190750"/>
              <a:ext cx="762000" cy="369332"/>
            </a:xfrm>
            <a:prstGeom prst="rect">
              <a:avLst/>
            </a:prstGeom>
            <a:solidFill>
              <a:schemeClr val="bg1"/>
            </a:solidFill>
          </p:spPr>
          <p:txBody>
            <a:bodyPr wrap="square" rtlCol="0">
              <a:spAutoFit/>
            </a:bodyPr>
            <a:lstStyle/>
            <a:p>
              <a:r>
                <a:rPr lang="zh-CN" altLang="en-US"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义翘神州批次</a:t>
              </a:r>
              <a:r>
                <a:rPr lang="en-US" altLang="zh-CN"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a:t>
              </a:r>
            </a:p>
            <a:p>
              <a:r>
                <a:rPr lang="zh-CN" altLang="en-US"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义翘神州批次</a:t>
              </a:r>
              <a:r>
                <a:rPr lang="en-US" altLang="zh-CN"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a:t>
              </a:r>
            </a:p>
            <a:p>
              <a:r>
                <a:rPr lang="zh-CN" altLang="en-US"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义翘神州批次</a:t>
              </a:r>
              <a:r>
                <a:rPr lang="en-US" altLang="zh-CN"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3</a:t>
              </a:r>
              <a:endParaRPr lang="zh-CN" altLang="en-US"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p:txBody>
        </p:sp>
      </p:grpSp>
      <p:grpSp>
        <p:nvGrpSpPr>
          <p:cNvPr id="10" name="组合 49"/>
          <p:cNvGrpSpPr/>
          <p:nvPr>
            <p:custDataLst>
              <p:tags r:id="rId2"/>
            </p:custDataLst>
          </p:nvPr>
        </p:nvGrpSpPr>
        <p:grpSpPr>
          <a:xfrm>
            <a:off x="4572000" y="1285866"/>
            <a:ext cx="4429156" cy="3027045"/>
            <a:chOff x="4572000" y="1285866"/>
            <a:chExt cx="4429156" cy="3027045"/>
          </a:xfrm>
        </p:grpSpPr>
        <p:grpSp>
          <p:nvGrpSpPr>
            <p:cNvPr id="14" name="组合 45"/>
            <p:cNvGrpSpPr/>
            <p:nvPr/>
          </p:nvGrpSpPr>
          <p:grpSpPr>
            <a:xfrm>
              <a:off x="4572000" y="1285866"/>
              <a:ext cx="4429156" cy="3027045"/>
              <a:chOff x="4572000" y="1285866"/>
              <a:chExt cx="4429156" cy="3027045"/>
            </a:xfrm>
          </p:grpSpPr>
          <p:grpSp>
            <p:nvGrpSpPr>
              <p:cNvPr id="15" name="组合 34"/>
              <p:cNvGrpSpPr/>
              <p:nvPr/>
            </p:nvGrpSpPr>
            <p:grpSpPr>
              <a:xfrm>
                <a:off x="4572000" y="1285866"/>
                <a:ext cx="4429156" cy="3027045"/>
                <a:chOff x="4572000" y="1285866"/>
                <a:chExt cx="4429156" cy="3027045"/>
              </a:xfrm>
            </p:grpSpPr>
            <p:grpSp>
              <p:nvGrpSpPr>
                <p:cNvPr id="16" name="组合 22"/>
                <p:cNvGrpSpPr/>
                <p:nvPr/>
              </p:nvGrpSpPr>
              <p:grpSpPr>
                <a:xfrm>
                  <a:off x="4572000" y="1714494"/>
                  <a:ext cx="4429156" cy="2143140"/>
                  <a:chOff x="4786314" y="1714494"/>
                  <a:chExt cx="4429156" cy="2143140"/>
                </a:xfrm>
              </p:grpSpPr>
              <p:sp>
                <p:nvSpPr>
                  <p:cNvPr id="39" name="TextBox 38"/>
                  <p:cNvSpPr txBox="1"/>
                  <p:nvPr>
                    <p:custDataLst>
                      <p:tags r:id="rId5"/>
                    </p:custDataLst>
                  </p:nvPr>
                </p:nvSpPr>
                <p:spPr>
                  <a:xfrm>
                    <a:off x="5143536" y="1714494"/>
                    <a:ext cx="1857356" cy="307773"/>
                  </a:xfrm>
                  <a:prstGeom prst="rect">
                    <a:avLst/>
                  </a:prstGeom>
                  <a:noFill/>
                </p:spPr>
                <p:txBody>
                  <a:bodyPr wrap="square" lIns="121917" tIns="60958" rIns="121917" bIns="60958">
                    <a:spAutoFit/>
                  </a:bodyPr>
                  <a:lstStyle/>
                  <a:p>
                    <a:pPr marL="304800" indent="-304800" fontAlgn="base">
                      <a:spcBef>
                        <a:spcPct val="0"/>
                      </a:spcBef>
                      <a:spcAft>
                        <a:spcPct val="0"/>
                      </a:spcAft>
                    </a:pPr>
                    <a:r>
                      <a:rPr lang="zh-CN" altLang="en-US" sz="1200" b="1"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活性比较数据</a:t>
                    </a:r>
                    <a:endParaRPr lang="en-US" altLang="zh-CN" sz="1200" b="1"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p:txBody>
              </p:sp>
              <p:sp>
                <p:nvSpPr>
                  <p:cNvPr id="40" name="TextBox 39"/>
                  <p:cNvSpPr txBox="1"/>
                  <p:nvPr>
                    <p:custDataLst>
                      <p:tags r:id="rId6"/>
                    </p:custDataLst>
                  </p:nvPr>
                </p:nvSpPr>
                <p:spPr>
                  <a:xfrm>
                    <a:off x="7215206" y="1714494"/>
                    <a:ext cx="2000264" cy="307773"/>
                  </a:xfrm>
                  <a:prstGeom prst="rect">
                    <a:avLst/>
                  </a:prstGeom>
                  <a:noFill/>
                </p:spPr>
                <p:txBody>
                  <a:bodyPr wrap="square" lIns="121917" tIns="60958" rIns="121917" bIns="60958">
                    <a:spAutoFit/>
                  </a:bodyPr>
                  <a:lstStyle/>
                  <a:p>
                    <a:pPr marL="304800" indent="-304800" fontAlgn="base">
                      <a:spcBef>
                        <a:spcPct val="0"/>
                      </a:spcBef>
                      <a:spcAft>
                        <a:spcPct val="0"/>
                      </a:spcAft>
                    </a:pPr>
                    <a:r>
                      <a:rPr lang="zh-CN" altLang="en-US" sz="1200" b="1"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批间一致性数据</a:t>
                    </a:r>
                    <a:endParaRPr lang="en-US" altLang="zh-CN" sz="1200" b="1"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p:txBody>
              </p:sp>
              <p:pic>
                <p:nvPicPr>
                  <p:cNvPr id="41" name="Picture 2"/>
                  <p:cNvPicPr>
                    <a:picLocks noChangeAspect="1" noChangeArrowheads="1"/>
                  </p:cNvPicPr>
                  <p:nvPr>
                    <p:custDataLst>
                      <p:tags r:id="rId7"/>
                    </p:custDataLst>
                  </p:nvPr>
                </p:nvPicPr>
                <p:blipFill>
                  <a:blip r:embed="rId20" cstate="print"/>
                  <a:srcRect/>
                  <a:stretch>
                    <a:fillRect/>
                  </a:stretch>
                </p:blipFill>
                <p:spPr bwMode="auto">
                  <a:xfrm>
                    <a:off x="6858015" y="2071684"/>
                    <a:ext cx="2279085" cy="1785950"/>
                  </a:xfrm>
                  <a:prstGeom prst="rect">
                    <a:avLst/>
                  </a:prstGeom>
                  <a:noFill/>
                  <a:ln w="9525">
                    <a:noFill/>
                    <a:miter lim="800000"/>
                    <a:headEnd/>
                    <a:tailEnd/>
                  </a:ln>
                  <a:effectLst/>
                </p:spPr>
              </p:pic>
              <p:pic>
                <p:nvPicPr>
                  <p:cNvPr id="42" name="Picture 3"/>
                  <p:cNvPicPr>
                    <a:picLocks noChangeAspect="1" noChangeArrowheads="1"/>
                  </p:cNvPicPr>
                  <p:nvPr>
                    <p:custDataLst>
                      <p:tags r:id="rId8"/>
                    </p:custDataLst>
                  </p:nvPr>
                </p:nvPicPr>
                <p:blipFill>
                  <a:blip r:embed="rId21" cstate="print"/>
                  <a:srcRect/>
                  <a:stretch>
                    <a:fillRect/>
                  </a:stretch>
                </p:blipFill>
                <p:spPr bwMode="auto">
                  <a:xfrm>
                    <a:off x="4786314" y="2143122"/>
                    <a:ext cx="2187922" cy="1714512"/>
                  </a:xfrm>
                  <a:prstGeom prst="rect">
                    <a:avLst/>
                  </a:prstGeom>
                  <a:noFill/>
                  <a:ln w="9525">
                    <a:noFill/>
                    <a:miter lim="800000"/>
                    <a:headEnd/>
                    <a:tailEnd/>
                  </a:ln>
                  <a:effectLst/>
                </p:spPr>
              </p:pic>
            </p:grpSp>
            <p:sp>
              <p:nvSpPr>
                <p:cNvPr id="37" name="矩形 36"/>
                <p:cNvSpPr/>
                <p:nvPr/>
              </p:nvSpPr>
              <p:spPr>
                <a:xfrm>
                  <a:off x="4786630" y="3944611"/>
                  <a:ext cx="4105910" cy="368300"/>
                </a:xfrm>
                <a:prstGeom prst="rect">
                  <a:avLst/>
                </a:prstGeom>
              </p:spPr>
              <p:txBody>
                <a:bodyPr wrap="square">
                  <a:spAutoFit/>
                </a:bodyPr>
                <a:lstStyle/>
                <a:p>
                  <a:pPr fontAlgn="ctr"/>
                  <a:r>
                    <a:rPr lang="en-US" altLang="en-US" sz="900" dirty="0" smtClean="0">
                      <a:solidFill>
                        <a:srgbClr val="000000"/>
                      </a:solidFill>
                      <a:latin typeface="Poppins" panose="02000000000000000000" pitchFamily="2" charset="0"/>
                      <a:ea typeface="思源黑体 CN Normal" panose="020B0400000000000000" pitchFamily="34" charset="-122"/>
                      <a:cs typeface="Poppins" panose="02000000000000000000" pitchFamily="2" charset="0"/>
                    </a:rPr>
                    <a:t>Measured by its ability to neutralize TGF-beta mediated inhibition on Mv-1-Lu cell proliferation. </a:t>
                  </a:r>
                </a:p>
              </p:txBody>
            </p:sp>
            <p:sp>
              <p:nvSpPr>
                <p:cNvPr id="38" name="矩形 37"/>
                <p:cNvSpPr/>
                <p:nvPr/>
              </p:nvSpPr>
              <p:spPr>
                <a:xfrm>
                  <a:off x="4786314" y="1285866"/>
                  <a:ext cx="4000528" cy="338554"/>
                </a:xfrm>
                <a:prstGeom prst="rect">
                  <a:avLst/>
                </a:prstGeom>
              </p:spPr>
              <p:txBody>
                <a:bodyPr wrap="square">
                  <a:spAutoFit/>
                </a:bodyPr>
                <a:lstStyle/>
                <a:p>
                  <a:pPr algn="ctr" fontAlgn="ctr"/>
                  <a:r>
                    <a:rPr lang="en-US" altLang="en-US" sz="1600" b="1" dirty="0" smtClean="0">
                      <a:solidFill>
                        <a:srgbClr val="007E66"/>
                      </a:solidFill>
                      <a:latin typeface="Poppins" panose="02000000000000000000" pitchFamily="2" charset="0"/>
                      <a:ea typeface="微软雅黑" panose="020B0503020204020204" pitchFamily="34" charset="-122"/>
                      <a:cs typeface="Poppins" panose="02000000000000000000" pitchFamily="2" charset="0"/>
                    </a:rPr>
                    <a:t>HGF  10463-HNAS</a:t>
                  </a:r>
                </a:p>
              </p:txBody>
            </p:sp>
          </p:grpSp>
          <p:sp>
            <p:nvSpPr>
              <p:cNvPr id="45" name="TextBox 44"/>
              <p:cNvSpPr txBox="1"/>
              <p:nvPr>
                <p:custDataLst>
                  <p:tags r:id="rId4"/>
                </p:custDataLst>
              </p:nvPr>
            </p:nvSpPr>
            <p:spPr>
              <a:xfrm>
                <a:off x="5021249" y="2190750"/>
                <a:ext cx="762000" cy="276999"/>
              </a:xfrm>
              <a:prstGeom prst="rect">
                <a:avLst/>
              </a:prstGeom>
              <a:solidFill>
                <a:schemeClr val="bg1"/>
              </a:solidFill>
            </p:spPr>
            <p:txBody>
              <a:bodyPr wrap="square" rtlCol="0">
                <a:spAutoFit/>
              </a:bodyPr>
              <a:lstStyle/>
              <a:p>
                <a:r>
                  <a:rPr lang="zh-CN" altLang="en-US" sz="600"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义翘</a:t>
                </a:r>
                <a:r>
                  <a:rPr lang="zh-CN" altLang="en-US"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神州</a:t>
                </a:r>
                <a:endParaRPr lang="en-US" altLang="zh-CN" sz="600"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a:p>
                <a:r>
                  <a:rPr lang="zh-CN" altLang="en-US" sz="600"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国外知名品牌</a:t>
                </a:r>
              </a:p>
            </p:txBody>
          </p:sp>
        </p:grpSp>
        <p:sp>
          <p:nvSpPr>
            <p:cNvPr id="48" name="TextBox 47"/>
            <p:cNvSpPr txBox="1"/>
            <p:nvPr>
              <p:custDataLst>
                <p:tags r:id="rId3"/>
              </p:custDataLst>
            </p:nvPr>
          </p:nvSpPr>
          <p:spPr>
            <a:xfrm>
              <a:off x="7138947" y="2114550"/>
              <a:ext cx="762000" cy="369332"/>
            </a:xfrm>
            <a:prstGeom prst="rect">
              <a:avLst/>
            </a:prstGeom>
            <a:solidFill>
              <a:schemeClr val="bg1"/>
            </a:solidFill>
          </p:spPr>
          <p:txBody>
            <a:bodyPr wrap="square" rtlCol="0">
              <a:spAutoFit/>
            </a:bodyPr>
            <a:lstStyle/>
            <a:p>
              <a:r>
                <a:rPr lang="zh-CN" altLang="en-US"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义翘神州批次</a:t>
              </a:r>
              <a:r>
                <a:rPr lang="en-US" altLang="zh-CN"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a:t>
              </a:r>
            </a:p>
            <a:p>
              <a:r>
                <a:rPr lang="zh-CN" altLang="en-US"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义翘神州批次</a:t>
              </a:r>
              <a:r>
                <a:rPr lang="en-US" altLang="zh-CN"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a:t>
              </a:r>
            </a:p>
            <a:p>
              <a:r>
                <a:rPr lang="zh-CN" altLang="en-US"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义翘神州批次</a:t>
              </a:r>
              <a:r>
                <a:rPr lang="en-US" altLang="zh-CN"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3</a:t>
              </a:r>
              <a:endParaRPr lang="zh-CN" altLang="en-US"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endParaRPr>
            </a:p>
          </p:txBody>
        </p:sp>
      </p:gr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6"/>
          <p:cNvGrpSpPr/>
          <p:nvPr/>
        </p:nvGrpSpPr>
        <p:grpSpPr>
          <a:xfrm>
            <a:off x="-76200" y="1769790"/>
            <a:ext cx="3886200" cy="2297710"/>
            <a:chOff x="-349780" y="1414294"/>
            <a:chExt cx="4459716" cy="2636802"/>
          </a:xfrm>
        </p:grpSpPr>
        <p:pic>
          <p:nvPicPr>
            <p:cNvPr id="208898" name="Picture 2"/>
            <p:cNvPicPr>
              <a:picLocks noChangeAspect="1" noChangeArrowheads="1"/>
            </p:cNvPicPr>
            <p:nvPr/>
          </p:nvPicPr>
          <p:blipFill>
            <a:blip r:embed="rId3" cstate="print"/>
            <a:srcRect l="6910" t="4013"/>
            <a:stretch>
              <a:fillRect/>
            </a:stretch>
          </p:blipFill>
          <p:spPr bwMode="auto">
            <a:xfrm>
              <a:off x="35282" y="1414294"/>
              <a:ext cx="3689594" cy="2266290"/>
            </a:xfrm>
            <a:prstGeom prst="rect">
              <a:avLst/>
            </a:prstGeom>
            <a:noFill/>
            <a:ln w="9525">
              <a:noFill/>
              <a:miter lim="800000"/>
              <a:headEnd/>
              <a:tailEnd/>
            </a:ln>
            <a:effectLst/>
          </p:spPr>
        </p:pic>
        <p:sp>
          <p:nvSpPr>
            <p:cNvPr id="13" name="矩形 12"/>
            <p:cNvSpPr/>
            <p:nvPr/>
          </p:nvSpPr>
          <p:spPr>
            <a:xfrm>
              <a:off x="-349780" y="3786198"/>
              <a:ext cx="4459716" cy="264898"/>
            </a:xfrm>
            <a:prstGeom prst="rect">
              <a:avLst/>
            </a:prstGeom>
          </p:spPr>
          <p:txBody>
            <a:bodyPr wrap="square" lIns="68580" tIns="34290" rIns="68580" bIns="34290">
              <a:spAutoFit/>
            </a:bodyPr>
            <a:lstStyle/>
            <a:p>
              <a:pPr algn="ctr"/>
              <a:r>
                <a:rPr lang="zh-CN" altLang="en-US" sz="1000" dirty="0" smtClean="0">
                  <a:latin typeface="Poppins" panose="02000000000000000000" pitchFamily="2" charset="0"/>
                  <a:ea typeface="思源黑体 CN Regular" panose="020B0500000000000000" pitchFamily="34" charset="-122"/>
                  <a:cs typeface="Poppins" panose="02000000000000000000" pitchFamily="2" charset="0"/>
                </a:rPr>
                <a:t>不同时间点颅咽管瘤类器官的形态</a:t>
              </a:r>
              <a:r>
                <a:rPr lang="en-US" sz="1000" dirty="0" smtClean="0">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dirty="0">
                <a:latin typeface="Poppins" panose="02000000000000000000" pitchFamily="2" charset="0"/>
                <a:ea typeface="思源黑体 CN Regular" panose="020B0500000000000000" pitchFamily="34" charset="-122"/>
                <a:cs typeface="Poppins" panose="02000000000000000000" pitchFamily="2" charset="0"/>
              </a:endParaRPr>
            </a:p>
          </p:txBody>
        </p:sp>
      </p:grpSp>
      <p:sp>
        <p:nvSpPr>
          <p:cNvPr id="12" name="矩形 11"/>
          <p:cNvSpPr/>
          <p:nvPr/>
        </p:nvSpPr>
        <p:spPr>
          <a:xfrm>
            <a:off x="457200" y="1276350"/>
            <a:ext cx="3581400" cy="315471"/>
          </a:xfrm>
          <a:prstGeom prst="rect">
            <a:avLst/>
          </a:prstGeom>
        </p:spPr>
        <p:txBody>
          <a:bodyPr wrap="square" lIns="68580" tIns="34290" rIns="68580" bIns="34290">
            <a:spAutoFit/>
          </a:bodyPr>
          <a:lstStyle/>
          <a:p>
            <a:pPr>
              <a:buFont typeface="Wingdings" panose="05000000000000000000" pitchFamily="2" charset="2"/>
              <a:buChar char="Ø"/>
            </a:pPr>
            <a:r>
              <a:rPr lang="zh-CN" altLang="en-US" sz="1600" b="1" dirty="0" smtClean="0">
                <a:solidFill>
                  <a:srgbClr val="007E66"/>
                </a:solidFill>
                <a:latin typeface="思源黑体 CN Normal" panose="020B0400000000000000" pitchFamily="34" charset="-122"/>
                <a:ea typeface="思源黑体 CN Normal" panose="020B0400000000000000" pitchFamily="34" charset="-122"/>
              </a:rPr>
              <a:t>脑肿瘤类器官</a:t>
            </a:r>
          </a:p>
        </p:txBody>
      </p:sp>
      <p:grpSp>
        <p:nvGrpSpPr>
          <p:cNvPr id="3" name="组合 17"/>
          <p:cNvGrpSpPr/>
          <p:nvPr/>
        </p:nvGrpSpPr>
        <p:grpSpPr>
          <a:xfrm>
            <a:off x="285720" y="642924"/>
            <a:ext cx="5404253" cy="547702"/>
            <a:chOff x="5643570" y="1142990"/>
            <a:chExt cx="5404253" cy="547702"/>
          </a:xfrm>
        </p:grpSpPr>
        <p:sp>
          <p:nvSpPr>
            <p:cNvPr id="20" name="椭圆 19"/>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1" name="TextBox 20"/>
            <p:cNvSpPr txBox="1"/>
            <p:nvPr/>
          </p:nvSpPr>
          <p:spPr>
            <a:xfrm>
              <a:off x="5786446" y="1142990"/>
              <a:ext cx="5261377" cy="46166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脑类器官培养</a:t>
              </a:r>
              <a:r>
                <a:rPr lang="en-US" altLang="zh-CN" sz="2400" b="1" dirty="0" smtClean="0">
                  <a:solidFill>
                    <a:srgbClr val="007E66"/>
                  </a:solidFill>
                  <a:latin typeface="思源黑体 CN Medium" panose="020B0600000000000000" pitchFamily="34" charset="-122"/>
                  <a:ea typeface="思源黑体 CN Medium" panose="020B0600000000000000" pitchFamily="34" charset="-122"/>
                </a:rPr>
                <a:t>-</a:t>
              </a:r>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文献中产品应用案例 </a:t>
              </a:r>
              <a:r>
                <a:rPr lang="en-US" altLang="zh-CN" sz="2400" b="1" dirty="0" smtClean="0">
                  <a:solidFill>
                    <a:srgbClr val="007E66"/>
                  </a:solidFill>
                  <a:latin typeface="思源黑体 CN Medium" panose="020B0600000000000000" pitchFamily="34" charset="-122"/>
                  <a:ea typeface="思源黑体 CN Medium" panose="020B0600000000000000" pitchFamily="34" charset="-122"/>
                </a:rPr>
                <a:t>1</a:t>
              </a:r>
              <a:endParaRPr lang="zh-CN" altLang="en-US" sz="2400" b="1" dirty="0" smtClean="0">
                <a:solidFill>
                  <a:srgbClr val="007E66"/>
                </a:solidFill>
                <a:latin typeface="思源黑体 CN Medium" panose="020B0600000000000000" pitchFamily="34" charset="-122"/>
                <a:ea typeface="思源黑体 CN Medium" panose="020B0600000000000000" pitchFamily="34" charset="-122"/>
              </a:endParaRPr>
            </a:p>
          </p:txBody>
        </p:sp>
        <p:sp>
          <p:nvSpPr>
            <p:cNvPr id="22" name="椭圆 2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3" name="椭圆 22"/>
            <p:cNvSpPr/>
            <p:nvPr/>
          </p:nvSpPr>
          <p:spPr>
            <a:xfrm>
              <a:off x="108442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grpSp>
        <p:nvGrpSpPr>
          <p:cNvPr id="5" name="组合 1"/>
          <p:cNvGrpSpPr/>
          <p:nvPr/>
        </p:nvGrpSpPr>
        <p:grpSpPr>
          <a:xfrm>
            <a:off x="1563" y="26329"/>
            <a:ext cx="9024852" cy="360056"/>
            <a:chOff x="0" y="123478"/>
            <a:chExt cx="9027696" cy="360040"/>
          </a:xfrm>
        </p:grpSpPr>
        <p:grpSp>
          <p:nvGrpSpPr>
            <p:cNvPr id="6" name="组合 219"/>
            <p:cNvGrpSpPr/>
            <p:nvPr/>
          </p:nvGrpSpPr>
          <p:grpSpPr>
            <a:xfrm>
              <a:off x="0" y="123478"/>
              <a:ext cx="1907704" cy="360040"/>
              <a:chOff x="0" y="123478"/>
              <a:chExt cx="1907704" cy="360040"/>
            </a:xfrm>
          </p:grpSpPr>
          <p:sp>
            <p:nvSpPr>
              <p:cNvPr id="35" name="椭圆 34"/>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6" name="矩形 35"/>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30" name="Picture 2" descr="D:\桌面\新logo-黑.png"/>
            <p:cNvPicPr>
              <a:picLocks noChangeAspect="1" noChangeArrowheads="1"/>
            </p:cNvPicPr>
            <p:nvPr/>
          </p:nvPicPr>
          <p:blipFill>
            <a:blip r:embed="rId4" cstate="print"/>
            <a:stretch>
              <a:fillRect/>
            </a:stretch>
          </p:blipFill>
          <p:spPr bwMode="auto">
            <a:xfrm>
              <a:off x="125896" y="123478"/>
              <a:ext cx="1493776" cy="360000"/>
            </a:xfrm>
            <a:prstGeom prst="rect">
              <a:avLst/>
            </a:prstGeom>
            <a:noFill/>
            <a:ln>
              <a:noFill/>
            </a:ln>
          </p:spPr>
        </p:pic>
        <p:grpSp>
          <p:nvGrpSpPr>
            <p:cNvPr id="7" name="组合 226"/>
            <p:cNvGrpSpPr/>
            <p:nvPr/>
          </p:nvGrpSpPr>
          <p:grpSpPr>
            <a:xfrm>
              <a:off x="8316422" y="195486"/>
              <a:ext cx="711274" cy="209198"/>
              <a:chOff x="7812360" y="123478"/>
              <a:chExt cx="1224136" cy="360040"/>
            </a:xfrm>
          </p:grpSpPr>
          <p:sp>
            <p:nvSpPr>
              <p:cNvPr id="32" name="椭圆 31"/>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3" name="椭圆 32"/>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4" name="椭圆 33"/>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sp>
        <p:nvSpPr>
          <p:cNvPr id="28" name="TextBox 27"/>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26" name="组合 25"/>
          <p:cNvGrpSpPr/>
          <p:nvPr/>
        </p:nvGrpSpPr>
        <p:grpSpPr>
          <a:xfrm rot="16200000">
            <a:off x="4876800" y="2555848"/>
            <a:ext cx="457200" cy="304800"/>
            <a:chOff x="7076420" y="3409950"/>
            <a:chExt cx="457200" cy="304800"/>
          </a:xfrm>
        </p:grpSpPr>
        <p:cxnSp>
          <p:nvCxnSpPr>
            <p:cNvPr id="27" name="直接连接符 26"/>
            <p:cNvCxnSpPr/>
            <p:nvPr/>
          </p:nvCxnSpPr>
          <p:spPr>
            <a:xfrm rot="5400000" flipV="1">
              <a:off x="7305020" y="3333750"/>
              <a:ext cx="0" cy="4572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7315200" y="34099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708660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7533620" y="3562350"/>
              <a:ext cx="0" cy="152400"/>
            </a:xfrm>
            <a:prstGeom prst="line">
              <a:avLst/>
            </a:prstGeom>
            <a:ln w="12700">
              <a:solidFill>
                <a:srgbClr val="00A27B"/>
              </a:solidFill>
            </a:ln>
          </p:spPr>
          <p:style>
            <a:lnRef idx="1">
              <a:schemeClr val="accent1"/>
            </a:lnRef>
            <a:fillRef idx="0">
              <a:schemeClr val="accent1"/>
            </a:fillRef>
            <a:effectRef idx="0">
              <a:schemeClr val="accent1"/>
            </a:effectRef>
            <a:fontRef idx="minor">
              <a:schemeClr val="tx1"/>
            </a:fontRef>
          </p:style>
        </p:cxnSp>
      </p:grpSp>
      <p:sp>
        <p:nvSpPr>
          <p:cNvPr id="38" name="矩形 37"/>
          <p:cNvSpPr/>
          <p:nvPr/>
        </p:nvSpPr>
        <p:spPr>
          <a:xfrm>
            <a:off x="5232982" y="2360771"/>
            <a:ext cx="3855543" cy="261610"/>
          </a:xfrm>
          <a:prstGeom prst="rect">
            <a:avLst/>
          </a:prstGeom>
        </p:spPr>
        <p:txBody>
          <a:bodyPr wrap="none">
            <a:spAutoFit/>
          </a:bodyPr>
          <a:lstStyle/>
          <a:p>
            <a:r>
              <a:rPr lang="en-US" altLang="zh-CN" sz="1100" dirty="0" smtClean="0">
                <a:latin typeface="Poppins" panose="02000000000000000000" pitchFamily="2" charset="0"/>
                <a:cs typeface="Poppins" panose="02000000000000000000" pitchFamily="2" charset="0"/>
              </a:rPr>
              <a:t>10 </a:t>
            </a:r>
            <a:r>
              <a:rPr lang="en-US" altLang="zh-CN" sz="1100" dirty="0" err="1" smtClean="0">
                <a:latin typeface="Poppins" panose="02000000000000000000" pitchFamily="2" charset="0"/>
                <a:cs typeface="Poppins" panose="02000000000000000000" pitchFamily="2" charset="0"/>
              </a:rPr>
              <a:t>ng</a:t>
            </a:r>
            <a:r>
              <a:rPr lang="en-US" altLang="zh-CN" sz="1100" dirty="0" smtClean="0">
                <a:latin typeface="Poppins" panose="02000000000000000000" pitchFamily="2" charset="0"/>
                <a:cs typeface="Poppins" panose="02000000000000000000" pitchFamily="2" charset="0"/>
              </a:rPr>
              <a:t>/</a:t>
            </a:r>
            <a:r>
              <a:rPr lang="en-US" altLang="zh-CN" sz="1100" dirty="0" err="1" smtClean="0">
                <a:latin typeface="Poppins" panose="02000000000000000000" pitchFamily="2" charset="0"/>
                <a:cs typeface="Poppins" panose="02000000000000000000" pitchFamily="2" charset="0"/>
              </a:rPr>
              <a:t>mL</a:t>
            </a:r>
            <a:r>
              <a:rPr lang="en-US" altLang="zh-CN" sz="1100" dirty="0" smtClean="0">
                <a:latin typeface="Poppins" panose="02000000000000000000" pitchFamily="2" charset="0"/>
                <a:cs typeface="Poppins" panose="02000000000000000000" pitchFamily="2" charset="0"/>
              </a:rPr>
              <a:t> Human FGF10 (Sino Biological, </a:t>
            </a:r>
            <a:r>
              <a:rPr lang="en-US" altLang="zh-CN" sz="1100" dirty="0" smtClean="0">
                <a:solidFill>
                  <a:srgbClr val="007E66"/>
                </a:solidFill>
                <a:latin typeface="Poppins" panose="02000000000000000000" pitchFamily="2" charset="0"/>
                <a:cs typeface="Poppins" panose="02000000000000000000" pitchFamily="2" charset="0"/>
              </a:rPr>
              <a:t>10573-HNAE</a:t>
            </a:r>
            <a:r>
              <a:rPr lang="en-US" altLang="zh-CN" sz="1100" dirty="0" smtClean="0">
                <a:latin typeface="Poppins" panose="02000000000000000000" pitchFamily="2" charset="0"/>
                <a:cs typeface="Poppins" panose="02000000000000000000" pitchFamily="2" charset="0"/>
              </a:rPr>
              <a:t>)</a:t>
            </a:r>
            <a:endParaRPr lang="zh-CN" altLang="en-US" sz="1100" dirty="0">
              <a:latin typeface="Poppins" panose="02000000000000000000" pitchFamily="2" charset="0"/>
              <a:cs typeface="Poppins" panose="02000000000000000000" pitchFamily="2" charset="0"/>
            </a:endParaRPr>
          </a:p>
        </p:txBody>
      </p:sp>
      <p:sp>
        <p:nvSpPr>
          <p:cNvPr id="39" name="矩形 38"/>
          <p:cNvSpPr/>
          <p:nvPr/>
        </p:nvSpPr>
        <p:spPr>
          <a:xfrm>
            <a:off x="5257800" y="2790170"/>
            <a:ext cx="4343400" cy="261610"/>
          </a:xfrm>
          <a:prstGeom prst="rect">
            <a:avLst/>
          </a:prstGeom>
        </p:spPr>
        <p:txBody>
          <a:bodyPr wrap="square">
            <a:spAutoFit/>
          </a:bodyPr>
          <a:lstStyle/>
          <a:p>
            <a:r>
              <a:rPr lang="en-US" altLang="zh-CN" sz="1100" dirty="0" smtClean="0">
                <a:latin typeface="Poppins" panose="02000000000000000000" pitchFamily="2" charset="0"/>
                <a:cs typeface="Poppins" panose="02000000000000000000" pitchFamily="2" charset="0"/>
              </a:rPr>
              <a:t>10 </a:t>
            </a:r>
            <a:r>
              <a:rPr lang="en-US" altLang="zh-CN" sz="1100" dirty="0" err="1" smtClean="0">
                <a:latin typeface="Poppins" panose="02000000000000000000" pitchFamily="2" charset="0"/>
                <a:cs typeface="Poppins" panose="02000000000000000000" pitchFamily="2" charset="0"/>
              </a:rPr>
              <a:t>ng</a:t>
            </a:r>
            <a:r>
              <a:rPr lang="en-US" altLang="zh-CN" sz="1100" dirty="0" smtClean="0">
                <a:latin typeface="Poppins" panose="02000000000000000000" pitchFamily="2" charset="0"/>
                <a:cs typeface="Poppins" panose="02000000000000000000" pitchFamily="2" charset="0"/>
              </a:rPr>
              <a:t>/</a:t>
            </a:r>
            <a:r>
              <a:rPr lang="en-US" altLang="zh-CN" sz="1100" dirty="0" err="1" smtClean="0">
                <a:latin typeface="Poppins" panose="02000000000000000000" pitchFamily="2" charset="0"/>
                <a:cs typeface="Poppins" panose="02000000000000000000" pitchFamily="2" charset="0"/>
              </a:rPr>
              <a:t>mL</a:t>
            </a:r>
            <a:r>
              <a:rPr lang="en-US" altLang="zh-CN" sz="1100" dirty="0" smtClean="0">
                <a:latin typeface="Poppins" panose="02000000000000000000" pitchFamily="2" charset="0"/>
                <a:cs typeface="Poppins" panose="02000000000000000000" pitchFamily="2" charset="0"/>
              </a:rPr>
              <a:t> Human EGF (Sino Biological, </a:t>
            </a:r>
            <a:r>
              <a:rPr lang="en-US" altLang="zh-CN" sz="1100" dirty="0" smtClean="0">
                <a:solidFill>
                  <a:srgbClr val="007E66"/>
                </a:solidFill>
                <a:latin typeface="Poppins" panose="02000000000000000000" pitchFamily="2" charset="0"/>
                <a:cs typeface="Poppins" panose="02000000000000000000" pitchFamily="2" charset="0"/>
              </a:rPr>
              <a:t>10605-HNAE</a:t>
            </a:r>
            <a:r>
              <a:rPr lang="en-US" altLang="zh-CN" sz="1100" dirty="0" smtClean="0">
                <a:latin typeface="Poppins" panose="02000000000000000000" pitchFamily="2" charset="0"/>
                <a:cs typeface="Poppins" panose="02000000000000000000" pitchFamily="2" charset="0"/>
              </a:rPr>
              <a:t>)</a:t>
            </a:r>
            <a:endParaRPr lang="zh-CN" altLang="en-US" sz="1100" dirty="0">
              <a:latin typeface="Poppins" panose="02000000000000000000" pitchFamily="2" charset="0"/>
              <a:cs typeface="Poppins" panose="02000000000000000000" pitchFamily="2" charset="0"/>
            </a:endParaRPr>
          </a:p>
        </p:txBody>
      </p:sp>
      <p:sp>
        <p:nvSpPr>
          <p:cNvPr id="41" name="TextBox 40"/>
          <p:cNvSpPr txBox="1"/>
          <p:nvPr/>
        </p:nvSpPr>
        <p:spPr>
          <a:xfrm>
            <a:off x="3705306" y="2443203"/>
            <a:ext cx="1295400" cy="523220"/>
          </a:xfrm>
          <a:prstGeom prst="rect">
            <a:avLst/>
          </a:prstGeom>
          <a:noFill/>
        </p:spPr>
        <p:txBody>
          <a:bodyPr wrap="square" rtlCol="0">
            <a:spAutoFit/>
          </a:bodyPr>
          <a:lstStyle/>
          <a:p>
            <a:pPr algn="ctr"/>
            <a:r>
              <a:rPr lang="zh-CN" altLang="en-US" sz="1400" b="1" dirty="0" smtClean="0">
                <a:latin typeface="思源黑体 CN Regular" panose="020B0500000000000000" pitchFamily="34" charset="-122"/>
                <a:ea typeface="思源黑体 CN Regular" panose="020B0500000000000000" pitchFamily="34" charset="-122"/>
              </a:rPr>
              <a:t>培养中用到的细胞因子</a:t>
            </a:r>
            <a:endParaRPr lang="zh-CN" altLang="en-US" sz="1400" b="1" dirty="0">
              <a:latin typeface="思源黑体 CN Regular" panose="020B0500000000000000" pitchFamily="34" charset="-122"/>
              <a:ea typeface="思源黑体 CN Regular" panose="020B0500000000000000" pitchFamily="34" charset="-122"/>
            </a:endParaRPr>
          </a:p>
        </p:txBody>
      </p:sp>
      <p:sp>
        <p:nvSpPr>
          <p:cNvPr id="11" name="矩形 10"/>
          <p:cNvSpPr/>
          <p:nvPr/>
        </p:nvSpPr>
        <p:spPr>
          <a:xfrm>
            <a:off x="1270" y="4957445"/>
            <a:ext cx="3298190" cy="191135"/>
          </a:xfrm>
          <a:prstGeom prst="rect">
            <a:avLst/>
          </a:prstGeom>
        </p:spPr>
        <p:txBody>
          <a:bodyPr wrap="square" lIns="68580" tIns="34290" rIns="68580" bIns="34290">
            <a:spAutoFit/>
          </a:bodyPr>
          <a:lstStyle/>
          <a:p>
            <a:r>
              <a:rPr lang="en-US" sz="800" i="1" dirty="0" smtClean="0">
                <a:latin typeface="Poppins" panose="02000000000000000000" pitchFamily="2" charset="0"/>
                <a:cs typeface="Poppins" panose="02000000000000000000" pitchFamily="2" charset="0"/>
              </a:rPr>
              <a:t>Xiao-Yan Tang</a:t>
            </a:r>
            <a:r>
              <a:rPr lang="en-US" sz="800" i="1" dirty="0" smtClean="0">
                <a:latin typeface="Poppins" panose="02000000000000000000" pitchFamily="2" charset="0"/>
                <a:ea typeface="思源黑体 CN Regular" panose="020B0500000000000000" pitchFamily="34" charset="-122"/>
                <a:cs typeface="Poppins" panose="02000000000000000000" pitchFamily="2" charset="0"/>
                <a:sym typeface="+mn-ea"/>
              </a:rPr>
              <a:t>; et al. </a:t>
            </a:r>
            <a:r>
              <a:rPr lang="en-US" sz="800" i="1" dirty="0" smtClean="0">
                <a:latin typeface="Poppins" panose="02000000000000000000" pitchFamily="2" charset="0"/>
                <a:cs typeface="Poppins" panose="02000000000000000000" pitchFamily="2" charset="0"/>
              </a:rPr>
              <a:t>doi.org/10.1038/s41392-022-01024-9.</a:t>
            </a:r>
            <a:endParaRPr lang="zh-CN" altLang="en-US" sz="800" i="1" dirty="0">
              <a:latin typeface="Poppins" panose="02000000000000000000" pitchFamily="2" charset="0"/>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2"/>
          <p:cNvPicPr>
            <a:picLocks noChangeAspect="1" noChangeArrowheads="1"/>
          </p:cNvPicPr>
          <p:nvPr>
            <p:custDataLst>
              <p:tags r:id="rId1"/>
            </p:custDataLst>
          </p:nvPr>
        </p:nvPicPr>
        <p:blipFill>
          <a:blip r:embed="rId16" cstate="print"/>
          <a:srcRect/>
          <a:stretch>
            <a:fillRect/>
          </a:stretch>
        </p:blipFill>
        <p:spPr bwMode="auto">
          <a:xfrm>
            <a:off x="2142587" y="2507406"/>
            <a:ext cx="2429413" cy="1512143"/>
          </a:xfrm>
          <a:prstGeom prst="rect">
            <a:avLst/>
          </a:prstGeom>
          <a:noFill/>
          <a:ln w="9525">
            <a:noFill/>
            <a:miter lim="800000"/>
            <a:headEnd/>
            <a:tailEnd/>
          </a:ln>
          <a:effectLst/>
        </p:spPr>
      </p:pic>
      <p:pic>
        <p:nvPicPr>
          <p:cNvPr id="46" name="Picture 3"/>
          <p:cNvPicPr>
            <a:picLocks noChangeAspect="1" noChangeArrowheads="1"/>
          </p:cNvPicPr>
          <p:nvPr>
            <p:custDataLst>
              <p:tags r:id="rId2"/>
            </p:custDataLst>
          </p:nvPr>
        </p:nvPicPr>
        <p:blipFill>
          <a:blip r:embed="rId17" cstate="print"/>
          <a:srcRect/>
          <a:stretch>
            <a:fillRect/>
          </a:stretch>
        </p:blipFill>
        <p:spPr bwMode="auto">
          <a:xfrm>
            <a:off x="6846784" y="2571750"/>
            <a:ext cx="2297216" cy="1447800"/>
          </a:xfrm>
          <a:prstGeom prst="rect">
            <a:avLst/>
          </a:prstGeom>
          <a:noFill/>
          <a:ln w="9525">
            <a:noFill/>
            <a:miter lim="800000"/>
            <a:headEnd/>
            <a:tailEnd/>
          </a:ln>
          <a:effectLst/>
        </p:spPr>
      </p:pic>
      <p:grpSp>
        <p:nvGrpSpPr>
          <p:cNvPr id="2" name="组合 20"/>
          <p:cNvGrpSpPr/>
          <p:nvPr/>
        </p:nvGrpSpPr>
        <p:grpSpPr>
          <a:xfrm>
            <a:off x="285720" y="642924"/>
            <a:ext cx="3865426" cy="514697"/>
            <a:chOff x="5643570" y="1142990"/>
            <a:chExt cx="3865426" cy="514697"/>
          </a:xfrm>
        </p:grpSpPr>
        <p:sp>
          <p:nvSpPr>
            <p:cNvPr id="24" name="椭圆 23"/>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5" name="TextBox 24"/>
            <p:cNvSpPr txBox="1"/>
            <p:nvPr/>
          </p:nvSpPr>
          <p:spPr>
            <a:xfrm>
              <a:off x="5786446" y="1142990"/>
              <a:ext cx="3658374" cy="46166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类器官培养相关产品数据</a:t>
              </a:r>
            </a:p>
          </p:txBody>
        </p:sp>
        <p:sp>
          <p:nvSpPr>
            <p:cNvPr id="26" name="椭圆 25"/>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27" name="椭圆 26"/>
            <p:cNvSpPr/>
            <p:nvPr/>
          </p:nvSpPr>
          <p:spPr>
            <a:xfrm>
              <a:off x="9366120" y="1514811"/>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38" name="椭圆 37"/>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9" name="矩形 38"/>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33" name="Picture 2" descr="D:\桌面\新logo-黑.png"/>
            <p:cNvPicPr>
              <a:picLocks noChangeAspect="1" noChangeArrowheads="1"/>
            </p:cNvPicPr>
            <p:nvPr/>
          </p:nvPicPr>
          <p:blipFill>
            <a:blip r:embed="rId18"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35" name="椭圆 34"/>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6" name="椭圆 35"/>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7" name="椭圆 36"/>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sp>
        <p:nvSpPr>
          <p:cNvPr id="32" name="TextBox 31"/>
          <p:cNvSpPr txBox="1"/>
          <p:nvPr/>
        </p:nvSpPr>
        <p:spPr>
          <a:xfrm>
            <a:off x="228600" y="2038350"/>
            <a:ext cx="1928826" cy="307773"/>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zh-CN" altLang="en-US" sz="1200" b="1"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活性比较数据</a:t>
            </a:r>
            <a:endParaRPr lang="en-US" altLang="zh-CN" sz="1200" b="1"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p:txBody>
      </p:sp>
      <p:sp>
        <p:nvSpPr>
          <p:cNvPr id="34" name="TextBox 33"/>
          <p:cNvSpPr txBox="1"/>
          <p:nvPr/>
        </p:nvSpPr>
        <p:spPr>
          <a:xfrm>
            <a:off x="4876800" y="2038350"/>
            <a:ext cx="1928826" cy="307773"/>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zh-CN" altLang="en-US" sz="1200" b="1" dirty="0" smtClean="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rPr>
              <a:t>活性比较数据</a:t>
            </a:r>
            <a:endParaRPr lang="en-US" altLang="zh-CN" sz="1200" b="1" dirty="0" smtClean="0">
              <a:solidFill>
                <a:srgbClr val="000000"/>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
        <p:nvSpPr>
          <p:cNvPr id="40" name="矩形 39"/>
          <p:cNvSpPr/>
          <p:nvPr>
            <p:custDataLst>
              <p:tags r:id="rId3"/>
            </p:custDataLst>
          </p:nvPr>
        </p:nvSpPr>
        <p:spPr>
          <a:xfrm>
            <a:off x="228600" y="4229100"/>
            <a:ext cx="4258310" cy="368300"/>
          </a:xfrm>
          <a:prstGeom prst="rect">
            <a:avLst/>
          </a:prstGeom>
        </p:spPr>
        <p:txBody>
          <a:bodyPr wrap="square">
            <a:spAutoFit/>
          </a:bodyPr>
          <a:lstStyle/>
          <a:p>
            <a:r>
              <a:rPr lang="en-US" altLang="en-US" sz="900" dirty="0" smtClean="0">
                <a:solidFill>
                  <a:srgbClr val="000000"/>
                </a:solidFill>
                <a:latin typeface="Poppins" panose="02000000000000000000" pitchFamily="2" charset="0"/>
                <a:ea typeface="微软雅黑" panose="020B0503020204020204" pitchFamily="34" charset="-122"/>
                <a:cs typeface="Poppins" panose="02000000000000000000" pitchFamily="2" charset="0"/>
              </a:rPr>
              <a:t>Cell proliferation assay using BaF3 mouse pro-B cells </a:t>
            </a:r>
            <a:r>
              <a:rPr lang="en-US" altLang="en-US" sz="900" dirty="0" err="1" smtClean="0">
                <a:solidFill>
                  <a:srgbClr val="000000"/>
                </a:solidFill>
                <a:latin typeface="Poppins" panose="02000000000000000000" pitchFamily="2" charset="0"/>
                <a:ea typeface="微软雅黑" panose="020B0503020204020204" pitchFamily="34" charset="-122"/>
                <a:cs typeface="Poppins" panose="02000000000000000000" pitchFamily="2" charset="0"/>
              </a:rPr>
              <a:t>transfected</a:t>
            </a:r>
            <a:r>
              <a:rPr lang="en-US" altLang="en-US" sz="900" dirty="0" smtClean="0">
                <a:solidFill>
                  <a:srgbClr val="000000"/>
                </a:solidFill>
                <a:latin typeface="Poppins" panose="02000000000000000000" pitchFamily="2" charset="0"/>
                <a:ea typeface="微软雅黑" panose="020B0503020204020204" pitchFamily="34" charset="-122"/>
                <a:cs typeface="Poppins" panose="02000000000000000000" pitchFamily="2" charset="0"/>
              </a:rPr>
              <a:t> with human FGFR2b.</a:t>
            </a:r>
            <a:endParaRPr lang="zh-CN" altLang="en-US" sz="900" dirty="0" smtClean="0">
              <a:solidFill>
                <a:srgbClr val="000000"/>
              </a:solidFill>
              <a:latin typeface="Poppins" panose="02000000000000000000" pitchFamily="2" charset="0"/>
              <a:ea typeface="微软雅黑" panose="020B0503020204020204" pitchFamily="34" charset="-122"/>
              <a:cs typeface="Poppins" panose="02000000000000000000" pitchFamily="2" charset="0"/>
            </a:endParaRPr>
          </a:p>
        </p:txBody>
      </p:sp>
      <p:sp>
        <p:nvSpPr>
          <p:cNvPr id="41" name="矩形 40"/>
          <p:cNvSpPr/>
          <p:nvPr>
            <p:custDataLst>
              <p:tags r:id="rId4"/>
            </p:custDataLst>
          </p:nvPr>
        </p:nvSpPr>
        <p:spPr>
          <a:xfrm>
            <a:off x="4876800" y="4229100"/>
            <a:ext cx="4231640" cy="368300"/>
          </a:xfrm>
          <a:prstGeom prst="rect">
            <a:avLst/>
          </a:prstGeom>
        </p:spPr>
        <p:txBody>
          <a:bodyPr wrap="square">
            <a:spAutoFit/>
          </a:bodyPr>
          <a:lstStyle/>
          <a:p>
            <a:r>
              <a:rPr lang="en-US" altLang="en-US" sz="900" dirty="0" smtClean="0">
                <a:solidFill>
                  <a:srgbClr val="000000"/>
                </a:solidFill>
                <a:latin typeface="Poppins" panose="02000000000000000000" pitchFamily="2" charset="0"/>
                <a:ea typeface="微软雅黑" panose="020B0503020204020204" pitchFamily="34" charset="-122"/>
                <a:cs typeface="Poppins" panose="02000000000000000000" pitchFamily="2" charset="0"/>
              </a:rPr>
              <a:t>Cell proliferation assay using BaF3 mouse pro-B cells </a:t>
            </a:r>
            <a:r>
              <a:rPr lang="en-US" altLang="en-US" sz="900" dirty="0" err="1" smtClean="0">
                <a:solidFill>
                  <a:srgbClr val="000000"/>
                </a:solidFill>
                <a:latin typeface="Poppins" panose="02000000000000000000" pitchFamily="2" charset="0"/>
                <a:ea typeface="微软雅黑" panose="020B0503020204020204" pitchFamily="34" charset="-122"/>
                <a:cs typeface="Poppins" panose="02000000000000000000" pitchFamily="2" charset="0"/>
              </a:rPr>
              <a:t>transfected</a:t>
            </a:r>
            <a:r>
              <a:rPr lang="en-US" altLang="en-US" sz="900" dirty="0" smtClean="0">
                <a:solidFill>
                  <a:srgbClr val="000000"/>
                </a:solidFill>
                <a:latin typeface="Poppins" panose="02000000000000000000" pitchFamily="2" charset="0"/>
                <a:ea typeface="微软雅黑" panose="020B0503020204020204" pitchFamily="34" charset="-122"/>
                <a:cs typeface="Poppins" panose="02000000000000000000" pitchFamily="2" charset="0"/>
              </a:rPr>
              <a:t> with human FGFR2b.</a:t>
            </a:r>
            <a:endParaRPr lang="zh-CN" altLang="en-US" sz="900" dirty="0" smtClean="0">
              <a:solidFill>
                <a:srgbClr val="000000"/>
              </a:solidFill>
              <a:latin typeface="Poppins" panose="02000000000000000000" pitchFamily="2" charset="0"/>
              <a:ea typeface="微软雅黑" panose="020B0503020204020204" pitchFamily="34" charset="-122"/>
              <a:cs typeface="Poppins" panose="02000000000000000000" pitchFamily="2" charset="0"/>
            </a:endParaRPr>
          </a:p>
        </p:txBody>
      </p:sp>
      <p:sp>
        <p:nvSpPr>
          <p:cNvPr id="44" name="TextBox 43"/>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grpSp>
        <p:nvGrpSpPr>
          <p:cNvPr id="6" name="组合 46"/>
          <p:cNvGrpSpPr/>
          <p:nvPr>
            <p:custDataLst>
              <p:tags r:id="rId5"/>
            </p:custDataLst>
          </p:nvPr>
        </p:nvGrpSpPr>
        <p:grpSpPr>
          <a:xfrm>
            <a:off x="219075" y="1276350"/>
            <a:ext cx="8924925" cy="2905125"/>
            <a:chOff x="219075" y="1276350"/>
            <a:chExt cx="8924925" cy="2905125"/>
          </a:xfrm>
        </p:grpSpPr>
        <p:grpSp>
          <p:nvGrpSpPr>
            <p:cNvPr id="7" name="组合 42"/>
            <p:cNvGrpSpPr/>
            <p:nvPr/>
          </p:nvGrpSpPr>
          <p:grpSpPr>
            <a:xfrm>
              <a:off x="219075" y="1276350"/>
              <a:ext cx="8924925" cy="2905125"/>
              <a:chOff x="219075" y="1276350"/>
              <a:chExt cx="8924925" cy="2905125"/>
            </a:xfrm>
          </p:grpSpPr>
          <p:grpSp>
            <p:nvGrpSpPr>
              <p:cNvPr id="8" name="组合 20"/>
              <p:cNvGrpSpPr/>
              <p:nvPr/>
            </p:nvGrpSpPr>
            <p:grpSpPr>
              <a:xfrm>
                <a:off x="219075" y="1276350"/>
                <a:ext cx="8924925" cy="2905125"/>
                <a:chOff x="196808" y="1600198"/>
                <a:chExt cx="11899901" cy="3873502"/>
              </a:xfrm>
            </p:grpSpPr>
            <p:pic>
              <p:nvPicPr>
                <p:cNvPr id="17" name="Picture 3"/>
                <p:cNvPicPr>
                  <a:picLocks noChangeAspect="1" noChangeArrowheads="1"/>
                </p:cNvPicPr>
                <p:nvPr>
                  <p:custDataLst>
                    <p:tags r:id="rId8"/>
                  </p:custDataLst>
                </p:nvPr>
              </p:nvPicPr>
              <p:blipFill>
                <a:blip r:embed="rId19" cstate="print"/>
                <a:srcRect l="6250"/>
                <a:stretch>
                  <a:fillRect/>
                </a:stretch>
              </p:blipFill>
              <p:spPr bwMode="auto">
                <a:xfrm>
                  <a:off x="196808" y="3174999"/>
                  <a:ext cx="2755900" cy="2204720"/>
                </a:xfrm>
                <a:prstGeom prst="rect">
                  <a:avLst/>
                </a:prstGeom>
                <a:noFill/>
                <a:ln w="9525">
                  <a:noFill/>
                  <a:miter lim="800000"/>
                  <a:headEnd/>
                  <a:tailEnd/>
                </a:ln>
                <a:effectLst/>
              </p:spPr>
            </p:pic>
            <p:sp>
              <p:nvSpPr>
                <p:cNvPr id="18" name="矩形 17"/>
                <p:cNvSpPr/>
                <p:nvPr>
                  <p:custDataLst>
                    <p:tags r:id="rId9"/>
                  </p:custDataLst>
                </p:nvPr>
              </p:nvSpPr>
              <p:spPr>
                <a:xfrm>
                  <a:off x="615908" y="1600198"/>
                  <a:ext cx="5334038" cy="451406"/>
                </a:xfrm>
                <a:prstGeom prst="rect">
                  <a:avLst/>
                </a:prstGeom>
              </p:spPr>
              <p:txBody>
                <a:bodyPr wrap="square">
                  <a:spAutoFit/>
                </a:bodyPr>
                <a:lstStyle/>
                <a:p>
                  <a:pPr algn="ctr" fontAlgn="ctr"/>
                  <a:r>
                    <a:rPr lang="en-US" altLang="en-US" sz="1600" b="1" dirty="0" smtClean="0">
                      <a:solidFill>
                        <a:srgbClr val="007E66"/>
                      </a:solidFill>
                      <a:latin typeface="Poppins" panose="02000000000000000000" pitchFamily="2" charset="0"/>
                      <a:ea typeface="微软雅黑" panose="020B0503020204020204" pitchFamily="34" charset="-122"/>
                      <a:cs typeface="Poppins" panose="02000000000000000000" pitchFamily="2" charset="0"/>
                    </a:rPr>
                    <a:t>FGF7/KGF  10210-H07E</a:t>
                  </a:r>
                </a:p>
              </p:txBody>
            </p:sp>
            <p:pic>
              <p:nvPicPr>
                <p:cNvPr id="19" name="Picture 3"/>
                <p:cNvPicPr>
                  <a:picLocks noChangeAspect="1" noChangeArrowheads="1"/>
                </p:cNvPicPr>
                <p:nvPr>
                  <p:custDataLst>
                    <p:tags r:id="rId10"/>
                  </p:custDataLst>
                </p:nvPr>
              </p:nvPicPr>
              <p:blipFill>
                <a:blip r:embed="rId20" cstate="print"/>
                <a:srcRect/>
                <a:stretch>
                  <a:fillRect/>
                </a:stretch>
              </p:blipFill>
              <p:spPr bwMode="auto">
                <a:xfrm>
                  <a:off x="6000708" y="3022599"/>
                  <a:ext cx="3055583" cy="2451101"/>
                </a:xfrm>
                <a:prstGeom prst="rect">
                  <a:avLst/>
                </a:prstGeom>
                <a:noFill/>
                <a:ln w="9525">
                  <a:noFill/>
                  <a:miter lim="800000"/>
                  <a:headEnd/>
                  <a:tailEnd/>
                </a:ln>
                <a:effectLst/>
              </p:spPr>
            </p:pic>
            <p:sp>
              <p:nvSpPr>
                <p:cNvPr id="20" name="矩形 19"/>
                <p:cNvSpPr/>
                <p:nvPr>
                  <p:custDataLst>
                    <p:tags r:id="rId11"/>
                  </p:custDataLst>
                </p:nvPr>
              </p:nvSpPr>
              <p:spPr>
                <a:xfrm>
                  <a:off x="6476963" y="1600198"/>
                  <a:ext cx="5619746" cy="451406"/>
                </a:xfrm>
                <a:prstGeom prst="rect">
                  <a:avLst/>
                </a:prstGeom>
              </p:spPr>
              <p:txBody>
                <a:bodyPr wrap="square">
                  <a:spAutoFit/>
                </a:bodyPr>
                <a:lstStyle/>
                <a:p>
                  <a:pPr algn="ctr" fontAlgn="ctr"/>
                  <a:r>
                    <a:rPr lang="en-US" altLang="en-US" sz="1600" b="1" dirty="0" smtClean="0">
                      <a:solidFill>
                        <a:srgbClr val="007E66"/>
                      </a:solidFill>
                      <a:latin typeface="Poppins" panose="02000000000000000000" pitchFamily="2" charset="0"/>
                      <a:ea typeface="微软雅黑" panose="020B0503020204020204" pitchFamily="34" charset="-122"/>
                      <a:cs typeface="Poppins" panose="02000000000000000000" pitchFamily="2" charset="0"/>
                    </a:rPr>
                    <a:t>FGF10  10573-HNAE</a:t>
                  </a:r>
                </a:p>
              </p:txBody>
            </p:sp>
            <p:sp>
              <p:nvSpPr>
                <p:cNvPr id="23" name="矩形 22"/>
                <p:cNvSpPr/>
                <p:nvPr>
                  <p:custDataLst>
                    <p:tags r:id="rId12"/>
                  </p:custDataLst>
                </p:nvPr>
              </p:nvSpPr>
              <p:spPr>
                <a:xfrm>
                  <a:off x="9759909" y="3936999"/>
                  <a:ext cx="827577" cy="348814"/>
                </a:xfrm>
                <a:prstGeom prst="rect">
                  <a:avLst/>
                </a:prstGeom>
              </p:spPr>
              <p:txBody>
                <a:bodyPr wrap="none">
                  <a:spAutoFit/>
                </a:bodyPr>
                <a:lstStyle/>
                <a:p>
                  <a:pPr fontAlgn="ctr"/>
                  <a:r>
                    <a:rPr lang="zh-CN" altLang="en-US" sz="1100" dirty="0" smtClean="0">
                      <a:latin typeface="Poppins" panose="02000000000000000000" pitchFamily="2" charset="0"/>
                      <a:cs typeface="Poppins" panose="02000000000000000000" pitchFamily="2" charset="0"/>
                    </a:rPr>
                    <a:t>≥ </a:t>
                  </a:r>
                  <a:r>
                    <a:rPr lang="en-US" altLang="zh-CN" sz="1100" dirty="0" smtClean="0">
                      <a:latin typeface="Poppins" panose="02000000000000000000" pitchFamily="2" charset="0"/>
                      <a:cs typeface="Poppins" panose="02000000000000000000" pitchFamily="2" charset="0"/>
                    </a:rPr>
                    <a:t>95 %</a:t>
                  </a:r>
                  <a:endParaRPr lang="en-US" altLang="en-US" sz="1100" dirty="0" smtClean="0">
                    <a:solidFill>
                      <a:srgbClr val="000000"/>
                    </a:solidFill>
                    <a:latin typeface="Poppins" panose="02000000000000000000" pitchFamily="2" charset="0"/>
                    <a:ea typeface="微软雅黑" panose="020B0503020204020204" pitchFamily="34" charset="-122"/>
                    <a:cs typeface="Poppins" panose="02000000000000000000" pitchFamily="2" charset="0"/>
                  </a:endParaRPr>
                </a:p>
              </p:txBody>
            </p:sp>
            <p:sp>
              <p:nvSpPr>
                <p:cNvPr id="22" name="矩形 21"/>
                <p:cNvSpPr/>
                <p:nvPr>
                  <p:custDataLst>
                    <p:tags r:id="rId13"/>
                  </p:custDataLst>
                </p:nvPr>
              </p:nvSpPr>
              <p:spPr>
                <a:xfrm>
                  <a:off x="3562308" y="3835399"/>
                  <a:ext cx="827577" cy="348814"/>
                </a:xfrm>
                <a:prstGeom prst="rect">
                  <a:avLst/>
                </a:prstGeom>
              </p:spPr>
              <p:txBody>
                <a:bodyPr wrap="none">
                  <a:spAutoFit/>
                </a:bodyPr>
                <a:lstStyle/>
                <a:p>
                  <a:pPr fontAlgn="ctr"/>
                  <a:r>
                    <a:rPr lang="zh-CN" altLang="en-US" sz="1100" dirty="0" smtClean="0">
                      <a:latin typeface="Poppins" panose="02000000000000000000" pitchFamily="2" charset="0"/>
                      <a:ea typeface="思源黑体 CN Regular" panose="020B0500000000000000" pitchFamily="34" charset="-122"/>
                      <a:cs typeface="Poppins" panose="02000000000000000000" pitchFamily="2" charset="0"/>
                    </a:rPr>
                    <a:t>≥ </a:t>
                  </a:r>
                  <a:r>
                    <a:rPr lang="en-US" altLang="zh-CN" sz="1100" dirty="0" smtClean="0">
                      <a:latin typeface="Poppins" panose="02000000000000000000" pitchFamily="2" charset="0"/>
                      <a:ea typeface="思源黑体 CN Regular" panose="020B0500000000000000" pitchFamily="34" charset="-122"/>
                      <a:cs typeface="Poppins" panose="02000000000000000000" pitchFamily="2" charset="0"/>
                    </a:rPr>
                    <a:t>95 %</a:t>
                  </a:r>
                  <a:endParaRPr lang="en-US" altLang="en-US" sz="1100" dirty="0" smtClean="0">
                    <a:latin typeface="Poppins" panose="02000000000000000000" pitchFamily="2" charset="0"/>
                    <a:ea typeface="思源黑体 CN Regular" panose="020B0500000000000000" pitchFamily="34" charset="-122"/>
                    <a:cs typeface="Poppins" panose="02000000000000000000" pitchFamily="2" charset="0"/>
                  </a:endParaRPr>
                </a:p>
              </p:txBody>
            </p:sp>
          </p:grpSp>
          <p:sp>
            <p:nvSpPr>
              <p:cNvPr id="31" name="TextBox 30"/>
              <p:cNvSpPr txBox="1"/>
              <p:nvPr>
                <p:custDataLst>
                  <p:tags r:id="rId7"/>
                </p:custDataLst>
              </p:nvPr>
            </p:nvSpPr>
            <p:spPr>
              <a:xfrm>
                <a:off x="685800" y="2495550"/>
                <a:ext cx="762000" cy="276999"/>
              </a:xfrm>
              <a:prstGeom prst="rect">
                <a:avLst/>
              </a:prstGeom>
              <a:solidFill>
                <a:schemeClr val="bg1"/>
              </a:solidFill>
            </p:spPr>
            <p:txBody>
              <a:bodyPr wrap="square" rtlCol="0">
                <a:spAutoFit/>
              </a:bodyPr>
              <a:lstStyle/>
              <a:p>
                <a:r>
                  <a:rPr lang="zh-CN" altLang="en-US" sz="600"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国外知名品牌</a:t>
                </a:r>
                <a:endParaRPr lang="en-US" altLang="zh-CN" sz="600"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a:p>
                <a:r>
                  <a:rPr lang="zh-CN" altLang="en-US" sz="600"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义翘神州</a:t>
                </a:r>
              </a:p>
            </p:txBody>
          </p:sp>
        </p:grpSp>
        <p:sp>
          <p:nvSpPr>
            <p:cNvPr id="42" name="TextBox 41"/>
            <p:cNvSpPr txBox="1"/>
            <p:nvPr>
              <p:custDataLst>
                <p:tags r:id="rId6"/>
              </p:custDataLst>
            </p:nvPr>
          </p:nvSpPr>
          <p:spPr>
            <a:xfrm>
              <a:off x="5105400" y="2419350"/>
              <a:ext cx="838200" cy="276999"/>
            </a:xfrm>
            <a:prstGeom prst="rect">
              <a:avLst/>
            </a:prstGeom>
            <a:solidFill>
              <a:schemeClr val="bg1"/>
            </a:solidFill>
          </p:spPr>
          <p:txBody>
            <a:bodyPr wrap="square" rtlCol="0">
              <a:spAutoFit/>
            </a:bodyPr>
            <a:lstStyle/>
            <a:p>
              <a:r>
                <a:rPr lang="zh-CN" altLang="en-US" sz="600"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国外知名品牌</a:t>
              </a:r>
              <a:endParaRPr lang="en-US" altLang="zh-CN" sz="600"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a:p>
              <a:r>
                <a:rPr lang="zh-CN" altLang="en-US" sz="600"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义翘神州</a:t>
              </a:r>
            </a:p>
          </p:txBody>
        </p:sp>
      </p:gr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63" y="26329"/>
            <a:ext cx="9024852" cy="360056"/>
            <a:chOff x="0" y="123478"/>
            <a:chExt cx="9027696" cy="360040"/>
          </a:xfrm>
        </p:grpSpPr>
        <p:grpSp>
          <p:nvGrpSpPr>
            <p:cNvPr id="3" name="组合 219"/>
            <p:cNvGrpSpPr/>
            <p:nvPr/>
          </p:nvGrpSpPr>
          <p:grpSpPr>
            <a:xfrm>
              <a:off x="0" y="123478"/>
              <a:ext cx="1907704" cy="360040"/>
              <a:chOff x="0" y="123478"/>
              <a:chExt cx="1907704" cy="360040"/>
            </a:xfrm>
          </p:grpSpPr>
          <p:sp>
            <p:nvSpPr>
              <p:cNvPr id="16" name="椭圆 15"/>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7" name="矩形 16"/>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11"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4" name="组合 226"/>
            <p:cNvGrpSpPr/>
            <p:nvPr/>
          </p:nvGrpSpPr>
          <p:grpSpPr>
            <a:xfrm>
              <a:off x="8316422" y="195486"/>
              <a:ext cx="711274" cy="209198"/>
              <a:chOff x="7812360" y="123478"/>
              <a:chExt cx="1224136" cy="360040"/>
            </a:xfrm>
          </p:grpSpPr>
          <p:sp>
            <p:nvSpPr>
              <p:cNvPr id="13" name="椭圆 12"/>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4" name="椭圆 13"/>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5" name="椭圆 14"/>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grpSp>
        <p:nvGrpSpPr>
          <p:cNvPr id="5" name="组合 9"/>
          <p:cNvGrpSpPr/>
          <p:nvPr/>
        </p:nvGrpSpPr>
        <p:grpSpPr>
          <a:xfrm>
            <a:off x="285720" y="642924"/>
            <a:ext cx="3971956" cy="500066"/>
            <a:chOff x="5643570" y="1142990"/>
            <a:chExt cx="3971956" cy="500066"/>
          </a:xfrm>
        </p:grpSpPr>
        <p:sp>
          <p:nvSpPr>
            <p:cNvPr id="65" name="椭圆 64"/>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66" name="TextBox 65"/>
            <p:cNvSpPr txBox="1"/>
            <p:nvPr/>
          </p:nvSpPr>
          <p:spPr>
            <a:xfrm>
              <a:off x="5786446" y="1142990"/>
              <a:ext cx="3658374" cy="46166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类器官培养相关产品数据</a:t>
              </a:r>
            </a:p>
          </p:txBody>
        </p:sp>
        <p:sp>
          <p:nvSpPr>
            <p:cNvPr id="67" name="椭圆 66"/>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68" name="椭圆 67"/>
            <p:cNvSpPr/>
            <p:nvPr/>
          </p:nvSpPr>
          <p:spPr>
            <a:xfrm>
              <a:off x="9472650" y="150018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
        <p:nvSpPr>
          <p:cNvPr id="53" name="矩形 52"/>
          <p:cNvSpPr/>
          <p:nvPr/>
        </p:nvSpPr>
        <p:spPr>
          <a:xfrm>
            <a:off x="3640494" y="2387084"/>
            <a:ext cx="237566" cy="369332"/>
          </a:xfrm>
          <a:prstGeom prst="rect">
            <a:avLst/>
          </a:prstGeom>
        </p:spPr>
        <p:txBody>
          <a:bodyPr wrap="none">
            <a:spAutoFit/>
          </a:bodyPr>
          <a:lstStyle/>
          <a:p>
            <a:r>
              <a:rPr lang="en-US" dirty="0" smtClean="0"/>
              <a:t> </a:t>
            </a:r>
            <a:endParaRPr lang="zh-CN" altLang="en-US" sz="1100" dirty="0" smtClean="0">
              <a:latin typeface="Poppins" panose="02000000000000000000" pitchFamily="2" charset="0"/>
              <a:cs typeface="Poppins" panose="02000000000000000000" pitchFamily="2" charset="0"/>
            </a:endParaRPr>
          </a:p>
        </p:txBody>
      </p:sp>
      <p:sp>
        <p:nvSpPr>
          <p:cNvPr id="60" name="矩形 59"/>
          <p:cNvSpPr/>
          <p:nvPr/>
        </p:nvSpPr>
        <p:spPr>
          <a:xfrm>
            <a:off x="228600" y="4248150"/>
            <a:ext cx="2362200" cy="369332"/>
          </a:xfrm>
          <a:prstGeom prst="rect">
            <a:avLst/>
          </a:prstGeom>
        </p:spPr>
        <p:txBody>
          <a:bodyPr wrap="square">
            <a:spAutoFit/>
          </a:bodyPr>
          <a:lstStyle/>
          <a:p>
            <a:r>
              <a:rPr lang="en-US" sz="900" dirty="0" smtClean="0">
                <a:latin typeface="Poppins" panose="02000000000000000000" pitchFamily="2" charset="0"/>
                <a:cs typeface="Poppins" panose="02000000000000000000" pitchFamily="2" charset="0"/>
              </a:rPr>
              <a:t>Inhibit proliferation of MPC-11 cells. &gt;1000U/mg</a:t>
            </a:r>
            <a:endParaRPr lang="zh-CN" altLang="en-US" sz="900" dirty="0" smtClean="0">
              <a:latin typeface="Poppins" panose="02000000000000000000" pitchFamily="2" charset="0"/>
              <a:cs typeface="Poppins" panose="02000000000000000000" pitchFamily="2" charset="0"/>
            </a:endParaRPr>
          </a:p>
        </p:txBody>
      </p:sp>
      <p:sp>
        <p:nvSpPr>
          <p:cNvPr id="69" name="矩形 68"/>
          <p:cNvSpPr/>
          <p:nvPr/>
        </p:nvSpPr>
        <p:spPr>
          <a:xfrm>
            <a:off x="4800600" y="4171950"/>
            <a:ext cx="2819400" cy="646331"/>
          </a:xfrm>
          <a:prstGeom prst="rect">
            <a:avLst/>
          </a:prstGeom>
        </p:spPr>
        <p:txBody>
          <a:bodyPr wrap="square">
            <a:spAutoFit/>
          </a:bodyPr>
          <a:lstStyle/>
          <a:p>
            <a:r>
              <a:rPr lang="en-US" sz="900" dirty="0" smtClean="0">
                <a:latin typeface="Poppins" panose="02000000000000000000" pitchFamily="2" charset="0"/>
                <a:cs typeface="Poppins" panose="02000000000000000000" pitchFamily="2" charset="0"/>
              </a:rPr>
              <a:t>Cell proliferation assay using TF-1 human </a:t>
            </a:r>
            <a:r>
              <a:rPr lang="en-US" sz="900" dirty="0" err="1" smtClean="0">
                <a:latin typeface="Poppins" panose="02000000000000000000" pitchFamily="2" charset="0"/>
                <a:cs typeface="Poppins" panose="02000000000000000000" pitchFamily="2" charset="0"/>
              </a:rPr>
              <a:t>erythroleukemic</a:t>
            </a:r>
            <a:r>
              <a:rPr lang="en-US" sz="900" dirty="0" smtClean="0">
                <a:latin typeface="Poppins" panose="02000000000000000000" pitchFamily="2" charset="0"/>
                <a:cs typeface="Poppins" panose="02000000000000000000" pitchFamily="2" charset="0"/>
              </a:rPr>
              <a:t> cells. </a:t>
            </a:r>
          </a:p>
          <a:p>
            <a:r>
              <a:rPr lang="en-US" sz="900" dirty="0" smtClean="0">
                <a:latin typeface="Poppins" panose="02000000000000000000" pitchFamily="2" charset="0"/>
                <a:cs typeface="Poppins" panose="02000000000000000000" pitchFamily="2" charset="0"/>
              </a:rPr>
              <a:t>&gt;30,000 Units/</a:t>
            </a:r>
            <a:r>
              <a:rPr lang="en-US" altLang="zh-CN" sz="900" dirty="0" err="1" smtClean="0">
                <a:latin typeface="Poppins" panose="02000000000000000000" pitchFamily="2" charset="0"/>
                <a:cs typeface="Poppins" panose="02000000000000000000" pitchFamily="2" charset="0"/>
              </a:rPr>
              <a:t>μ</a:t>
            </a:r>
            <a:r>
              <a:rPr lang="en-US" sz="900" dirty="0" err="1" smtClean="0">
                <a:latin typeface="Poppins" panose="02000000000000000000" pitchFamily="2" charset="0"/>
                <a:cs typeface="Poppins" panose="02000000000000000000" pitchFamily="2" charset="0"/>
              </a:rPr>
              <a:t>g</a:t>
            </a:r>
            <a:endParaRPr lang="zh-CN" altLang="en-US" sz="900" dirty="0" smtClean="0">
              <a:latin typeface="Poppins" panose="02000000000000000000" pitchFamily="2" charset="0"/>
              <a:cs typeface="Poppins" panose="02000000000000000000" pitchFamily="2" charset="0"/>
            </a:endParaRPr>
          </a:p>
          <a:p>
            <a:endParaRPr lang="zh-CN" altLang="en-US" sz="900" dirty="0">
              <a:latin typeface="Poppins" panose="02000000000000000000" pitchFamily="2" charset="0"/>
              <a:cs typeface="Poppins" panose="02000000000000000000" pitchFamily="2" charset="0"/>
            </a:endParaRPr>
          </a:p>
        </p:txBody>
      </p:sp>
      <p:sp>
        <p:nvSpPr>
          <p:cNvPr id="70" name="矩形 69"/>
          <p:cNvSpPr/>
          <p:nvPr/>
        </p:nvSpPr>
        <p:spPr>
          <a:xfrm>
            <a:off x="3276600" y="4248150"/>
            <a:ext cx="537210" cy="229870"/>
          </a:xfrm>
          <a:prstGeom prst="rect">
            <a:avLst/>
          </a:prstGeom>
        </p:spPr>
        <p:txBody>
          <a:bodyPr wrap="none">
            <a:spAutoFit/>
          </a:bodyPr>
          <a:lstStyle/>
          <a:p>
            <a:r>
              <a:rPr lang="zh-CN" altLang="en-US" sz="900" dirty="0" smtClean="0">
                <a:latin typeface="Poppins" panose="02000000000000000000" pitchFamily="2" charset="0"/>
                <a:cs typeface="Poppins" panose="02000000000000000000" pitchFamily="2" charset="0"/>
              </a:rPr>
              <a:t>≥ </a:t>
            </a:r>
            <a:r>
              <a:rPr lang="en-US" altLang="zh-CN" sz="900" dirty="0" smtClean="0">
                <a:latin typeface="Poppins" panose="02000000000000000000" pitchFamily="2" charset="0"/>
                <a:cs typeface="Poppins" panose="02000000000000000000" pitchFamily="2" charset="0"/>
              </a:rPr>
              <a:t>95 %</a:t>
            </a:r>
            <a:endParaRPr lang="zh-CN" altLang="en-US" sz="900" dirty="0">
              <a:latin typeface="Poppins" panose="02000000000000000000" pitchFamily="2" charset="0"/>
              <a:cs typeface="Poppins" panose="02000000000000000000" pitchFamily="2" charset="0"/>
            </a:endParaRPr>
          </a:p>
        </p:txBody>
      </p:sp>
      <p:sp>
        <p:nvSpPr>
          <p:cNvPr id="71" name="矩形 70"/>
          <p:cNvSpPr/>
          <p:nvPr/>
        </p:nvSpPr>
        <p:spPr>
          <a:xfrm>
            <a:off x="7924800" y="4171950"/>
            <a:ext cx="537210" cy="229870"/>
          </a:xfrm>
          <a:prstGeom prst="rect">
            <a:avLst/>
          </a:prstGeom>
        </p:spPr>
        <p:txBody>
          <a:bodyPr wrap="none">
            <a:spAutoFit/>
          </a:bodyPr>
          <a:lstStyle/>
          <a:p>
            <a:pPr algn="l">
              <a:buClrTx/>
              <a:buSzTx/>
              <a:buFontTx/>
            </a:pPr>
            <a:r>
              <a:rPr lang="zh-CN" altLang="en-US" sz="900" dirty="0" smtClean="0">
                <a:latin typeface="Poppins" panose="02000000000000000000" pitchFamily="2" charset="0"/>
                <a:cs typeface="Poppins" panose="02000000000000000000" pitchFamily="2" charset="0"/>
              </a:rPr>
              <a:t>≥ 95 %</a:t>
            </a:r>
          </a:p>
        </p:txBody>
      </p:sp>
      <p:sp>
        <p:nvSpPr>
          <p:cNvPr id="32" name="TextBox 31"/>
          <p:cNvSpPr txBox="1"/>
          <p:nvPr/>
        </p:nvSpPr>
        <p:spPr>
          <a:xfrm>
            <a:off x="381000" y="2033709"/>
            <a:ext cx="1928826" cy="307773"/>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zh-CN" altLang="en-US" sz="1200" b="1"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活性比较数据</a:t>
            </a:r>
            <a:endParaRPr lang="en-US" altLang="zh-CN" sz="1200" b="1"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p:txBody>
      </p:sp>
      <p:sp>
        <p:nvSpPr>
          <p:cNvPr id="33" name="TextBox 32"/>
          <p:cNvSpPr txBox="1"/>
          <p:nvPr/>
        </p:nvSpPr>
        <p:spPr>
          <a:xfrm>
            <a:off x="4724400" y="2033709"/>
            <a:ext cx="2071702" cy="307773"/>
          </a:xfrm>
          <a:prstGeom prst="rect">
            <a:avLst/>
          </a:prstGeom>
          <a:noFill/>
        </p:spPr>
        <p:txBody>
          <a:bodyPr wrap="square" lIns="121917" tIns="60958" rIns="121917" bIns="60958">
            <a:spAutoFit/>
          </a:bodyPr>
          <a:lstStyle/>
          <a:p>
            <a:pPr marL="228600" indent="-228600" algn="ctr" fontAlgn="base">
              <a:spcBef>
                <a:spcPct val="0"/>
              </a:spcBef>
              <a:spcAft>
                <a:spcPct val="0"/>
              </a:spcAft>
            </a:pPr>
            <a:r>
              <a:rPr lang="zh-CN" altLang="en-US" sz="1200" b="1"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批间一致性数据</a:t>
            </a:r>
            <a:endParaRPr lang="en-US" altLang="zh-CN" sz="1200" b="1"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p:txBody>
      </p:sp>
      <p:sp>
        <p:nvSpPr>
          <p:cNvPr id="36" name="TextBox 35"/>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37" name="Picture 3"/>
          <p:cNvPicPr>
            <a:picLocks noChangeAspect="1" noChangeArrowheads="1"/>
          </p:cNvPicPr>
          <p:nvPr/>
        </p:nvPicPr>
        <p:blipFill>
          <a:blip r:embed="rId4" cstate="print"/>
          <a:srcRect/>
          <a:stretch>
            <a:fillRect/>
          </a:stretch>
        </p:blipFill>
        <p:spPr bwMode="auto">
          <a:xfrm>
            <a:off x="6810153" y="2524125"/>
            <a:ext cx="2305272" cy="1524000"/>
          </a:xfrm>
          <a:prstGeom prst="rect">
            <a:avLst/>
          </a:prstGeom>
          <a:noFill/>
          <a:ln w="9525">
            <a:noFill/>
            <a:miter lim="800000"/>
            <a:headEnd/>
            <a:tailEnd/>
          </a:ln>
          <a:effectLst/>
        </p:spPr>
      </p:pic>
      <p:pic>
        <p:nvPicPr>
          <p:cNvPr id="38" name="Picture 2"/>
          <p:cNvPicPr>
            <a:picLocks noChangeAspect="1" noChangeArrowheads="1"/>
          </p:cNvPicPr>
          <p:nvPr/>
        </p:nvPicPr>
        <p:blipFill>
          <a:blip r:embed="rId5" cstate="print"/>
          <a:srcRect/>
          <a:stretch>
            <a:fillRect/>
          </a:stretch>
        </p:blipFill>
        <p:spPr bwMode="auto">
          <a:xfrm>
            <a:off x="2362200" y="2647950"/>
            <a:ext cx="2180665" cy="1416738"/>
          </a:xfrm>
          <a:prstGeom prst="rect">
            <a:avLst/>
          </a:prstGeom>
          <a:noFill/>
          <a:ln w="9525">
            <a:noFill/>
            <a:miter lim="800000"/>
            <a:headEnd/>
            <a:tailEnd/>
          </a:ln>
          <a:effectLst/>
        </p:spPr>
      </p:pic>
      <p:pic>
        <p:nvPicPr>
          <p:cNvPr id="2056" name="Picture 8" descr="https://cdn1.sinobiological.com/products-img/GMP-10429-HNAH.jpg"/>
          <p:cNvPicPr>
            <a:picLocks noChangeAspect="1" noChangeArrowheads="1"/>
          </p:cNvPicPr>
          <p:nvPr/>
        </p:nvPicPr>
        <p:blipFill>
          <a:blip r:embed="rId6" cstate="print"/>
          <a:srcRect l="19788" r="18021"/>
          <a:stretch>
            <a:fillRect/>
          </a:stretch>
        </p:blipFill>
        <p:spPr bwMode="auto">
          <a:xfrm>
            <a:off x="2738559" y="2814921"/>
            <a:ext cx="762000" cy="935182"/>
          </a:xfrm>
          <a:prstGeom prst="rect">
            <a:avLst/>
          </a:prstGeom>
          <a:noFill/>
        </p:spPr>
      </p:pic>
      <p:grpSp>
        <p:nvGrpSpPr>
          <p:cNvPr id="6" name="组合 34"/>
          <p:cNvGrpSpPr/>
          <p:nvPr/>
        </p:nvGrpSpPr>
        <p:grpSpPr>
          <a:xfrm>
            <a:off x="228600" y="2495550"/>
            <a:ext cx="2209800" cy="1676469"/>
            <a:chOff x="228600" y="2495550"/>
            <a:chExt cx="2209800" cy="1676469"/>
          </a:xfrm>
        </p:grpSpPr>
        <p:pic>
          <p:nvPicPr>
            <p:cNvPr id="58" name="Picture 3"/>
            <p:cNvPicPr>
              <a:picLocks noChangeAspect="1" noChangeArrowheads="1"/>
            </p:cNvPicPr>
            <p:nvPr/>
          </p:nvPicPr>
          <p:blipFill>
            <a:blip r:embed="rId7" cstate="print"/>
            <a:srcRect/>
            <a:stretch>
              <a:fillRect/>
            </a:stretch>
          </p:blipFill>
          <p:spPr bwMode="auto">
            <a:xfrm>
              <a:off x="228600" y="2495550"/>
              <a:ext cx="2209800" cy="1676469"/>
            </a:xfrm>
            <a:prstGeom prst="rect">
              <a:avLst/>
            </a:prstGeom>
            <a:noFill/>
            <a:ln w="9525">
              <a:noFill/>
              <a:miter lim="800000"/>
              <a:headEnd/>
              <a:tailEnd/>
            </a:ln>
            <a:effectLst/>
          </p:spPr>
        </p:pic>
        <p:sp>
          <p:nvSpPr>
            <p:cNvPr id="34" name="TextBox 33"/>
            <p:cNvSpPr txBox="1"/>
            <p:nvPr/>
          </p:nvSpPr>
          <p:spPr>
            <a:xfrm>
              <a:off x="609600" y="2571750"/>
              <a:ext cx="762000" cy="276999"/>
            </a:xfrm>
            <a:prstGeom prst="rect">
              <a:avLst/>
            </a:prstGeom>
            <a:solidFill>
              <a:schemeClr val="bg1"/>
            </a:solidFill>
          </p:spPr>
          <p:txBody>
            <a:bodyPr wrap="square" rtlCol="0">
              <a:spAutoFit/>
            </a:bodyPr>
            <a:lstStyle/>
            <a:p>
              <a:r>
                <a:rPr lang="zh-CN" altLang="en-US" sz="600"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义翘</a:t>
              </a:r>
              <a:r>
                <a:rPr lang="zh-CN" altLang="en-US"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神州</a:t>
              </a:r>
              <a:endParaRPr lang="en-US" altLang="zh-CN" sz="600"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endParaRPr>
            </a:p>
            <a:p>
              <a:r>
                <a:rPr lang="zh-CN" altLang="en-US" sz="600" dirty="0" smtClean="0">
                  <a:solidFill>
                    <a:srgbClr val="000000"/>
                  </a:solidFill>
                  <a:latin typeface="思源黑体 CN Regular" panose="020B0500000000000000" pitchFamily="34" charset="-122"/>
                  <a:ea typeface="思源黑体 CN Regular" panose="020B0500000000000000" pitchFamily="34" charset="-122"/>
                  <a:cs typeface="Poppins" panose="02000000000000000000" pitchFamily="2" charset="0"/>
                </a:rPr>
                <a:t>国外知名品牌</a:t>
              </a:r>
            </a:p>
          </p:txBody>
        </p:sp>
      </p:grpSp>
      <p:grpSp>
        <p:nvGrpSpPr>
          <p:cNvPr id="7" name="组合 39"/>
          <p:cNvGrpSpPr/>
          <p:nvPr/>
        </p:nvGrpSpPr>
        <p:grpSpPr>
          <a:xfrm>
            <a:off x="4730748" y="2495550"/>
            <a:ext cx="2133600" cy="1600200"/>
            <a:chOff x="4730748" y="2495550"/>
            <a:chExt cx="2133600" cy="1600200"/>
          </a:xfrm>
        </p:grpSpPr>
        <p:pic>
          <p:nvPicPr>
            <p:cNvPr id="61" name="Picture 2"/>
            <p:cNvPicPr>
              <a:picLocks noChangeAspect="1" noChangeArrowheads="1"/>
            </p:cNvPicPr>
            <p:nvPr/>
          </p:nvPicPr>
          <p:blipFill>
            <a:blip r:embed="rId8" cstate="print"/>
            <a:srcRect/>
            <a:stretch>
              <a:fillRect/>
            </a:stretch>
          </p:blipFill>
          <p:spPr bwMode="auto">
            <a:xfrm>
              <a:off x="4730748" y="2495550"/>
              <a:ext cx="2133600" cy="1600200"/>
            </a:xfrm>
            <a:prstGeom prst="rect">
              <a:avLst/>
            </a:prstGeom>
            <a:noFill/>
            <a:ln w="9525">
              <a:noFill/>
              <a:miter lim="800000"/>
              <a:headEnd/>
              <a:tailEnd/>
            </a:ln>
            <a:effectLst/>
          </p:spPr>
        </p:pic>
        <p:sp>
          <p:nvSpPr>
            <p:cNvPr id="39" name="TextBox 38"/>
            <p:cNvSpPr txBox="1"/>
            <p:nvPr/>
          </p:nvSpPr>
          <p:spPr>
            <a:xfrm>
              <a:off x="5334000" y="2495550"/>
              <a:ext cx="762000" cy="276999"/>
            </a:xfrm>
            <a:prstGeom prst="rect">
              <a:avLst/>
            </a:prstGeom>
            <a:solidFill>
              <a:schemeClr val="bg1"/>
            </a:solidFill>
          </p:spPr>
          <p:txBody>
            <a:bodyPr wrap="square" rtlCol="0">
              <a:spAutoFit/>
            </a:bodyPr>
            <a:lstStyle/>
            <a:p>
              <a:r>
                <a:rPr lang="zh-CN" altLang="en-US"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义翘神州批次</a:t>
              </a:r>
              <a:r>
                <a:rPr lang="en-US" altLang="zh-CN"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1</a:t>
              </a:r>
            </a:p>
            <a:p>
              <a:r>
                <a:rPr lang="zh-CN" altLang="en-US"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义翘神州批次</a:t>
              </a:r>
              <a:r>
                <a:rPr lang="en-US" altLang="zh-CN" sz="600" dirty="0" smtClean="0">
                  <a:solidFill>
                    <a:srgbClr val="000000"/>
                  </a:solidFill>
                  <a:latin typeface="Poppins" panose="02000000000000000000" pitchFamily="2" charset="0"/>
                  <a:ea typeface="思源黑体 CN Regular" panose="020B0500000000000000" pitchFamily="34" charset="-122"/>
                  <a:cs typeface="Poppins" panose="02000000000000000000" pitchFamily="2" charset="0"/>
                </a:rPr>
                <a:t>2</a:t>
              </a:r>
            </a:p>
          </p:txBody>
        </p:sp>
      </p:grpSp>
      <p:pic>
        <p:nvPicPr>
          <p:cNvPr id="8194" name="Picture 2" descr="https://cdn1.sinobiological.com/products-img/GMP-10452-HNAH.jpg"/>
          <p:cNvPicPr>
            <a:picLocks noChangeAspect="1" noChangeArrowheads="1"/>
          </p:cNvPicPr>
          <p:nvPr/>
        </p:nvPicPr>
        <p:blipFill>
          <a:blip r:embed="rId9" cstate="print"/>
          <a:srcRect l="27778" r="27778"/>
          <a:stretch>
            <a:fillRect/>
          </a:stretch>
        </p:blipFill>
        <p:spPr bwMode="auto">
          <a:xfrm>
            <a:off x="7291347" y="2669491"/>
            <a:ext cx="621237" cy="1066859"/>
          </a:xfrm>
          <a:prstGeom prst="rect">
            <a:avLst/>
          </a:prstGeom>
          <a:noFill/>
        </p:spPr>
      </p:pic>
      <p:sp>
        <p:nvSpPr>
          <p:cNvPr id="8" name="矩形 7"/>
          <p:cNvSpPr/>
          <p:nvPr/>
        </p:nvSpPr>
        <p:spPr>
          <a:xfrm>
            <a:off x="685800" y="1200150"/>
            <a:ext cx="2831224" cy="584775"/>
          </a:xfrm>
          <a:prstGeom prst="rect">
            <a:avLst/>
          </a:prstGeom>
        </p:spPr>
        <p:txBody>
          <a:bodyPr wrap="none">
            <a:spAutoFit/>
          </a:bodyPr>
          <a:lstStyle/>
          <a:p>
            <a:r>
              <a:rPr lang="en-US" altLang="zh-CN" sz="1600" dirty="0" smtClean="0">
                <a:solidFill>
                  <a:srgbClr val="007E66"/>
                </a:solidFill>
                <a:latin typeface="Poppins" panose="02000000000000000000" pitchFamily="2" charset="0"/>
                <a:cs typeface="Poppins" panose="02000000000000000000" pitchFamily="2" charset="0"/>
              </a:rPr>
              <a:t> </a:t>
            </a:r>
            <a:r>
              <a:rPr lang="en-US" altLang="zh-CN" sz="1600" b="1" dirty="0" smtClean="0">
                <a:solidFill>
                  <a:srgbClr val="007E66"/>
                </a:solidFill>
                <a:latin typeface="Poppins" panose="02000000000000000000" pitchFamily="2" charset="0"/>
                <a:ea typeface="微软雅黑" panose="020B0503020204020204" pitchFamily="34" charset="-122"/>
                <a:cs typeface="Poppins" panose="02000000000000000000" pitchFamily="2" charset="0"/>
              </a:rPr>
              <a:t>GMP</a:t>
            </a:r>
            <a:r>
              <a:rPr lang="zh-CN" altLang="en-US" sz="1600" b="1" dirty="0" smtClean="0">
                <a:solidFill>
                  <a:srgbClr val="007E66"/>
                </a:solidFill>
                <a:latin typeface="Poppins" panose="02000000000000000000" pitchFamily="2" charset="0"/>
                <a:ea typeface="微软雅黑" panose="020B0503020204020204" pitchFamily="34" charset="-122"/>
                <a:cs typeface="Poppins" panose="02000000000000000000" pitchFamily="2" charset="0"/>
              </a:rPr>
              <a:t>级 </a:t>
            </a:r>
            <a:r>
              <a:rPr lang="en-US" altLang="zh-CN" sz="1600" b="1" dirty="0" smtClean="0">
                <a:solidFill>
                  <a:srgbClr val="007E66"/>
                </a:solidFill>
                <a:latin typeface="Poppins" panose="02000000000000000000" pitchFamily="2" charset="0"/>
                <a:ea typeface="微软雅黑" panose="020B0503020204020204" pitchFamily="34" charset="-122"/>
                <a:cs typeface="Poppins" panose="02000000000000000000" pitchFamily="2" charset="0"/>
              </a:rPr>
              <a:t>Human </a:t>
            </a:r>
            <a:r>
              <a:rPr lang="en-US" altLang="zh-CN" sz="1600" b="1" dirty="0" err="1" smtClean="0">
                <a:solidFill>
                  <a:srgbClr val="007E66"/>
                </a:solidFill>
                <a:latin typeface="Poppins" panose="02000000000000000000" pitchFamily="2" charset="0"/>
                <a:ea typeface="微软雅黑" panose="020B0503020204020204" pitchFamily="34" charset="-122"/>
                <a:cs typeface="Poppins" panose="02000000000000000000" pitchFamily="2" charset="0"/>
              </a:rPr>
              <a:t>Activin</a:t>
            </a:r>
            <a:r>
              <a:rPr lang="en-US" altLang="zh-CN" sz="1600" b="1" dirty="0" smtClean="0">
                <a:solidFill>
                  <a:srgbClr val="007E66"/>
                </a:solidFill>
                <a:latin typeface="Poppins" panose="02000000000000000000" pitchFamily="2" charset="0"/>
                <a:ea typeface="微软雅黑" panose="020B0503020204020204" pitchFamily="34" charset="-122"/>
                <a:cs typeface="Poppins" panose="02000000000000000000" pitchFamily="2" charset="0"/>
              </a:rPr>
              <a:t> A</a:t>
            </a:r>
          </a:p>
          <a:p>
            <a:r>
              <a:rPr lang="en-US" altLang="zh-CN" sz="1600" b="1" dirty="0" smtClean="0">
                <a:solidFill>
                  <a:srgbClr val="007E66"/>
                </a:solidFill>
                <a:latin typeface="Poppins" panose="02000000000000000000" pitchFamily="2" charset="0"/>
                <a:ea typeface="微软雅黑" panose="020B0503020204020204" pitchFamily="34" charset="-122"/>
                <a:cs typeface="Poppins" panose="02000000000000000000" pitchFamily="2" charset="0"/>
              </a:rPr>
              <a:t>     GMP-10429-HNAH</a:t>
            </a:r>
            <a:endParaRPr lang="zh-CN" altLang="en-US" sz="1600" b="1" dirty="0" smtClean="0">
              <a:solidFill>
                <a:srgbClr val="007E66"/>
              </a:solidFill>
              <a:latin typeface="Poppins" panose="02000000000000000000" pitchFamily="2" charset="0"/>
              <a:ea typeface="微软雅黑" panose="020B0503020204020204" pitchFamily="34" charset="-122"/>
              <a:cs typeface="Poppins" panose="02000000000000000000" pitchFamily="2" charset="0"/>
            </a:endParaRPr>
          </a:p>
        </p:txBody>
      </p:sp>
      <p:sp>
        <p:nvSpPr>
          <p:cNvPr id="9" name="矩形 8"/>
          <p:cNvSpPr/>
          <p:nvPr/>
        </p:nvSpPr>
        <p:spPr>
          <a:xfrm>
            <a:off x="5410200" y="1276350"/>
            <a:ext cx="2380139" cy="584775"/>
          </a:xfrm>
          <a:prstGeom prst="rect">
            <a:avLst/>
          </a:prstGeom>
        </p:spPr>
        <p:txBody>
          <a:bodyPr wrap="none">
            <a:spAutoFit/>
          </a:bodyPr>
          <a:lstStyle/>
          <a:p>
            <a:r>
              <a:rPr lang="en-US" altLang="zh-CN" sz="1600" dirty="0" smtClean="0">
                <a:solidFill>
                  <a:srgbClr val="007E66"/>
                </a:solidFill>
                <a:latin typeface="Poppins" panose="02000000000000000000" pitchFamily="2" charset="0"/>
                <a:cs typeface="Poppins" panose="02000000000000000000" pitchFamily="2" charset="0"/>
              </a:rPr>
              <a:t> </a:t>
            </a:r>
            <a:r>
              <a:rPr lang="en-US" altLang="zh-CN" sz="1600" b="1" dirty="0" smtClean="0">
                <a:solidFill>
                  <a:srgbClr val="007E66"/>
                </a:solidFill>
                <a:latin typeface="Poppins" panose="02000000000000000000" pitchFamily="2" charset="0"/>
                <a:ea typeface="微软雅黑" panose="020B0503020204020204" pitchFamily="34" charset="-122"/>
                <a:cs typeface="Poppins" panose="02000000000000000000" pitchFamily="2" charset="0"/>
              </a:rPr>
              <a:t>GMP</a:t>
            </a:r>
            <a:r>
              <a:rPr lang="zh-CN" altLang="en-US" sz="1600" b="1" dirty="0" smtClean="0">
                <a:solidFill>
                  <a:srgbClr val="007E66"/>
                </a:solidFill>
                <a:latin typeface="Poppins" panose="02000000000000000000" pitchFamily="2" charset="0"/>
                <a:ea typeface="微软雅黑" panose="020B0503020204020204" pitchFamily="34" charset="-122"/>
                <a:cs typeface="Poppins" panose="02000000000000000000" pitchFamily="2" charset="0"/>
              </a:rPr>
              <a:t>级 </a:t>
            </a:r>
            <a:r>
              <a:rPr lang="en-US" altLang="zh-CN" sz="1600" b="1" dirty="0" smtClean="0">
                <a:solidFill>
                  <a:srgbClr val="007E66"/>
                </a:solidFill>
                <a:latin typeface="Poppins" panose="02000000000000000000" pitchFamily="2" charset="0"/>
                <a:ea typeface="微软雅黑" panose="020B0503020204020204" pitchFamily="34" charset="-122"/>
                <a:cs typeface="Poppins" panose="02000000000000000000" pitchFamily="2" charset="0"/>
              </a:rPr>
              <a:t>Human OSM</a:t>
            </a:r>
          </a:p>
          <a:p>
            <a:pPr algn="ctr"/>
            <a:r>
              <a:rPr lang="en-US" altLang="zh-CN" sz="1600" b="1" dirty="0" smtClean="0">
                <a:solidFill>
                  <a:srgbClr val="007E66"/>
                </a:solidFill>
                <a:latin typeface="Poppins" panose="02000000000000000000" pitchFamily="2" charset="0"/>
                <a:ea typeface="微软雅黑" panose="020B0503020204020204" pitchFamily="34" charset="-122"/>
                <a:cs typeface="Poppins" panose="02000000000000000000" pitchFamily="2" charset="0"/>
              </a:rPr>
              <a:t>GMP-10452-HNAH</a:t>
            </a:r>
            <a:endParaRPr lang="zh-CN" altLang="en-US" sz="1600" b="1" dirty="0" smtClean="0">
              <a:solidFill>
                <a:srgbClr val="007E66"/>
              </a:solidFill>
              <a:latin typeface="Poppins" panose="02000000000000000000" pitchFamily="2" charset="0"/>
              <a:ea typeface="微软雅黑" panose="020B0503020204020204" pitchFamily="34" charset="-122"/>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
          <p:cNvGrpSpPr/>
          <p:nvPr/>
        </p:nvGrpSpPr>
        <p:grpSpPr>
          <a:xfrm>
            <a:off x="285720" y="642924"/>
            <a:ext cx="5038756" cy="547702"/>
            <a:chOff x="5643570" y="1142990"/>
            <a:chExt cx="5038756" cy="547702"/>
          </a:xfrm>
        </p:grpSpPr>
        <p:sp>
          <p:nvSpPr>
            <p:cNvPr id="9" name="椭圆 8"/>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0" name="TextBox 9"/>
            <p:cNvSpPr txBox="1"/>
            <p:nvPr/>
          </p:nvSpPr>
          <p:spPr>
            <a:xfrm>
              <a:off x="5786446" y="1142990"/>
              <a:ext cx="4764405" cy="46037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经不同类器官培养验证的细胞因子</a:t>
              </a:r>
            </a:p>
          </p:txBody>
        </p:sp>
        <p:sp>
          <p:nvSpPr>
            <p:cNvPr id="12" name="椭圆 11"/>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3" name="椭圆 12"/>
            <p:cNvSpPr/>
            <p:nvPr/>
          </p:nvSpPr>
          <p:spPr>
            <a:xfrm>
              <a:off x="105394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33" name="椭圆 32"/>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4" name="矩形 33"/>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8" name="Picture 2" descr="D:\桌面\新logo-黑.png"/>
            <p:cNvPicPr>
              <a:picLocks noChangeAspect="1" noChangeArrowheads="1"/>
            </p:cNvPicPr>
            <p:nvPr/>
          </p:nvPicPr>
          <p:blipFill>
            <a:blip r:embed="rId9"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30" name="椭圆 29"/>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椭圆 30"/>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2" name="椭圆 31"/>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sp>
        <p:nvSpPr>
          <p:cNvPr id="26" name="TextBox 25"/>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45" name="图片 44" descr="4-P3-Day6"/>
          <p:cNvPicPr>
            <a:picLocks noChangeAspect="1"/>
          </p:cNvPicPr>
          <p:nvPr>
            <p:custDataLst>
              <p:tags r:id="rId1"/>
            </p:custDataLst>
          </p:nvPr>
        </p:nvPicPr>
        <p:blipFill>
          <a:blip r:embed="rId10" cstate="print"/>
          <a:srcRect l="9910" t="3803" b="8009"/>
          <a:stretch>
            <a:fillRect/>
          </a:stretch>
        </p:blipFill>
        <p:spPr>
          <a:xfrm>
            <a:off x="457200" y="1276350"/>
            <a:ext cx="3519011" cy="2296954"/>
          </a:xfrm>
          <a:prstGeom prst="rect">
            <a:avLst/>
          </a:prstGeom>
        </p:spPr>
      </p:pic>
      <p:sp>
        <p:nvSpPr>
          <p:cNvPr id="46" name="文本框 3"/>
          <p:cNvSpPr txBox="1"/>
          <p:nvPr>
            <p:custDataLst>
              <p:tags r:id="rId2"/>
            </p:custDataLst>
          </p:nvPr>
        </p:nvSpPr>
        <p:spPr>
          <a:xfrm>
            <a:off x="445035" y="3579491"/>
            <a:ext cx="3548543" cy="346249"/>
          </a:xfrm>
          <a:prstGeom prst="rect">
            <a:avLst/>
          </a:prstGeom>
          <a:noFill/>
        </p:spPr>
        <p:txBody>
          <a:bodyPr wrap="square" lIns="68580" tIns="34290" rIns="68580" bIns="34290" rtlCol="0">
            <a:spAutoFit/>
          </a:bodyPr>
          <a:lstStyle/>
          <a:p>
            <a:pPr algn="ctr"/>
            <a:r>
              <a:rPr lang="zh-CN" altLang="en-US" dirty="0">
                <a:latin typeface="思源黑体 CN Normal" panose="020B0400000000000000" pitchFamily="34" charset="-122"/>
                <a:ea typeface="思源黑体 CN Normal" panose="020B0400000000000000" pitchFamily="34" charset="-122"/>
              </a:rPr>
              <a:t>人肠癌类</a:t>
            </a:r>
            <a:r>
              <a:rPr lang="zh-CN" altLang="en-US" dirty="0" smtClean="0">
                <a:latin typeface="思源黑体 CN Normal" panose="020B0400000000000000" pitchFamily="34" charset="-122"/>
                <a:ea typeface="思源黑体 CN Normal" panose="020B0400000000000000" pitchFamily="34" charset="-122"/>
              </a:rPr>
              <a:t>器官  </a:t>
            </a:r>
            <a:endParaRPr lang="en-US" altLang="zh-CN" dirty="0" smtClean="0">
              <a:latin typeface="思源黑体 CN Normal" panose="020B0400000000000000" pitchFamily="34" charset="-122"/>
              <a:ea typeface="思源黑体 CN Normal" panose="020B0400000000000000" pitchFamily="34" charset="-122"/>
            </a:endParaRPr>
          </a:p>
        </p:txBody>
      </p:sp>
      <p:sp>
        <p:nvSpPr>
          <p:cNvPr id="47" name="文本框 6"/>
          <p:cNvSpPr txBox="1"/>
          <p:nvPr>
            <p:custDataLst>
              <p:tags r:id="rId3"/>
            </p:custDataLst>
          </p:nvPr>
        </p:nvSpPr>
        <p:spPr>
          <a:xfrm>
            <a:off x="4654211" y="3579490"/>
            <a:ext cx="3510793" cy="346249"/>
          </a:xfrm>
          <a:prstGeom prst="rect">
            <a:avLst/>
          </a:prstGeom>
          <a:noFill/>
        </p:spPr>
        <p:txBody>
          <a:bodyPr wrap="square" lIns="68580" tIns="34290" rIns="68580" bIns="34290" rtlCol="0">
            <a:spAutoFit/>
          </a:bodyPr>
          <a:lstStyle/>
          <a:p>
            <a:pPr algn="ctr"/>
            <a:r>
              <a:rPr lang="zh-CN" altLang="en-US" dirty="0">
                <a:latin typeface="思源黑体 CN Normal" panose="020B0400000000000000" pitchFamily="34" charset="-122"/>
                <a:ea typeface="思源黑体 CN Normal" panose="020B0400000000000000" pitchFamily="34" charset="-122"/>
              </a:rPr>
              <a:t>人结直肠类</a:t>
            </a:r>
            <a:r>
              <a:rPr lang="zh-CN" altLang="en-US" dirty="0" smtClean="0">
                <a:latin typeface="思源黑体 CN Normal" panose="020B0400000000000000" pitchFamily="34" charset="-122"/>
                <a:ea typeface="思源黑体 CN Normal" panose="020B0400000000000000" pitchFamily="34" charset="-122"/>
              </a:rPr>
              <a:t>器官</a:t>
            </a:r>
            <a:endParaRPr lang="en-US" altLang="zh-CN" dirty="0" smtClean="0">
              <a:latin typeface="思源黑体 CN Normal" panose="020B0400000000000000" pitchFamily="34" charset="-122"/>
              <a:ea typeface="思源黑体 CN Normal" panose="020B0400000000000000" pitchFamily="34" charset="-122"/>
            </a:endParaRPr>
          </a:p>
        </p:txBody>
      </p:sp>
      <p:sp>
        <p:nvSpPr>
          <p:cNvPr id="48" name="文本框 2"/>
          <p:cNvSpPr txBox="1"/>
          <p:nvPr>
            <p:custDataLst>
              <p:tags r:id="rId4"/>
            </p:custDataLst>
          </p:nvPr>
        </p:nvSpPr>
        <p:spPr>
          <a:xfrm>
            <a:off x="428381" y="4055653"/>
            <a:ext cx="3626644" cy="607060"/>
          </a:xfrm>
          <a:prstGeom prst="rect">
            <a:avLst/>
          </a:prstGeom>
          <a:noFill/>
        </p:spPr>
        <p:txBody>
          <a:bodyPr wrap="square" lIns="68580" tIns="34290" rIns="68580" bIns="34290" rtlCol="0">
            <a:spAutoFit/>
          </a:bodyPr>
          <a:lstStyle/>
          <a:p>
            <a:pPr>
              <a:lnSpc>
                <a:spcPct val="130000"/>
              </a:lnSpc>
            </a:pPr>
            <a:r>
              <a:rPr lang="en-US" sz="900" dirty="0" smtClean="0">
                <a:latin typeface="Poppins" panose="02000000000000000000" pitchFamily="2" charset="0"/>
                <a:cs typeface="Poppins" panose="02000000000000000000" pitchFamily="2" charset="0"/>
              </a:rPr>
              <a:t>Human intestinal cancer </a:t>
            </a:r>
            <a:r>
              <a:rPr lang="en-US" sz="900" dirty="0" err="1" smtClean="0">
                <a:latin typeface="Poppins" panose="02000000000000000000" pitchFamily="2" charset="0"/>
                <a:cs typeface="Poppins" panose="02000000000000000000" pitchFamily="2" charset="0"/>
              </a:rPr>
              <a:t>organoids</a:t>
            </a:r>
            <a:r>
              <a:rPr lang="en-US" sz="900" dirty="0" smtClean="0">
                <a:latin typeface="Poppins" panose="02000000000000000000" pitchFamily="2" charset="0"/>
                <a:cs typeface="Poppins" panose="02000000000000000000" pitchFamily="2" charset="0"/>
              </a:rPr>
              <a:t> were cultured with </a:t>
            </a:r>
            <a:r>
              <a:rPr lang="en-US" altLang="zh-CN" sz="900" dirty="0" smtClean="0">
                <a:solidFill>
                  <a:srgbClr val="007E66"/>
                </a:solidFill>
                <a:latin typeface="Poppins" panose="02000000000000000000" pitchFamily="2" charset="0"/>
                <a:cs typeface="Poppins" panose="02000000000000000000" pitchFamily="2" charset="0"/>
              </a:rPr>
              <a:t>RSPO1</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11083-HNAS</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EGF</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50482-MNCH</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NOG</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50688-M02H</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sz="800" dirty="0" smtClean="0">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Routinely tested</a:t>
            </a:r>
            <a:r>
              <a:rPr lang="en-US" sz="800" dirty="0" smtClean="0">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Data provided by D1 Medical Technology</a:t>
            </a:r>
            <a:endParaRPr lang="zh-CN" altLang="en-US" sz="900" dirty="0">
              <a:latin typeface="Poppins" panose="02000000000000000000" pitchFamily="2" charset="0"/>
              <a:cs typeface="Poppins" panose="02000000000000000000" pitchFamily="2" charset="0"/>
            </a:endParaRPr>
          </a:p>
        </p:txBody>
      </p:sp>
      <p:sp>
        <p:nvSpPr>
          <p:cNvPr id="49" name="文本框 7"/>
          <p:cNvSpPr txBox="1"/>
          <p:nvPr>
            <p:custDataLst>
              <p:tags r:id="rId5"/>
            </p:custDataLst>
          </p:nvPr>
        </p:nvSpPr>
        <p:spPr>
          <a:xfrm>
            <a:off x="4725035" y="4055745"/>
            <a:ext cx="3658235" cy="607060"/>
          </a:xfrm>
          <a:prstGeom prst="rect">
            <a:avLst/>
          </a:prstGeom>
          <a:noFill/>
        </p:spPr>
        <p:txBody>
          <a:bodyPr wrap="square" lIns="68580" tIns="34290" rIns="68580" bIns="34290" rtlCol="0">
            <a:spAutoFit/>
          </a:bodyPr>
          <a:lstStyle/>
          <a:p>
            <a:pPr>
              <a:lnSpc>
                <a:spcPct val="130000"/>
              </a:lnSpc>
            </a:pPr>
            <a:r>
              <a:rPr lang="en-US" sz="900" dirty="0" smtClean="0">
                <a:latin typeface="Poppins" panose="02000000000000000000" pitchFamily="2" charset="0"/>
                <a:cs typeface="Poppins" panose="02000000000000000000" pitchFamily="2" charset="0"/>
              </a:rPr>
              <a:t>Human </a:t>
            </a:r>
            <a:r>
              <a:rPr lang="en-US" sz="900" dirty="0" err="1" smtClean="0">
                <a:latin typeface="Poppins" panose="02000000000000000000" pitchFamily="2" charset="0"/>
                <a:cs typeface="Poppins" panose="02000000000000000000" pitchFamily="2" charset="0"/>
              </a:rPr>
              <a:t>colorectum</a:t>
            </a:r>
            <a:r>
              <a:rPr lang="en-US" sz="900" dirty="0" smtClean="0">
                <a:latin typeface="Poppins" panose="02000000000000000000" pitchFamily="2" charset="0"/>
                <a:cs typeface="Poppins" panose="02000000000000000000" pitchFamily="2" charset="0"/>
              </a:rPr>
              <a:t> </a:t>
            </a:r>
            <a:r>
              <a:rPr lang="en-US" sz="900" dirty="0" err="1" smtClean="0">
                <a:latin typeface="Poppins" panose="02000000000000000000" pitchFamily="2" charset="0"/>
                <a:cs typeface="Poppins" panose="02000000000000000000" pitchFamily="2" charset="0"/>
              </a:rPr>
              <a:t>organoids</a:t>
            </a:r>
            <a:r>
              <a:rPr lang="en-US" sz="900" dirty="0" smtClean="0">
                <a:latin typeface="Poppins" panose="02000000000000000000" pitchFamily="2" charset="0"/>
                <a:cs typeface="Poppins" panose="02000000000000000000" pitchFamily="2" charset="0"/>
              </a:rPr>
              <a:t> were cultured with </a:t>
            </a:r>
            <a:r>
              <a:rPr lang="en-US" altLang="zh-CN" sz="900" dirty="0" smtClean="0">
                <a:solidFill>
                  <a:srgbClr val="007E66"/>
                </a:solidFill>
                <a:latin typeface="Poppins" panose="02000000000000000000" pitchFamily="2" charset="0"/>
                <a:cs typeface="Poppins" panose="02000000000000000000" pitchFamily="2" charset="0"/>
              </a:rPr>
              <a:t>RSPO1</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11083-HNAS</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EGF</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50482-MNCH</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NOG</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50688-M02H</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sz="800" dirty="0" smtClean="0">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Routinely tested</a:t>
            </a:r>
            <a:r>
              <a:rPr lang="en-US" sz="800" dirty="0" smtClean="0">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Data provided by D1 Medical Technology.</a:t>
            </a:r>
            <a:endParaRPr lang="zh-CN" altLang="en-US" sz="900" dirty="0">
              <a:latin typeface="Poppins" panose="02000000000000000000" pitchFamily="2" charset="0"/>
              <a:cs typeface="Poppins" panose="02000000000000000000" pitchFamily="2" charset="0"/>
            </a:endParaRPr>
          </a:p>
        </p:txBody>
      </p:sp>
      <p:pic>
        <p:nvPicPr>
          <p:cNvPr id="50" name="图片 49"/>
          <p:cNvPicPr>
            <a:picLocks noChangeAspect="1"/>
          </p:cNvPicPr>
          <p:nvPr>
            <p:custDataLst>
              <p:tags r:id="rId6"/>
            </p:custDataLst>
          </p:nvPr>
        </p:nvPicPr>
        <p:blipFill>
          <a:blip r:embed="rId11" cstate="print"/>
          <a:srcRect t="3636" r="512"/>
          <a:stretch>
            <a:fillRect/>
          </a:stretch>
        </p:blipFill>
        <p:spPr>
          <a:xfrm>
            <a:off x="4668870" y="1276350"/>
            <a:ext cx="3519011" cy="2296478"/>
          </a:xfrm>
          <a:prstGeom prst="rect">
            <a:avLst/>
          </a:prstGeom>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33" name="椭圆 32"/>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4" name="矩形 33"/>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8" name="Picture 2" descr="D:\桌面\新logo-黑.png"/>
            <p:cNvPicPr>
              <a:picLocks noChangeAspect="1" noChangeArrowheads="1"/>
            </p:cNvPicPr>
            <p:nvPr/>
          </p:nvPicPr>
          <p:blipFill>
            <a:blip r:embed="rId9"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30" name="椭圆 29"/>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椭圆 30"/>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2" name="椭圆 31"/>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sp>
        <p:nvSpPr>
          <p:cNvPr id="26" name="TextBox 25"/>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7" name="文本框 3"/>
          <p:cNvSpPr txBox="1"/>
          <p:nvPr>
            <p:custDataLst>
              <p:tags r:id="rId1"/>
            </p:custDataLst>
          </p:nvPr>
        </p:nvSpPr>
        <p:spPr>
          <a:xfrm>
            <a:off x="515923" y="3569310"/>
            <a:ext cx="3523376" cy="346249"/>
          </a:xfrm>
          <a:prstGeom prst="rect">
            <a:avLst/>
          </a:prstGeom>
          <a:noFill/>
        </p:spPr>
        <p:txBody>
          <a:bodyPr wrap="square" lIns="68580" tIns="34290" rIns="68580" bIns="34290" rtlCol="0">
            <a:spAutoFit/>
          </a:bodyPr>
          <a:lstStyle/>
          <a:p>
            <a:pPr algn="ctr"/>
            <a:r>
              <a:rPr lang="zh-CN" altLang="en-US" dirty="0">
                <a:latin typeface="思源黑体 CN Normal" panose="020B0400000000000000" pitchFamily="34" charset="-122"/>
                <a:ea typeface="思源黑体 CN Normal" panose="020B0400000000000000" pitchFamily="34" charset="-122"/>
              </a:rPr>
              <a:t>人肺癌类</a:t>
            </a:r>
            <a:r>
              <a:rPr lang="zh-CN" altLang="en-US" dirty="0" smtClean="0">
                <a:latin typeface="思源黑体 CN Normal" panose="020B0400000000000000" pitchFamily="34" charset="-122"/>
                <a:ea typeface="思源黑体 CN Normal" panose="020B0400000000000000" pitchFamily="34" charset="-122"/>
              </a:rPr>
              <a:t>器官</a:t>
            </a:r>
            <a:endParaRPr lang="en-US" altLang="zh-CN" dirty="0" smtClean="0">
              <a:latin typeface="思源黑体 CN Normal" panose="020B0400000000000000" pitchFamily="34" charset="-122"/>
              <a:ea typeface="思源黑体 CN Normal" panose="020B0400000000000000" pitchFamily="34" charset="-122"/>
            </a:endParaRPr>
          </a:p>
        </p:txBody>
      </p:sp>
      <p:sp>
        <p:nvSpPr>
          <p:cNvPr id="18" name="文本框 6"/>
          <p:cNvSpPr txBox="1"/>
          <p:nvPr>
            <p:custDataLst>
              <p:tags r:id="rId2"/>
            </p:custDataLst>
          </p:nvPr>
        </p:nvSpPr>
        <p:spPr>
          <a:xfrm>
            <a:off x="4901269" y="3569310"/>
            <a:ext cx="3529667" cy="346249"/>
          </a:xfrm>
          <a:prstGeom prst="rect">
            <a:avLst/>
          </a:prstGeom>
          <a:noFill/>
        </p:spPr>
        <p:txBody>
          <a:bodyPr wrap="square" lIns="68580" tIns="34290" rIns="68580" bIns="34290" rtlCol="0">
            <a:spAutoFit/>
          </a:bodyPr>
          <a:lstStyle/>
          <a:p>
            <a:pPr algn="ctr"/>
            <a:r>
              <a:rPr lang="zh-CN" altLang="en-US" dirty="0">
                <a:latin typeface="思源黑体 CN Normal" panose="020B0400000000000000" pitchFamily="34" charset="-122"/>
                <a:ea typeface="思源黑体 CN Normal" panose="020B0400000000000000" pitchFamily="34" charset="-122"/>
              </a:rPr>
              <a:t>人肺类</a:t>
            </a:r>
            <a:r>
              <a:rPr lang="zh-CN" altLang="en-US" dirty="0" smtClean="0">
                <a:latin typeface="思源黑体 CN Normal" panose="020B0400000000000000" pitchFamily="34" charset="-122"/>
                <a:ea typeface="思源黑体 CN Normal" panose="020B0400000000000000" pitchFamily="34" charset="-122"/>
              </a:rPr>
              <a:t>器官</a:t>
            </a:r>
            <a:endParaRPr lang="en-US" altLang="zh-CN" dirty="0" smtClean="0">
              <a:latin typeface="思源黑体 CN Normal" panose="020B0400000000000000" pitchFamily="34" charset="-122"/>
              <a:ea typeface="思源黑体 CN Normal" panose="020B0400000000000000" pitchFamily="34" charset="-122"/>
            </a:endParaRPr>
          </a:p>
        </p:txBody>
      </p:sp>
      <p:pic>
        <p:nvPicPr>
          <p:cNvPr id="19" name="图片 18" descr="1-P4-DAY10"/>
          <p:cNvPicPr>
            <a:picLocks noChangeAspect="1"/>
          </p:cNvPicPr>
          <p:nvPr>
            <p:custDataLst>
              <p:tags r:id="rId3"/>
            </p:custDataLst>
          </p:nvPr>
        </p:nvPicPr>
        <p:blipFill>
          <a:blip r:embed="rId10" cstate="print"/>
          <a:srcRect l="29352" t="34281" r="18380" b="14559"/>
          <a:stretch>
            <a:fillRect/>
          </a:stretch>
        </p:blipFill>
        <p:spPr>
          <a:xfrm>
            <a:off x="515504" y="1272461"/>
            <a:ext cx="3519011" cy="2296478"/>
          </a:xfrm>
          <a:prstGeom prst="rect">
            <a:avLst/>
          </a:prstGeom>
        </p:spPr>
      </p:pic>
      <p:pic>
        <p:nvPicPr>
          <p:cNvPr id="20" name="图片 19" descr="2-P4-DAY9"/>
          <p:cNvPicPr>
            <a:picLocks noChangeAspect="1"/>
          </p:cNvPicPr>
          <p:nvPr>
            <p:custDataLst>
              <p:tags r:id="rId4"/>
            </p:custDataLst>
          </p:nvPr>
        </p:nvPicPr>
        <p:blipFill>
          <a:blip r:embed="rId11" cstate="print"/>
          <a:srcRect l="11506" t="8000" b="5368"/>
          <a:stretch>
            <a:fillRect/>
          </a:stretch>
        </p:blipFill>
        <p:spPr>
          <a:xfrm>
            <a:off x="4904147" y="1272461"/>
            <a:ext cx="3518535" cy="2296478"/>
          </a:xfrm>
          <a:prstGeom prst="rect">
            <a:avLst/>
          </a:prstGeom>
        </p:spPr>
      </p:pic>
      <p:sp>
        <p:nvSpPr>
          <p:cNvPr id="21" name="文本框 7"/>
          <p:cNvSpPr txBox="1"/>
          <p:nvPr>
            <p:custDataLst>
              <p:tags r:id="rId5"/>
            </p:custDataLst>
          </p:nvPr>
        </p:nvSpPr>
        <p:spPr>
          <a:xfrm>
            <a:off x="480060" y="4013200"/>
            <a:ext cx="3606800" cy="965835"/>
          </a:xfrm>
          <a:prstGeom prst="rect">
            <a:avLst/>
          </a:prstGeom>
          <a:noFill/>
        </p:spPr>
        <p:txBody>
          <a:bodyPr wrap="square" lIns="68580" tIns="34290" rIns="68580" bIns="34290" rtlCol="0">
            <a:spAutoFit/>
          </a:bodyPr>
          <a:lstStyle/>
          <a:p>
            <a:pPr>
              <a:lnSpc>
                <a:spcPct val="130000"/>
              </a:lnSpc>
            </a:pPr>
            <a:r>
              <a:rPr lang="en-US" sz="900" dirty="0" smtClean="0">
                <a:latin typeface="Poppins" panose="02000000000000000000" pitchFamily="2" charset="0"/>
                <a:cs typeface="Poppins" panose="02000000000000000000" pitchFamily="2" charset="0"/>
              </a:rPr>
              <a:t>Human lung cancer </a:t>
            </a:r>
            <a:r>
              <a:rPr lang="en-US" sz="900" dirty="0" err="1" smtClean="0">
                <a:latin typeface="Poppins" panose="02000000000000000000" pitchFamily="2" charset="0"/>
                <a:cs typeface="Poppins" panose="02000000000000000000" pitchFamily="2" charset="0"/>
              </a:rPr>
              <a:t>organoids</a:t>
            </a:r>
            <a:r>
              <a:rPr lang="en-US" sz="900" dirty="0" smtClean="0">
                <a:latin typeface="Poppins" panose="02000000000000000000" pitchFamily="2" charset="0"/>
                <a:cs typeface="Poppins" panose="02000000000000000000" pitchFamily="2" charset="0"/>
              </a:rPr>
              <a:t> were cultured with</a:t>
            </a:r>
            <a:r>
              <a:rPr lang="en-US" altLang="zh-CN" sz="900" dirty="0" smtClean="0">
                <a:solidFill>
                  <a:srgbClr val="007E66"/>
                </a:solidFill>
                <a:latin typeface="Poppins" panose="02000000000000000000" pitchFamily="2" charset="0"/>
                <a:cs typeface="Poppins" panose="02000000000000000000" pitchFamily="2" charset="0"/>
              </a:rPr>
              <a:t> FGF2</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10014-HNAE</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FGF4</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16043-HNAE</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FGF7</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10210-H07E</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EGF</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50482-MNCH</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FGF10</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10573-HNAE</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NOG(50688-M02H</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RSPO1(11083-HNAS</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sz="800" dirty="0" smtClean="0">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Routinely tested</a:t>
            </a:r>
            <a:r>
              <a:rPr lang="en-US" sz="800" dirty="0" smtClean="0">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Data provided by D1 Medical Technology.</a:t>
            </a:r>
            <a:endParaRPr lang="zh-CN" altLang="en-US" sz="900" dirty="0">
              <a:latin typeface="Poppins" panose="02000000000000000000" pitchFamily="2" charset="0"/>
              <a:cs typeface="Poppins" panose="02000000000000000000" pitchFamily="2" charset="0"/>
            </a:endParaRPr>
          </a:p>
        </p:txBody>
      </p:sp>
      <p:sp>
        <p:nvSpPr>
          <p:cNvPr id="22" name="文本框 10"/>
          <p:cNvSpPr txBox="1"/>
          <p:nvPr>
            <p:custDataLst>
              <p:tags r:id="rId6"/>
            </p:custDataLst>
          </p:nvPr>
        </p:nvSpPr>
        <p:spPr>
          <a:xfrm>
            <a:off x="4876800" y="4013005"/>
            <a:ext cx="3616826" cy="969496"/>
          </a:xfrm>
          <a:prstGeom prst="rect">
            <a:avLst/>
          </a:prstGeom>
          <a:noFill/>
        </p:spPr>
        <p:txBody>
          <a:bodyPr wrap="square" lIns="68580" tIns="34290" rIns="68580" bIns="34290" rtlCol="0">
            <a:spAutoFit/>
          </a:bodyPr>
          <a:lstStyle/>
          <a:p>
            <a:pPr>
              <a:lnSpc>
                <a:spcPct val="130000"/>
              </a:lnSpc>
            </a:pPr>
            <a:r>
              <a:rPr lang="en-US" sz="900" dirty="0" smtClean="0">
                <a:latin typeface="Poppins" panose="02000000000000000000" pitchFamily="2" charset="0"/>
                <a:cs typeface="Poppins" panose="02000000000000000000" pitchFamily="2" charset="0"/>
              </a:rPr>
              <a:t>Human lung </a:t>
            </a:r>
            <a:r>
              <a:rPr lang="en-US" sz="900" dirty="0" err="1" smtClean="0">
                <a:latin typeface="Poppins" panose="02000000000000000000" pitchFamily="2" charset="0"/>
                <a:cs typeface="Poppins" panose="02000000000000000000" pitchFamily="2" charset="0"/>
              </a:rPr>
              <a:t>organoids</a:t>
            </a:r>
            <a:r>
              <a:rPr lang="en-US" sz="900" dirty="0" smtClean="0">
                <a:latin typeface="Poppins" panose="02000000000000000000" pitchFamily="2" charset="0"/>
                <a:cs typeface="Poppins" panose="02000000000000000000" pitchFamily="2" charset="0"/>
              </a:rPr>
              <a:t> were cultured with </a:t>
            </a:r>
            <a:r>
              <a:rPr lang="en-US" altLang="zh-CN" sz="900" dirty="0" smtClean="0">
                <a:solidFill>
                  <a:srgbClr val="007E66"/>
                </a:solidFill>
                <a:latin typeface="Poppins" panose="02000000000000000000" pitchFamily="2" charset="0"/>
                <a:cs typeface="Poppins" panose="02000000000000000000" pitchFamily="2" charset="0"/>
              </a:rPr>
              <a:t>FGF2</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10014-HNAE</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FGF4</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16043-HNAE</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FGF7</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10210-H07E</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EGF</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50482-MNCH</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FGF10</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10573-HNAE</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NOG</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50688-M02H</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RSPO1(11083-HNAS</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sz="800" dirty="0" smtClean="0">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Routinely tested</a:t>
            </a:r>
            <a:r>
              <a:rPr lang="en-US" sz="800" dirty="0" smtClean="0">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Data provided by D1 Medical Technology.</a:t>
            </a:r>
            <a:endParaRPr lang="zh-CN" altLang="en-US" sz="900" dirty="0">
              <a:latin typeface="Poppins" panose="02000000000000000000" pitchFamily="2" charset="0"/>
              <a:cs typeface="Poppins" panose="02000000000000000000" pitchFamily="2" charset="0"/>
            </a:endParaRPr>
          </a:p>
        </p:txBody>
      </p:sp>
      <p:grpSp>
        <p:nvGrpSpPr>
          <p:cNvPr id="6" name="组合 6"/>
          <p:cNvGrpSpPr/>
          <p:nvPr/>
        </p:nvGrpSpPr>
        <p:grpSpPr>
          <a:xfrm>
            <a:off x="285720" y="642924"/>
            <a:ext cx="5038756" cy="547702"/>
            <a:chOff x="5643570" y="1142990"/>
            <a:chExt cx="5038756" cy="547702"/>
          </a:xfrm>
        </p:grpSpPr>
        <p:sp>
          <p:nvSpPr>
            <p:cNvPr id="7" name="椭圆 6"/>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8" name="TextBox 9"/>
            <p:cNvSpPr txBox="1"/>
            <p:nvPr/>
          </p:nvSpPr>
          <p:spPr>
            <a:xfrm>
              <a:off x="5786446" y="1142990"/>
              <a:ext cx="4764405" cy="46037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经不同类器官培养验证的细胞因子</a:t>
              </a:r>
            </a:p>
          </p:txBody>
        </p:sp>
        <p:sp>
          <p:nvSpPr>
            <p:cNvPr id="11" name="椭圆 10"/>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4" name="椭圆 13"/>
            <p:cNvSpPr/>
            <p:nvPr/>
          </p:nvSpPr>
          <p:spPr>
            <a:xfrm>
              <a:off x="105394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33" name="椭圆 32"/>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4" name="矩形 33"/>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8" name="Picture 2" descr="D:\桌面\新logo-黑.png"/>
            <p:cNvPicPr>
              <a:picLocks noChangeAspect="1" noChangeArrowheads="1"/>
            </p:cNvPicPr>
            <p:nvPr/>
          </p:nvPicPr>
          <p:blipFill>
            <a:blip r:embed="rId9"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30" name="椭圆 29"/>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椭圆 30"/>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2" name="椭圆 31"/>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sp>
        <p:nvSpPr>
          <p:cNvPr id="26" name="TextBox 25"/>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3" name="文本框 3"/>
          <p:cNvSpPr txBox="1"/>
          <p:nvPr>
            <p:custDataLst>
              <p:tags r:id="rId1"/>
            </p:custDataLst>
          </p:nvPr>
        </p:nvSpPr>
        <p:spPr>
          <a:xfrm>
            <a:off x="566258" y="3538505"/>
            <a:ext cx="3529667" cy="346249"/>
          </a:xfrm>
          <a:prstGeom prst="rect">
            <a:avLst/>
          </a:prstGeom>
          <a:noFill/>
        </p:spPr>
        <p:txBody>
          <a:bodyPr wrap="square" lIns="68580" tIns="34290" rIns="68580" bIns="34290" rtlCol="0">
            <a:spAutoFit/>
          </a:bodyPr>
          <a:lstStyle/>
          <a:p>
            <a:pPr algn="ctr"/>
            <a:r>
              <a:rPr lang="zh-CN" altLang="en-US" dirty="0">
                <a:latin typeface="Poppins" panose="02000000000000000000" pitchFamily="2" charset="0"/>
                <a:ea typeface="思源黑体 CN Normal" panose="020B0400000000000000" pitchFamily="34" charset="-122"/>
                <a:cs typeface="Poppins" panose="02000000000000000000" pitchFamily="2" charset="0"/>
              </a:rPr>
              <a:t>人肝癌类</a:t>
            </a:r>
            <a:r>
              <a:rPr lang="zh-CN" altLang="en-US" dirty="0" smtClean="0">
                <a:latin typeface="Poppins" panose="02000000000000000000" pitchFamily="2" charset="0"/>
                <a:ea typeface="思源黑体 CN Normal" panose="020B0400000000000000" pitchFamily="34" charset="-122"/>
                <a:cs typeface="Poppins" panose="02000000000000000000" pitchFamily="2" charset="0"/>
              </a:rPr>
              <a:t>器官</a:t>
            </a:r>
            <a:endParaRPr lang="en-US" altLang="zh-CN" dirty="0" smtClean="0">
              <a:latin typeface="Poppins" panose="02000000000000000000" pitchFamily="2" charset="0"/>
              <a:ea typeface="思源黑体 CN Normal" panose="020B0400000000000000" pitchFamily="34" charset="-122"/>
              <a:cs typeface="Poppins" panose="02000000000000000000" pitchFamily="2" charset="0"/>
            </a:endParaRPr>
          </a:p>
        </p:txBody>
      </p:sp>
      <p:sp>
        <p:nvSpPr>
          <p:cNvPr id="24" name="文本框 6"/>
          <p:cNvSpPr txBox="1"/>
          <p:nvPr>
            <p:custDataLst>
              <p:tags r:id="rId2"/>
            </p:custDataLst>
          </p:nvPr>
        </p:nvSpPr>
        <p:spPr>
          <a:xfrm>
            <a:off x="4643307" y="3532214"/>
            <a:ext cx="3982674" cy="346249"/>
          </a:xfrm>
          <a:prstGeom prst="rect">
            <a:avLst/>
          </a:prstGeom>
          <a:noFill/>
        </p:spPr>
        <p:txBody>
          <a:bodyPr wrap="square" lIns="68580" tIns="34290" rIns="68580" bIns="34290" rtlCol="0">
            <a:spAutoFit/>
          </a:bodyPr>
          <a:lstStyle/>
          <a:p>
            <a:pPr algn="ctr"/>
            <a:r>
              <a:rPr lang="zh-CN" altLang="en-US" dirty="0">
                <a:latin typeface="Poppins" panose="02000000000000000000" pitchFamily="2" charset="0"/>
                <a:ea typeface="思源黑体 CN Normal" panose="020B0400000000000000" pitchFamily="34" charset="-122"/>
                <a:cs typeface="Poppins" panose="02000000000000000000" pitchFamily="2" charset="0"/>
              </a:rPr>
              <a:t>人胆管癌类</a:t>
            </a:r>
            <a:r>
              <a:rPr lang="zh-CN" altLang="en-US" dirty="0" smtClean="0">
                <a:latin typeface="Poppins" panose="02000000000000000000" pitchFamily="2" charset="0"/>
                <a:ea typeface="思源黑体 CN Normal" panose="020B0400000000000000" pitchFamily="34" charset="-122"/>
                <a:cs typeface="Poppins" panose="02000000000000000000" pitchFamily="2" charset="0"/>
              </a:rPr>
              <a:t>器官</a:t>
            </a:r>
            <a:endParaRPr lang="en-US" altLang="zh-CN" dirty="0" smtClean="0">
              <a:latin typeface="Poppins" panose="02000000000000000000" pitchFamily="2" charset="0"/>
              <a:ea typeface="思源黑体 CN Normal" panose="020B0400000000000000" pitchFamily="34" charset="-122"/>
              <a:cs typeface="Poppins" panose="02000000000000000000" pitchFamily="2" charset="0"/>
            </a:endParaRPr>
          </a:p>
        </p:txBody>
      </p:sp>
      <p:pic>
        <p:nvPicPr>
          <p:cNvPr id="25" name="图片 24"/>
          <p:cNvPicPr>
            <a:picLocks noChangeAspect="1"/>
          </p:cNvPicPr>
          <p:nvPr>
            <p:custDataLst>
              <p:tags r:id="rId3"/>
            </p:custDataLst>
          </p:nvPr>
        </p:nvPicPr>
        <p:blipFill>
          <a:blip r:embed="rId10" cstate="print"/>
          <a:srcRect l="33822" t="5128" r="31629" b="61107"/>
          <a:stretch>
            <a:fillRect/>
          </a:stretch>
        </p:blipFill>
        <p:spPr>
          <a:xfrm>
            <a:off x="4882791" y="1241656"/>
            <a:ext cx="3519011" cy="2292668"/>
          </a:xfrm>
          <a:prstGeom prst="rect">
            <a:avLst/>
          </a:prstGeom>
        </p:spPr>
      </p:pic>
      <p:pic>
        <p:nvPicPr>
          <p:cNvPr id="27" name="图片 26"/>
          <p:cNvPicPr>
            <a:picLocks noChangeAspect="1"/>
          </p:cNvPicPr>
          <p:nvPr>
            <p:custDataLst>
              <p:tags r:id="rId4"/>
            </p:custDataLst>
          </p:nvPr>
        </p:nvPicPr>
        <p:blipFill>
          <a:blip r:embed="rId11" cstate="print"/>
          <a:srcRect l="28083" t="23945" r="24314" b="29548"/>
          <a:stretch>
            <a:fillRect/>
          </a:stretch>
        </p:blipFill>
        <p:spPr>
          <a:xfrm>
            <a:off x="568918" y="1241656"/>
            <a:ext cx="3519011" cy="2292668"/>
          </a:xfrm>
          <a:prstGeom prst="rect">
            <a:avLst/>
          </a:prstGeom>
        </p:spPr>
      </p:pic>
      <p:sp>
        <p:nvSpPr>
          <p:cNvPr id="29" name="文本框 9"/>
          <p:cNvSpPr txBox="1"/>
          <p:nvPr>
            <p:custDataLst>
              <p:tags r:id="rId5"/>
            </p:custDataLst>
          </p:nvPr>
        </p:nvSpPr>
        <p:spPr>
          <a:xfrm>
            <a:off x="566420" y="3921760"/>
            <a:ext cx="3467100" cy="1145540"/>
          </a:xfrm>
          <a:prstGeom prst="rect">
            <a:avLst/>
          </a:prstGeom>
          <a:noFill/>
        </p:spPr>
        <p:txBody>
          <a:bodyPr wrap="square" lIns="68580" tIns="34290" rIns="68580" bIns="34290" rtlCol="0">
            <a:spAutoFit/>
          </a:bodyPr>
          <a:lstStyle/>
          <a:p>
            <a:pPr>
              <a:lnSpc>
                <a:spcPct val="130000"/>
              </a:lnSpc>
            </a:pPr>
            <a:r>
              <a:rPr lang="en-US" sz="900" dirty="0" smtClean="0">
                <a:latin typeface="Poppins" panose="02000000000000000000" pitchFamily="2" charset="0"/>
                <a:cs typeface="Poppins" panose="02000000000000000000" pitchFamily="2" charset="0"/>
              </a:rPr>
              <a:t>Human liver cancer </a:t>
            </a:r>
            <a:r>
              <a:rPr lang="en-US" sz="900" dirty="0" err="1" smtClean="0">
                <a:latin typeface="Poppins" panose="02000000000000000000" pitchFamily="2" charset="0"/>
                <a:cs typeface="Poppins" panose="02000000000000000000" pitchFamily="2" charset="0"/>
              </a:rPr>
              <a:t>organoids</a:t>
            </a:r>
            <a:r>
              <a:rPr lang="en-US" sz="900" dirty="0" smtClean="0">
                <a:latin typeface="Poppins" panose="02000000000000000000" pitchFamily="2" charset="0"/>
                <a:cs typeface="Poppins" panose="02000000000000000000" pitchFamily="2" charset="0"/>
              </a:rPr>
              <a:t> were cultured with </a:t>
            </a:r>
            <a:r>
              <a:rPr lang="en-US" altLang="zh-CN" sz="900" dirty="0" smtClean="0">
                <a:solidFill>
                  <a:srgbClr val="007E66"/>
                </a:solidFill>
                <a:latin typeface="Poppins" panose="02000000000000000000" pitchFamily="2" charset="0"/>
                <a:cs typeface="Poppins" panose="02000000000000000000" pitchFamily="2" charset="0"/>
              </a:rPr>
              <a:t>FGF2</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10014-HNAE</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HGF</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10463-HNAS)</a:t>
            </a:r>
            <a:r>
              <a:rPr lang="en-US" sz="900" dirty="0" smtClean="0">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 FGF7</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10210-H07E)</a:t>
            </a:r>
            <a:r>
              <a:rPr lang="en-US" sz="900" dirty="0" smtClean="0">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 EGF</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50482-MNCH</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FGF10</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10573-HNAE</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TGFB1</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10804-HNAC</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 NOG</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50688-M02H</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RSPO1</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11083-HNAS</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sz="800" dirty="0" smtClean="0">
                <a:latin typeface="Poppins" panose="02000000000000000000" pitchFamily="2" charset="0"/>
                <a:cs typeface="Poppins" panose="02000000000000000000" pitchFamily="2" charset="0"/>
              </a:rPr>
              <a:t>(</a:t>
            </a:r>
            <a:r>
              <a:rPr lang="en-US" sz="900" dirty="0" err="1" smtClean="0">
                <a:latin typeface="Poppins" panose="02000000000000000000" pitchFamily="2" charset="0"/>
                <a:cs typeface="Poppins" panose="02000000000000000000" pitchFamily="2" charset="0"/>
              </a:rPr>
              <a:t>Routinely</a:t>
            </a:r>
            <a:r>
              <a:rPr lang="en-US" sz="900" dirty="0" smtClean="0">
                <a:latin typeface="Poppins" panose="02000000000000000000" pitchFamily="2" charset="0"/>
                <a:cs typeface="Poppins" panose="02000000000000000000" pitchFamily="2" charset="0"/>
              </a:rPr>
              <a:t> tested</a:t>
            </a:r>
            <a:r>
              <a:rPr lang="en-US" sz="800" dirty="0" smtClean="0">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Data provided by D1 Medical Technology.</a:t>
            </a:r>
            <a:endParaRPr lang="zh-CN" altLang="en-US" sz="900" dirty="0">
              <a:latin typeface="Poppins" panose="02000000000000000000" pitchFamily="2" charset="0"/>
              <a:cs typeface="Poppins" panose="02000000000000000000" pitchFamily="2" charset="0"/>
            </a:endParaRPr>
          </a:p>
        </p:txBody>
      </p:sp>
      <p:sp>
        <p:nvSpPr>
          <p:cNvPr id="35" name="文本框 11"/>
          <p:cNvSpPr txBox="1"/>
          <p:nvPr>
            <p:custDataLst>
              <p:tags r:id="rId6"/>
            </p:custDataLst>
          </p:nvPr>
        </p:nvSpPr>
        <p:spPr>
          <a:xfrm>
            <a:off x="4951730" y="3888105"/>
            <a:ext cx="3674745" cy="1108075"/>
          </a:xfrm>
          <a:prstGeom prst="rect">
            <a:avLst/>
          </a:prstGeom>
          <a:noFill/>
        </p:spPr>
        <p:txBody>
          <a:bodyPr wrap="square" lIns="68580" tIns="34290" rIns="68580" bIns="34290" rtlCol="0">
            <a:noAutofit/>
          </a:bodyPr>
          <a:lstStyle/>
          <a:p>
            <a:pPr>
              <a:lnSpc>
                <a:spcPct val="130000"/>
              </a:lnSpc>
            </a:pPr>
            <a:r>
              <a:rPr lang="en-US" sz="900" dirty="0" smtClean="0">
                <a:latin typeface="Poppins" panose="02000000000000000000" pitchFamily="2" charset="0"/>
                <a:cs typeface="Poppins" panose="02000000000000000000" pitchFamily="2" charset="0"/>
              </a:rPr>
              <a:t>Human </a:t>
            </a:r>
            <a:r>
              <a:rPr lang="en-US" sz="900" dirty="0" err="1" smtClean="0">
                <a:latin typeface="Poppins" panose="02000000000000000000" pitchFamily="2" charset="0"/>
                <a:cs typeface="Poppins" panose="02000000000000000000" pitchFamily="2" charset="0"/>
              </a:rPr>
              <a:t>cholangiocarcinomas</a:t>
            </a:r>
            <a:r>
              <a:rPr lang="en-US" sz="900" dirty="0" smtClean="0">
                <a:latin typeface="Poppins" panose="02000000000000000000" pitchFamily="2" charset="0"/>
                <a:cs typeface="Poppins" panose="02000000000000000000" pitchFamily="2" charset="0"/>
              </a:rPr>
              <a:t> </a:t>
            </a:r>
            <a:r>
              <a:rPr lang="en-US" sz="900" dirty="0" err="1" smtClean="0">
                <a:latin typeface="Poppins" panose="02000000000000000000" pitchFamily="2" charset="0"/>
                <a:cs typeface="Poppins" panose="02000000000000000000" pitchFamily="2" charset="0"/>
              </a:rPr>
              <a:t>organoids</a:t>
            </a:r>
            <a:r>
              <a:rPr lang="en-US" sz="900" dirty="0" smtClean="0">
                <a:latin typeface="Poppins" panose="02000000000000000000" pitchFamily="2" charset="0"/>
                <a:cs typeface="Poppins" panose="02000000000000000000" pitchFamily="2" charset="0"/>
              </a:rPr>
              <a:t> were cultured with </a:t>
            </a:r>
            <a:r>
              <a:rPr lang="en-US" altLang="zh-CN" sz="900" dirty="0" smtClean="0">
                <a:solidFill>
                  <a:srgbClr val="007E66"/>
                </a:solidFill>
                <a:latin typeface="Poppins" panose="02000000000000000000" pitchFamily="2" charset="0"/>
                <a:cs typeface="Poppins" panose="02000000000000000000" pitchFamily="2" charset="0"/>
              </a:rPr>
              <a:t>FGF2</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10014-HNAE</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 HGF</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10463-HNAS</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FGF7</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10210-H07E</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EGF</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50482-MNCH)</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FGF10</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10573-HNAE</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 NOG</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50688-M02H</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RSPO1</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11083-HNAS</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sz="800" dirty="0" smtClean="0">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Routinely tested</a:t>
            </a:r>
            <a:r>
              <a:rPr lang="en-US" sz="800" dirty="0" smtClean="0">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Data provided by D1 Medical Technology. </a:t>
            </a:r>
            <a:endParaRPr lang="zh-CN" altLang="en-US" sz="900" dirty="0">
              <a:latin typeface="Poppins" panose="02000000000000000000" pitchFamily="2" charset="0"/>
              <a:cs typeface="Poppins" panose="02000000000000000000" pitchFamily="2" charset="0"/>
            </a:endParaRPr>
          </a:p>
          <a:p>
            <a:pPr>
              <a:lnSpc>
                <a:spcPct val="130000"/>
              </a:lnSpc>
            </a:pPr>
            <a:endParaRPr lang="zh-CN" altLang="en-US" sz="900" dirty="0"/>
          </a:p>
          <a:p>
            <a:pPr>
              <a:lnSpc>
                <a:spcPct val="130000"/>
              </a:lnSpc>
            </a:pPr>
            <a:endParaRPr lang="zh-CN" altLang="en-US" sz="900" dirty="0"/>
          </a:p>
          <a:p>
            <a:pPr>
              <a:lnSpc>
                <a:spcPct val="130000"/>
              </a:lnSpc>
            </a:pPr>
            <a:endParaRPr lang="zh-CN" altLang="en-US" sz="900" dirty="0"/>
          </a:p>
        </p:txBody>
      </p:sp>
      <p:grpSp>
        <p:nvGrpSpPr>
          <p:cNvPr id="6" name="组合 6"/>
          <p:cNvGrpSpPr/>
          <p:nvPr/>
        </p:nvGrpSpPr>
        <p:grpSpPr>
          <a:xfrm>
            <a:off x="285720" y="642924"/>
            <a:ext cx="5038756" cy="547702"/>
            <a:chOff x="5643570" y="1142990"/>
            <a:chExt cx="5038756" cy="547702"/>
          </a:xfrm>
        </p:grpSpPr>
        <p:sp>
          <p:nvSpPr>
            <p:cNvPr id="7" name="椭圆 6"/>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8" name="TextBox 9"/>
            <p:cNvSpPr txBox="1"/>
            <p:nvPr/>
          </p:nvSpPr>
          <p:spPr>
            <a:xfrm>
              <a:off x="5786446" y="1142990"/>
              <a:ext cx="4764405" cy="46037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经不同类器官培养验证的细胞因子</a:t>
              </a:r>
            </a:p>
          </p:txBody>
        </p:sp>
        <p:sp>
          <p:nvSpPr>
            <p:cNvPr id="11" name="椭圆 10"/>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4" name="椭圆 13"/>
            <p:cNvSpPr/>
            <p:nvPr/>
          </p:nvSpPr>
          <p:spPr>
            <a:xfrm>
              <a:off x="105394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33" name="椭圆 32"/>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4" name="矩形 33"/>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8" name="Picture 2" descr="D:\桌面\新logo-黑.png"/>
            <p:cNvPicPr>
              <a:picLocks noChangeAspect="1" noChangeArrowheads="1"/>
            </p:cNvPicPr>
            <p:nvPr/>
          </p:nvPicPr>
          <p:blipFill>
            <a:blip r:embed="rId9"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30" name="椭圆 29"/>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椭圆 30"/>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2" name="椭圆 31"/>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sp>
        <p:nvSpPr>
          <p:cNvPr id="26" name="TextBox 25"/>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7" name="文本框 3"/>
          <p:cNvSpPr txBox="1"/>
          <p:nvPr>
            <p:custDataLst>
              <p:tags r:id="rId1"/>
            </p:custDataLst>
          </p:nvPr>
        </p:nvSpPr>
        <p:spPr>
          <a:xfrm>
            <a:off x="635467" y="3591025"/>
            <a:ext cx="3504501" cy="346249"/>
          </a:xfrm>
          <a:prstGeom prst="rect">
            <a:avLst/>
          </a:prstGeom>
          <a:noFill/>
        </p:spPr>
        <p:txBody>
          <a:bodyPr wrap="square" lIns="68580" tIns="34290" rIns="68580" bIns="34290" rtlCol="0">
            <a:spAutoFit/>
          </a:bodyPr>
          <a:lstStyle/>
          <a:p>
            <a:pPr algn="ctr"/>
            <a:r>
              <a:rPr lang="zh-CN" altLang="en-US" dirty="0">
                <a:latin typeface="Poppins" panose="02000000000000000000" pitchFamily="2" charset="0"/>
                <a:ea typeface="思源黑体 CN Normal" panose="020B0400000000000000" pitchFamily="34" charset="-122"/>
                <a:cs typeface="Poppins" panose="02000000000000000000" pitchFamily="2" charset="0"/>
              </a:rPr>
              <a:t>人肾癌类</a:t>
            </a:r>
            <a:r>
              <a:rPr lang="zh-CN" altLang="en-US" dirty="0" smtClean="0">
                <a:latin typeface="Poppins" panose="02000000000000000000" pitchFamily="2" charset="0"/>
                <a:ea typeface="思源黑体 CN Normal" panose="020B0400000000000000" pitchFamily="34" charset="-122"/>
                <a:cs typeface="Poppins" panose="02000000000000000000" pitchFamily="2" charset="0"/>
              </a:rPr>
              <a:t>器官</a:t>
            </a:r>
            <a:endParaRPr lang="en-US" altLang="zh-CN" dirty="0" smtClean="0">
              <a:latin typeface="Poppins" panose="02000000000000000000" pitchFamily="2" charset="0"/>
              <a:ea typeface="思源黑体 CN Normal" panose="020B0400000000000000" pitchFamily="34" charset="-122"/>
              <a:cs typeface="Poppins" panose="02000000000000000000" pitchFamily="2" charset="0"/>
            </a:endParaRPr>
          </a:p>
        </p:txBody>
      </p:sp>
      <p:sp>
        <p:nvSpPr>
          <p:cNvPr id="18" name="文本框 6"/>
          <p:cNvSpPr txBox="1"/>
          <p:nvPr>
            <p:custDataLst>
              <p:tags r:id="rId2"/>
            </p:custDataLst>
          </p:nvPr>
        </p:nvSpPr>
        <p:spPr>
          <a:xfrm>
            <a:off x="4951603" y="3578442"/>
            <a:ext cx="3548543" cy="346249"/>
          </a:xfrm>
          <a:prstGeom prst="rect">
            <a:avLst/>
          </a:prstGeom>
          <a:noFill/>
        </p:spPr>
        <p:txBody>
          <a:bodyPr wrap="square" lIns="68580" tIns="34290" rIns="68580" bIns="34290" rtlCol="0">
            <a:spAutoFit/>
          </a:bodyPr>
          <a:lstStyle/>
          <a:p>
            <a:pPr algn="ctr"/>
            <a:r>
              <a:rPr lang="zh-CN" altLang="en-US" dirty="0">
                <a:latin typeface="Poppins" panose="02000000000000000000" pitchFamily="2" charset="0"/>
                <a:ea typeface="思源黑体 CN Normal" panose="020B0400000000000000" pitchFamily="34" charset="-122"/>
                <a:cs typeface="Poppins" panose="02000000000000000000" pitchFamily="2" charset="0"/>
              </a:rPr>
              <a:t>人肾类</a:t>
            </a:r>
            <a:r>
              <a:rPr lang="zh-CN" altLang="en-US" dirty="0" smtClean="0">
                <a:latin typeface="Poppins" panose="02000000000000000000" pitchFamily="2" charset="0"/>
                <a:ea typeface="思源黑体 CN Normal" panose="020B0400000000000000" pitchFamily="34" charset="-122"/>
                <a:cs typeface="Poppins" panose="02000000000000000000" pitchFamily="2" charset="0"/>
              </a:rPr>
              <a:t>器官</a:t>
            </a:r>
            <a:endParaRPr lang="en-US" altLang="zh-CN" dirty="0" smtClean="0">
              <a:latin typeface="Poppins" panose="02000000000000000000" pitchFamily="2" charset="0"/>
              <a:ea typeface="思源黑体 CN Normal" panose="020B0400000000000000" pitchFamily="34" charset="-122"/>
              <a:cs typeface="Poppins" panose="02000000000000000000" pitchFamily="2" charset="0"/>
            </a:endParaRPr>
          </a:p>
        </p:txBody>
      </p:sp>
      <p:pic>
        <p:nvPicPr>
          <p:cNvPr id="19" name="图片 18" descr="1-P3-DAY9"/>
          <p:cNvPicPr>
            <a:picLocks noChangeAspect="1"/>
          </p:cNvPicPr>
          <p:nvPr>
            <p:custDataLst>
              <p:tags r:id="rId3"/>
            </p:custDataLst>
          </p:nvPr>
        </p:nvPicPr>
        <p:blipFill>
          <a:blip r:embed="rId10" cstate="print"/>
          <a:srcRect l="8623" t="6315" r="32302" b="35861"/>
          <a:stretch>
            <a:fillRect/>
          </a:stretch>
        </p:blipFill>
        <p:spPr>
          <a:xfrm>
            <a:off x="625317" y="1281593"/>
            <a:ext cx="3519011" cy="2296478"/>
          </a:xfrm>
          <a:prstGeom prst="rect">
            <a:avLst/>
          </a:prstGeom>
        </p:spPr>
      </p:pic>
      <p:pic>
        <p:nvPicPr>
          <p:cNvPr id="20" name="图片 19"/>
          <p:cNvPicPr>
            <a:picLocks noChangeAspect="1"/>
          </p:cNvPicPr>
          <p:nvPr>
            <p:custDataLst>
              <p:tags r:id="rId4"/>
            </p:custDataLst>
          </p:nvPr>
        </p:nvPicPr>
        <p:blipFill>
          <a:blip r:embed="rId11" cstate="print"/>
          <a:srcRect r="2764" b="7374"/>
          <a:stretch>
            <a:fillRect/>
          </a:stretch>
        </p:blipFill>
        <p:spPr>
          <a:xfrm>
            <a:off x="4945381" y="1281593"/>
            <a:ext cx="3519011" cy="2296478"/>
          </a:xfrm>
          <a:prstGeom prst="rect">
            <a:avLst/>
          </a:prstGeom>
        </p:spPr>
      </p:pic>
      <p:sp>
        <p:nvSpPr>
          <p:cNvPr id="21" name="文本框 9"/>
          <p:cNvSpPr txBox="1"/>
          <p:nvPr>
            <p:custDataLst>
              <p:tags r:id="rId5"/>
            </p:custDataLst>
          </p:nvPr>
        </p:nvSpPr>
        <p:spPr>
          <a:xfrm>
            <a:off x="526415" y="4065905"/>
            <a:ext cx="3750310" cy="843280"/>
          </a:xfrm>
          <a:prstGeom prst="rect">
            <a:avLst/>
          </a:prstGeom>
          <a:noFill/>
        </p:spPr>
        <p:txBody>
          <a:bodyPr wrap="square" lIns="68580" tIns="34290" rIns="68580" bIns="34290" rtlCol="0">
            <a:noAutofit/>
          </a:bodyPr>
          <a:lstStyle/>
          <a:p>
            <a:pPr>
              <a:lnSpc>
                <a:spcPct val="130000"/>
              </a:lnSpc>
            </a:pPr>
            <a:r>
              <a:rPr lang="en-US" sz="900" dirty="0" smtClean="0">
                <a:latin typeface="Poppins" panose="02000000000000000000" pitchFamily="2" charset="0"/>
                <a:cs typeface="Poppins" panose="02000000000000000000" pitchFamily="2" charset="0"/>
              </a:rPr>
              <a:t>Human kidney cancer </a:t>
            </a:r>
            <a:r>
              <a:rPr lang="en-US" sz="900" dirty="0" err="1" smtClean="0">
                <a:latin typeface="Poppins" panose="02000000000000000000" pitchFamily="2" charset="0"/>
                <a:cs typeface="Poppins" panose="02000000000000000000" pitchFamily="2" charset="0"/>
              </a:rPr>
              <a:t>organoids</a:t>
            </a:r>
            <a:r>
              <a:rPr lang="en-US" sz="900" dirty="0" smtClean="0">
                <a:latin typeface="Poppins" panose="02000000000000000000" pitchFamily="2" charset="0"/>
                <a:cs typeface="Poppins" panose="02000000000000000000" pitchFamily="2" charset="0"/>
              </a:rPr>
              <a:t> were cultured with </a:t>
            </a:r>
            <a:r>
              <a:rPr lang="en-US" altLang="zh-CN" sz="900" dirty="0" smtClean="0">
                <a:solidFill>
                  <a:srgbClr val="007E66"/>
                </a:solidFill>
                <a:latin typeface="Poppins" panose="02000000000000000000" pitchFamily="2" charset="0"/>
                <a:cs typeface="Poppins" panose="02000000000000000000" pitchFamily="2" charset="0"/>
              </a:rPr>
              <a:t>FGF2</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10014-HNAE)</a:t>
            </a:r>
            <a:r>
              <a:rPr lang="en-US" sz="900" dirty="0" smtClean="0">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 FGF7</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10210-H07E</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EGF</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50482-MNCH</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FGF10</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10573-HNAE</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NOG</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50688-M02H</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RSPO1</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11083-HNAS</a:t>
            </a:r>
            <a:r>
              <a:rPr lang="en-US" altLang="zh-CN" sz="800" dirty="0" smtClean="0">
                <a:solidFill>
                  <a:srgbClr val="007E66"/>
                </a:solidFill>
                <a:latin typeface="Poppins" panose="02000000000000000000" pitchFamily="2" charset="0"/>
                <a:cs typeface="Poppins" panose="02000000000000000000" pitchFamily="2" charset="0"/>
              </a:rPr>
              <a:t>)</a:t>
            </a:r>
            <a:r>
              <a:rPr lang="en-US" sz="800" dirty="0" smtClean="0">
                <a:latin typeface="Poppins" panose="02000000000000000000" pitchFamily="2" charset="0"/>
                <a:cs typeface="Poppins" panose="02000000000000000000" pitchFamily="2" charset="0"/>
              </a:rPr>
              <a:t>. (Routinely </a:t>
            </a:r>
            <a:r>
              <a:rPr lang="en-US" sz="900" dirty="0" smtClean="0">
                <a:latin typeface="Poppins" panose="02000000000000000000" pitchFamily="2" charset="0"/>
                <a:cs typeface="Poppins" panose="02000000000000000000" pitchFamily="2" charset="0"/>
              </a:rPr>
              <a:t>tested</a:t>
            </a:r>
            <a:r>
              <a:rPr lang="en-US" sz="800" dirty="0" smtClean="0">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Data provided by D1 Medical Technology.</a:t>
            </a:r>
            <a:endParaRPr lang="zh-CN" altLang="en-US" sz="900" dirty="0">
              <a:latin typeface="Poppins" panose="02000000000000000000" pitchFamily="2" charset="0"/>
              <a:cs typeface="Poppins" panose="02000000000000000000" pitchFamily="2" charset="0"/>
            </a:endParaRPr>
          </a:p>
          <a:p>
            <a:pPr>
              <a:lnSpc>
                <a:spcPct val="130000"/>
              </a:lnSpc>
            </a:pPr>
            <a:endParaRPr lang="zh-CN" altLang="en-US" sz="900" dirty="0"/>
          </a:p>
        </p:txBody>
      </p:sp>
      <p:sp>
        <p:nvSpPr>
          <p:cNvPr id="22" name="文本框 7"/>
          <p:cNvSpPr txBox="1"/>
          <p:nvPr>
            <p:custDataLst>
              <p:tags r:id="rId6"/>
            </p:custDataLst>
          </p:nvPr>
        </p:nvSpPr>
        <p:spPr>
          <a:xfrm>
            <a:off x="4945380" y="4065905"/>
            <a:ext cx="4048125" cy="942975"/>
          </a:xfrm>
          <a:prstGeom prst="rect">
            <a:avLst/>
          </a:prstGeom>
          <a:noFill/>
        </p:spPr>
        <p:txBody>
          <a:bodyPr wrap="square" lIns="68580" tIns="34290" rIns="68580" bIns="34290" rtlCol="0">
            <a:noAutofit/>
          </a:bodyPr>
          <a:lstStyle/>
          <a:p>
            <a:pPr>
              <a:lnSpc>
                <a:spcPct val="130000"/>
              </a:lnSpc>
            </a:pPr>
            <a:r>
              <a:rPr lang="en-US" sz="900" dirty="0" smtClean="0">
                <a:latin typeface="Poppins" panose="02000000000000000000" pitchFamily="2" charset="0"/>
                <a:cs typeface="Poppins" panose="02000000000000000000" pitchFamily="2" charset="0"/>
              </a:rPr>
              <a:t>Human kidney </a:t>
            </a:r>
            <a:r>
              <a:rPr lang="en-US" sz="900" dirty="0" err="1" smtClean="0">
                <a:latin typeface="Poppins" panose="02000000000000000000" pitchFamily="2" charset="0"/>
                <a:cs typeface="Poppins" panose="02000000000000000000" pitchFamily="2" charset="0"/>
              </a:rPr>
              <a:t>organoids</a:t>
            </a:r>
            <a:r>
              <a:rPr lang="en-US" sz="900" dirty="0" smtClean="0">
                <a:latin typeface="Poppins" panose="02000000000000000000" pitchFamily="2" charset="0"/>
                <a:cs typeface="Poppins" panose="02000000000000000000" pitchFamily="2" charset="0"/>
              </a:rPr>
              <a:t> were cultured </a:t>
            </a:r>
            <a:r>
              <a:rPr lang="en-US" altLang="zh-CN" sz="900" dirty="0" smtClean="0">
                <a:solidFill>
                  <a:srgbClr val="007E66"/>
                </a:solidFill>
                <a:latin typeface="Poppins" panose="02000000000000000000" pitchFamily="2" charset="0"/>
                <a:cs typeface="Poppins" panose="02000000000000000000" pitchFamily="2" charset="0"/>
              </a:rPr>
              <a:t>with FGF7</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10210-H07E</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EGF</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50482-MNCH</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FGF10</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10573-HNAE</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NOG</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50688-M02H</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RSPO1</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11083-HNAS</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HGF</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10463-HNAS</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FGF4</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16043-HNAE</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sz="800" dirty="0" smtClean="0">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Routinely tested</a:t>
            </a:r>
            <a:r>
              <a:rPr lang="en-US" sz="800" dirty="0" smtClean="0">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Data provided by D1 Medical Technology.</a:t>
            </a:r>
            <a:endParaRPr lang="zh-CN" altLang="en-US" sz="900" dirty="0">
              <a:latin typeface="Poppins" panose="02000000000000000000" pitchFamily="2" charset="0"/>
              <a:cs typeface="Poppins" panose="02000000000000000000" pitchFamily="2" charset="0"/>
            </a:endParaRPr>
          </a:p>
          <a:p>
            <a:pPr>
              <a:lnSpc>
                <a:spcPct val="130000"/>
              </a:lnSpc>
            </a:pPr>
            <a:endParaRPr lang="zh-CN" altLang="en-US" sz="900" dirty="0">
              <a:latin typeface="Poppins" panose="02000000000000000000" pitchFamily="2" charset="0"/>
              <a:cs typeface="Poppins" panose="02000000000000000000" pitchFamily="2" charset="0"/>
            </a:endParaRPr>
          </a:p>
        </p:txBody>
      </p:sp>
      <p:grpSp>
        <p:nvGrpSpPr>
          <p:cNvPr id="6" name="组合 6"/>
          <p:cNvGrpSpPr/>
          <p:nvPr/>
        </p:nvGrpSpPr>
        <p:grpSpPr>
          <a:xfrm>
            <a:off x="285720" y="642924"/>
            <a:ext cx="5038756" cy="547702"/>
            <a:chOff x="5643570" y="1142990"/>
            <a:chExt cx="5038756" cy="547702"/>
          </a:xfrm>
        </p:grpSpPr>
        <p:sp>
          <p:nvSpPr>
            <p:cNvPr id="7" name="椭圆 6"/>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8" name="TextBox 9"/>
            <p:cNvSpPr txBox="1"/>
            <p:nvPr/>
          </p:nvSpPr>
          <p:spPr>
            <a:xfrm>
              <a:off x="5786446" y="1142990"/>
              <a:ext cx="4764405" cy="46037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经不同类器官培养验证的细胞因子</a:t>
              </a:r>
            </a:p>
          </p:txBody>
        </p:sp>
        <p:sp>
          <p:nvSpPr>
            <p:cNvPr id="11" name="椭圆 10"/>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4" name="椭圆 13"/>
            <p:cNvSpPr/>
            <p:nvPr/>
          </p:nvSpPr>
          <p:spPr>
            <a:xfrm>
              <a:off x="105394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33" name="椭圆 32"/>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4" name="矩形 33"/>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8" name="Picture 2" descr="D:\桌面\新logo-黑.png"/>
            <p:cNvPicPr>
              <a:picLocks noChangeAspect="1" noChangeArrowheads="1"/>
            </p:cNvPicPr>
            <p:nvPr/>
          </p:nvPicPr>
          <p:blipFill>
            <a:blip r:embed="rId9"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30" name="椭圆 29"/>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椭圆 30"/>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2" name="椭圆 31"/>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sp>
        <p:nvSpPr>
          <p:cNvPr id="26" name="TextBox 25"/>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7" name="文本框 3"/>
          <p:cNvSpPr txBox="1"/>
          <p:nvPr>
            <p:custDataLst>
              <p:tags r:id="rId1"/>
            </p:custDataLst>
          </p:nvPr>
        </p:nvSpPr>
        <p:spPr>
          <a:xfrm>
            <a:off x="604007" y="3550933"/>
            <a:ext cx="3510792" cy="346249"/>
          </a:xfrm>
          <a:prstGeom prst="rect">
            <a:avLst/>
          </a:prstGeom>
          <a:noFill/>
        </p:spPr>
        <p:txBody>
          <a:bodyPr wrap="square" lIns="68580" tIns="34290" rIns="68580" bIns="34290" rtlCol="0">
            <a:spAutoFit/>
          </a:bodyPr>
          <a:lstStyle/>
          <a:p>
            <a:pPr algn="ctr"/>
            <a:r>
              <a:rPr lang="zh-CN" altLang="en-US" dirty="0">
                <a:latin typeface="Poppins" panose="02000000000000000000" pitchFamily="2" charset="0"/>
                <a:ea typeface="思源黑体 CN Normal" panose="020B0400000000000000" pitchFamily="34" charset="-122"/>
                <a:cs typeface="Poppins" panose="02000000000000000000" pitchFamily="2" charset="0"/>
              </a:rPr>
              <a:t>人胃癌类</a:t>
            </a:r>
            <a:r>
              <a:rPr lang="zh-CN" altLang="en-US" dirty="0" smtClean="0">
                <a:latin typeface="Poppins" panose="02000000000000000000" pitchFamily="2" charset="0"/>
                <a:ea typeface="思源黑体 CN Normal" panose="020B0400000000000000" pitchFamily="34" charset="-122"/>
                <a:cs typeface="Poppins" panose="02000000000000000000" pitchFamily="2" charset="0"/>
              </a:rPr>
              <a:t>器官</a:t>
            </a:r>
            <a:endParaRPr lang="en-US" altLang="zh-CN" dirty="0" smtClean="0">
              <a:latin typeface="Poppins" panose="02000000000000000000" pitchFamily="2" charset="0"/>
              <a:ea typeface="思源黑体 CN Normal" panose="020B0400000000000000" pitchFamily="34" charset="-122"/>
              <a:cs typeface="Poppins" panose="02000000000000000000" pitchFamily="2" charset="0"/>
            </a:endParaRPr>
          </a:p>
        </p:txBody>
      </p:sp>
      <p:sp>
        <p:nvSpPr>
          <p:cNvPr id="18" name="文本框 6"/>
          <p:cNvSpPr txBox="1"/>
          <p:nvPr>
            <p:custDataLst>
              <p:tags r:id="rId2"/>
            </p:custDataLst>
          </p:nvPr>
        </p:nvSpPr>
        <p:spPr>
          <a:xfrm>
            <a:off x="4894976" y="3563516"/>
            <a:ext cx="3517085" cy="346249"/>
          </a:xfrm>
          <a:prstGeom prst="rect">
            <a:avLst/>
          </a:prstGeom>
          <a:noFill/>
        </p:spPr>
        <p:txBody>
          <a:bodyPr wrap="square" lIns="68580" tIns="34290" rIns="68580" bIns="34290" rtlCol="0">
            <a:spAutoFit/>
          </a:bodyPr>
          <a:lstStyle/>
          <a:p>
            <a:pPr algn="ctr"/>
            <a:r>
              <a:rPr lang="zh-CN" altLang="en-US" dirty="0">
                <a:latin typeface="Poppins" panose="02000000000000000000" pitchFamily="2" charset="0"/>
                <a:ea typeface="思源黑体 CN Normal" panose="020B0400000000000000" pitchFamily="34" charset="-122"/>
                <a:cs typeface="Poppins" panose="02000000000000000000" pitchFamily="2" charset="0"/>
              </a:rPr>
              <a:t>人胃类</a:t>
            </a:r>
            <a:r>
              <a:rPr lang="zh-CN" altLang="en-US" dirty="0" smtClean="0">
                <a:latin typeface="Poppins" panose="02000000000000000000" pitchFamily="2" charset="0"/>
                <a:ea typeface="思源黑体 CN Normal" panose="020B0400000000000000" pitchFamily="34" charset="-122"/>
                <a:cs typeface="Poppins" panose="02000000000000000000" pitchFamily="2" charset="0"/>
              </a:rPr>
              <a:t>器官</a:t>
            </a:r>
            <a:endParaRPr lang="en-US" altLang="zh-CN" dirty="0" smtClean="0">
              <a:latin typeface="Poppins" panose="02000000000000000000" pitchFamily="2" charset="0"/>
              <a:ea typeface="思源黑体 CN Normal" panose="020B0400000000000000" pitchFamily="34" charset="-122"/>
              <a:cs typeface="Poppins" panose="02000000000000000000" pitchFamily="2" charset="0"/>
            </a:endParaRPr>
          </a:p>
        </p:txBody>
      </p:sp>
      <p:pic>
        <p:nvPicPr>
          <p:cNvPr id="19" name="图片 18"/>
          <p:cNvPicPr>
            <a:picLocks noChangeAspect="1"/>
          </p:cNvPicPr>
          <p:nvPr>
            <p:custDataLst>
              <p:tags r:id="rId3"/>
            </p:custDataLst>
          </p:nvPr>
        </p:nvPicPr>
        <p:blipFill>
          <a:blip r:embed="rId10" cstate="print"/>
          <a:srcRect r="6016" b="8012"/>
          <a:stretch>
            <a:fillRect/>
          </a:stretch>
        </p:blipFill>
        <p:spPr>
          <a:xfrm>
            <a:off x="595414" y="1260375"/>
            <a:ext cx="3519011" cy="2296478"/>
          </a:xfrm>
          <a:prstGeom prst="rect">
            <a:avLst/>
          </a:prstGeom>
        </p:spPr>
      </p:pic>
      <p:pic>
        <p:nvPicPr>
          <p:cNvPr id="20" name="图片 19" descr="1-P3-Day5"/>
          <p:cNvPicPr>
            <a:picLocks noChangeAspect="1"/>
          </p:cNvPicPr>
          <p:nvPr>
            <p:custDataLst>
              <p:tags r:id="rId4"/>
            </p:custDataLst>
          </p:nvPr>
        </p:nvPicPr>
        <p:blipFill>
          <a:blip r:embed="rId11" cstate="print"/>
          <a:srcRect r="5342" b="7420"/>
          <a:stretch>
            <a:fillRect/>
          </a:stretch>
        </p:blipFill>
        <p:spPr>
          <a:xfrm>
            <a:off x="4891189" y="1260375"/>
            <a:ext cx="3519011" cy="2294573"/>
          </a:xfrm>
          <a:prstGeom prst="rect">
            <a:avLst/>
          </a:prstGeom>
        </p:spPr>
      </p:pic>
      <p:sp>
        <p:nvSpPr>
          <p:cNvPr id="21" name="文本框 9"/>
          <p:cNvSpPr txBox="1"/>
          <p:nvPr>
            <p:custDataLst>
              <p:tags r:id="rId5"/>
            </p:custDataLst>
          </p:nvPr>
        </p:nvSpPr>
        <p:spPr>
          <a:xfrm>
            <a:off x="610870" y="4001770"/>
            <a:ext cx="3588385" cy="873125"/>
          </a:xfrm>
          <a:prstGeom prst="rect">
            <a:avLst/>
          </a:prstGeom>
          <a:noFill/>
        </p:spPr>
        <p:txBody>
          <a:bodyPr wrap="square" lIns="68580" tIns="34290" rIns="68580" bIns="34290" rtlCol="0">
            <a:noAutofit/>
          </a:bodyPr>
          <a:lstStyle/>
          <a:p>
            <a:pPr>
              <a:lnSpc>
                <a:spcPct val="130000"/>
              </a:lnSpc>
            </a:pPr>
            <a:r>
              <a:rPr lang="en-US" sz="900" dirty="0" smtClean="0">
                <a:latin typeface="Poppins" panose="02000000000000000000" pitchFamily="2" charset="0"/>
                <a:cs typeface="Poppins" panose="02000000000000000000" pitchFamily="2" charset="0"/>
              </a:rPr>
              <a:t>Human gastric cancer </a:t>
            </a:r>
            <a:r>
              <a:rPr lang="en-US" sz="900" dirty="0" err="1" smtClean="0">
                <a:latin typeface="Poppins" panose="02000000000000000000" pitchFamily="2" charset="0"/>
                <a:cs typeface="Poppins" panose="02000000000000000000" pitchFamily="2" charset="0"/>
              </a:rPr>
              <a:t>organoids</a:t>
            </a:r>
            <a:r>
              <a:rPr lang="en-US" sz="900" dirty="0" smtClean="0">
                <a:latin typeface="Poppins" panose="02000000000000000000" pitchFamily="2" charset="0"/>
                <a:cs typeface="Poppins" panose="02000000000000000000" pitchFamily="2" charset="0"/>
              </a:rPr>
              <a:t> were cultured with </a:t>
            </a:r>
            <a:r>
              <a:rPr lang="en-US" altLang="zh-CN" sz="900" dirty="0" smtClean="0">
                <a:solidFill>
                  <a:srgbClr val="007E66"/>
                </a:solidFill>
                <a:latin typeface="Poppins" panose="02000000000000000000" pitchFamily="2" charset="0"/>
                <a:cs typeface="Poppins" panose="02000000000000000000" pitchFamily="2" charset="0"/>
              </a:rPr>
              <a:t>EGF</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50482-MNCH</a:t>
            </a:r>
            <a:r>
              <a:rPr lang="en-US" altLang="zh-CN" sz="800" dirty="0" smtClean="0">
                <a:solidFill>
                  <a:srgbClr val="007E66"/>
                </a:solidFill>
                <a:latin typeface="Poppins" panose="02000000000000000000" pitchFamily="2" charset="0"/>
                <a:cs typeface="Poppins" panose="02000000000000000000" pitchFamily="2" charset="0"/>
              </a:rPr>
              <a:t>)</a:t>
            </a:r>
            <a:r>
              <a:rPr lang="en-US" sz="800" dirty="0" smtClean="0">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FGF10</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10573-HNAE</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NOG</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50688-M02H</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RSPO1</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11083-HNAS</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sz="800" dirty="0" smtClean="0">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Routinely tested</a:t>
            </a:r>
            <a:r>
              <a:rPr lang="en-US" sz="800" dirty="0" smtClean="0">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Data provided by D1 Medical Technology</a:t>
            </a:r>
            <a:endParaRPr lang="zh-CN" altLang="en-US" sz="900" dirty="0">
              <a:latin typeface="Poppins" panose="02000000000000000000" pitchFamily="2" charset="0"/>
              <a:cs typeface="Poppins" panose="02000000000000000000" pitchFamily="2" charset="0"/>
            </a:endParaRPr>
          </a:p>
        </p:txBody>
      </p:sp>
      <p:sp>
        <p:nvSpPr>
          <p:cNvPr id="22" name="文本框 10"/>
          <p:cNvSpPr txBox="1"/>
          <p:nvPr>
            <p:custDataLst>
              <p:tags r:id="rId6"/>
            </p:custDataLst>
          </p:nvPr>
        </p:nvSpPr>
        <p:spPr>
          <a:xfrm>
            <a:off x="4895215" y="4061460"/>
            <a:ext cx="3564890" cy="753110"/>
          </a:xfrm>
          <a:prstGeom prst="rect">
            <a:avLst/>
          </a:prstGeom>
          <a:noFill/>
        </p:spPr>
        <p:txBody>
          <a:bodyPr wrap="square" lIns="68580" tIns="34290" rIns="68580" bIns="34290" rtlCol="0">
            <a:noAutofit/>
          </a:bodyPr>
          <a:lstStyle/>
          <a:p>
            <a:pPr>
              <a:lnSpc>
                <a:spcPct val="130000"/>
              </a:lnSpc>
            </a:pPr>
            <a:r>
              <a:rPr lang="en-US" sz="900" dirty="0" smtClean="0">
                <a:latin typeface="Poppins" panose="02000000000000000000" pitchFamily="2" charset="0"/>
                <a:cs typeface="Poppins" panose="02000000000000000000" pitchFamily="2" charset="0"/>
              </a:rPr>
              <a:t>Human stomach </a:t>
            </a:r>
            <a:r>
              <a:rPr lang="en-US" sz="900" dirty="0" err="1" smtClean="0">
                <a:latin typeface="Poppins" panose="02000000000000000000" pitchFamily="2" charset="0"/>
                <a:cs typeface="Poppins" panose="02000000000000000000" pitchFamily="2" charset="0"/>
              </a:rPr>
              <a:t>organoids</a:t>
            </a:r>
            <a:r>
              <a:rPr lang="en-US" sz="900" dirty="0" smtClean="0">
                <a:latin typeface="Poppins" panose="02000000000000000000" pitchFamily="2" charset="0"/>
                <a:cs typeface="Poppins" panose="02000000000000000000" pitchFamily="2" charset="0"/>
              </a:rPr>
              <a:t> </a:t>
            </a:r>
            <a:r>
              <a:rPr lang="en-US" sz="900" dirty="0" err="1" smtClean="0">
                <a:latin typeface="Poppins" panose="02000000000000000000" pitchFamily="2" charset="0"/>
                <a:cs typeface="Poppins" panose="02000000000000000000" pitchFamily="2" charset="0"/>
              </a:rPr>
              <a:t>organoids</a:t>
            </a:r>
            <a:r>
              <a:rPr lang="en-US" sz="900" dirty="0" smtClean="0">
                <a:latin typeface="Poppins" panose="02000000000000000000" pitchFamily="2" charset="0"/>
                <a:cs typeface="Poppins" panose="02000000000000000000" pitchFamily="2" charset="0"/>
              </a:rPr>
              <a:t> were cultured with </a:t>
            </a:r>
            <a:r>
              <a:rPr lang="en-US" altLang="zh-CN" sz="900" dirty="0" smtClean="0">
                <a:solidFill>
                  <a:srgbClr val="007E66"/>
                </a:solidFill>
                <a:latin typeface="Poppins" panose="02000000000000000000" pitchFamily="2" charset="0"/>
                <a:cs typeface="Poppins" panose="02000000000000000000" pitchFamily="2" charset="0"/>
              </a:rPr>
              <a:t>EGF</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50482-MNCH</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FGF10</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10573-HNAE</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 NOG</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50688-M02H</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RSPO1</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11083-HNAS</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sz="800" dirty="0" smtClean="0">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Routinely tested</a:t>
            </a:r>
            <a:r>
              <a:rPr lang="en-US" sz="800" dirty="0" smtClean="0">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Data provided by D1 Medical Technology.</a:t>
            </a:r>
            <a:endParaRPr lang="zh-CN" altLang="en-US" sz="900" dirty="0">
              <a:latin typeface="Poppins" panose="02000000000000000000" pitchFamily="2" charset="0"/>
              <a:cs typeface="Poppins" panose="02000000000000000000" pitchFamily="2" charset="0"/>
            </a:endParaRPr>
          </a:p>
          <a:p>
            <a:pPr>
              <a:lnSpc>
                <a:spcPct val="130000"/>
              </a:lnSpc>
            </a:pPr>
            <a:endParaRPr lang="zh-CN" altLang="en-US" sz="900" dirty="0">
              <a:latin typeface="Poppins" panose="02000000000000000000" pitchFamily="2" charset="0"/>
              <a:cs typeface="Poppins" panose="02000000000000000000" pitchFamily="2" charset="0"/>
            </a:endParaRPr>
          </a:p>
        </p:txBody>
      </p:sp>
      <p:grpSp>
        <p:nvGrpSpPr>
          <p:cNvPr id="6" name="组合 6"/>
          <p:cNvGrpSpPr/>
          <p:nvPr/>
        </p:nvGrpSpPr>
        <p:grpSpPr>
          <a:xfrm>
            <a:off x="285720" y="642924"/>
            <a:ext cx="5038756" cy="547702"/>
            <a:chOff x="5643570" y="1142990"/>
            <a:chExt cx="5038756" cy="547702"/>
          </a:xfrm>
        </p:grpSpPr>
        <p:sp>
          <p:nvSpPr>
            <p:cNvPr id="7" name="椭圆 6"/>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8" name="TextBox 9"/>
            <p:cNvSpPr txBox="1"/>
            <p:nvPr/>
          </p:nvSpPr>
          <p:spPr>
            <a:xfrm>
              <a:off x="5786446" y="1142990"/>
              <a:ext cx="4764405" cy="46037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经不同类器官培养验证的细胞因子</a:t>
              </a:r>
            </a:p>
          </p:txBody>
        </p:sp>
        <p:sp>
          <p:nvSpPr>
            <p:cNvPr id="11" name="椭圆 10"/>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4" name="椭圆 13"/>
            <p:cNvSpPr/>
            <p:nvPr/>
          </p:nvSpPr>
          <p:spPr>
            <a:xfrm>
              <a:off x="105394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563" y="26329"/>
            <a:ext cx="9024852" cy="360056"/>
            <a:chOff x="0" y="123478"/>
            <a:chExt cx="9027696" cy="360040"/>
          </a:xfrm>
        </p:grpSpPr>
        <p:grpSp>
          <p:nvGrpSpPr>
            <p:cNvPr id="4" name="组合 219"/>
            <p:cNvGrpSpPr/>
            <p:nvPr/>
          </p:nvGrpSpPr>
          <p:grpSpPr>
            <a:xfrm>
              <a:off x="0" y="123478"/>
              <a:ext cx="1907704" cy="360040"/>
              <a:chOff x="0" y="123478"/>
              <a:chExt cx="1907704" cy="360040"/>
            </a:xfrm>
          </p:grpSpPr>
          <p:sp>
            <p:nvSpPr>
              <p:cNvPr id="33" name="椭圆 32"/>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4" name="矩形 33"/>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28" name="Picture 2" descr="D:\桌面\新logo-黑.png"/>
            <p:cNvPicPr>
              <a:picLocks noChangeAspect="1" noChangeArrowheads="1"/>
            </p:cNvPicPr>
            <p:nvPr/>
          </p:nvPicPr>
          <p:blipFill>
            <a:blip r:embed="rId9" cstate="print"/>
            <a:stretch>
              <a:fillRect/>
            </a:stretch>
          </p:blipFill>
          <p:spPr bwMode="auto">
            <a:xfrm>
              <a:off x="125896" y="123478"/>
              <a:ext cx="1493776" cy="360000"/>
            </a:xfrm>
            <a:prstGeom prst="rect">
              <a:avLst/>
            </a:prstGeom>
            <a:noFill/>
            <a:ln>
              <a:noFill/>
            </a:ln>
          </p:spPr>
        </p:pic>
        <p:grpSp>
          <p:nvGrpSpPr>
            <p:cNvPr id="5" name="组合 226"/>
            <p:cNvGrpSpPr/>
            <p:nvPr/>
          </p:nvGrpSpPr>
          <p:grpSpPr>
            <a:xfrm>
              <a:off x="8316422" y="195486"/>
              <a:ext cx="711274" cy="209198"/>
              <a:chOff x="7812360" y="123478"/>
              <a:chExt cx="1224136" cy="360040"/>
            </a:xfrm>
          </p:grpSpPr>
          <p:sp>
            <p:nvSpPr>
              <p:cNvPr id="30" name="椭圆 29"/>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1" name="椭圆 30"/>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32" name="椭圆 31"/>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sp>
        <p:nvSpPr>
          <p:cNvPr id="26" name="TextBox 25"/>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7" name="文本框 3"/>
          <p:cNvSpPr txBox="1"/>
          <p:nvPr>
            <p:custDataLst>
              <p:tags r:id="rId1"/>
            </p:custDataLst>
          </p:nvPr>
        </p:nvSpPr>
        <p:spPr>
          <a:xfrm>
            <a:off x="692092" y="3584546"/>
            <a:ext cx="3523376" cy="346249"/>
          </a:xfrm>
          <a:prstGeom prst="rect">
            <a:avLst/>
          </a:prstGeom>
          <a:noFill/>
        </p:spPr>
        <p:txBody>
          <a:bodyPr wrap="square" lIns="68580" tIns="34290" rIns="68580" bIns="34290" rtlCol="0">
            <a:spAutoFit/>
          </a:bodyPr>
          <a:lstStyle/>
          <a:p>
            <a:pPr algn="ctr"/>
            <a:r>
              <a:rPr lang="zh-CN" altLang="en-US" dirty="0">
                <a:latin typeface="Poppins" panose="02000000000000000000" pitchFamily="2" charset="0"/>
                <a:ea typeface="思源黑体 CN Normal" panose="020B0400000000000000" pitchFamily="34" charset="-122"/>
                <a:cs typeface="Poppins" panose="02000000000000000000" pitchFamily="2" charset="0"/>
              </a:rPr>
              <a:t>人卵巢癌类</a:t>
            </a:r>
            <a:r>
              <a:rPr lang="zh-CN" altLang="en-US" dirty="0" smtClean="0">
                <a:latin typeface="Poppins" panose="02000000000000000000" pitchFamily="2" charset="0"/>
                <a:ea typeface="思源黑体 CN Normal" panose="020B0400000000000000" pitchFamily="34" charset="-122"/>
                <a:cs typeface="Poppins" panose="02000000000000000000" pitchFamily="2" charset="0"/>
              </a:rPr>
              <a:t>器官</a:t>
            </a:r>
            <a:endParaRPr lang="en-US" altLang="zh-CN" dirty="0" smtClean="0">
              <a:latin typeface="Poppins" panose="02000000000000000000" pitchFamily="2" charset="0"/>
              <a:ea typeface="思源黑体 CN Normal" panose="020B0400000000000000" pitchFamily="34" charset="-122"/>
              <a:cs typeface="Poppins" panose="02000000000000000000" pitchFamily="2" charset="0"/>
            </a:endParaRPr>
          </a:p>
        </p:txBody>
      </p:sp>
      <p:sp>
        <p:nvSpPr>
          <p:cNvPr id="18" name="文本框 6"/>
          <p:cNvSpPr txBox="1"/>
          <p:nvPr>
            <p:custDataLst>
              <p:tags r:id="rId2"/>
            </p:custDataLst>
          </p:nvPr>
        </p:nvSpPr>
        <p:spPr>
          <a:xfrm>
            <a:off x="4926435" y="3590837"/>
            <a:ext cx="3510793" cy="623248"/>
          </a:xfrm>
          <a:prstGeom prst="rect">
            <a:avLst/>
          </a:prstGeom>
          <a:noFill/>
        </p:spPr>
        <p:txBody>
          <a:bodyPr wrap="square" lIns="68580" tIns="34290" rIns="68580" bIns="34290" rtlCol="0">
            <a:spAutoFit/>
          </a:bodyPr>
          <a:lstStyle/>
          <a:p>
            <a:pPr algn="ctr"/>
            <a:r>
              <a:rPr lang="zh-CN" altLang="en-US" dirty="0">
                <a:latin typeface="Poppins" panose="02000000000000000000" pitchFamily="2" charset="0"/>
                <a:ea typeface="思源黑体 CN Normal" panose="020B0400000000000000" pitchFamily="34" charset="-122"/>
                <a:cs typeface="Poppins" panose="02000000000000000000" pitchFamily="2" charset="0"/>
              </a:rPr>
              <a:t>人小肠类</a:t>
            </a:r>
            <a:r>
              <a:rPr lang="zh-CN" altLang="en-US" dirty="0" smtClean="0">
                <a:latin typeface="Poppins" panose="02000000000000000000" pitchFamily="2" charset="0"/>
                <a:ea typeface="思源黑体 CN Normal" panose="020B0400000000000000" pitchFamily="34" charset="-122"/>
                <a:cs typeface="Poppins" panose="02000000000000000000" pitchFamily="2" charset="0"/>
              </a:rPr>
              <a:t>器官</a:t>
            </a:r>
            <a:endParaRPr lang="en-US" altLang="zh-CN" dirty="0" smtClean="0">
              <a:latin typeface="Poppins" panose="02000000000000000000" pitchFamily="2" charset="0"/>
              <a:ea typeface="思源黑体 CN Normal" panose="020B0400000000000000" pitchFamily="34" charset="-122"/>
              <a:cs typeface="Poppins" panose="02000000000000000000" pitchFamily="2" charset="0"/>
            </a:endParaRPr>
          </a:p>
          <a:p>
            <a:endParaRPr lang="zh-CN" altLang="en-US" dirty="0"/>
          </a:p>
        </p:txBody>
      </p:sp>
      <p:pic>
        <p:nvPicPr>
          <p:cNvPr id="19" name="图片 18"/>
          <p:cNvPicPr>
            <a:picLocks noChangeAspect="1"/>
          </p:cNvPicPr>
          <p:nvPr>
            <p:custDataLst>
              <p:tags r:id="rId3"/>
            </p:custDataLst>
          </p:nvPr>
        </p:nvPicPr>
        <p:blipFill>
          <a:blip r:embed="rId10" cstate="print">
            <a:extLst>
              <a:ext uri="{28A0092B-C50C-407E-A947-70E740481C1C}">
                <a14:useLocalDpi xmlns:a14="http://schemas.microsoft.com/office/drawing/2010/main" xmlns="" val="0"/>
              </a:ext>
            </a:extLst>
          </a:blip>
          <a:srcRect l="24619" t="20864" r="24745" b="29668"/>
          <a:stretch>
            <a:fillRect/>
          </a:stretch>
        </p:blipFill>
        <p:spPr>
          <a:xfrm>
            <a:off x="700591" y="1297799"/>
            <a:ext cx="3519011" cy="2291715"/>
          </a:xfrm>
          <a:prstGeom prst="rect">
            <a:avLst/>
          </a:prstGeom>
        </p:spPr>
      </p:pic>
      <p:pic>
        <p:nvPicPr>
          <p:cNvPr id="20" name="图片 19"/>
          <p:cNvPicPr>
            <a:picLocks noChangeAspect="1"/>
          </p:cNvPicPr>
          <p:nvPr>
            <p:custDataLst>
              <p:tags r:id="rId4"/>
            </p:custDataLst>
          </p:nvPr>
        </p:nvPicPr>
        <p:blipFill rotWithShape="1">
          <a:blip r:embed="rId11" cstate="print"/>
          <a:srcRect t="3336" r="29919"/>
          <a:stretch>
            <a:fillRect/>
          </a:stretch>
        </p:blipFill>
        <p:spPr>
          <a:xfrm>
            <a:off x="4916356" y="1297799"/>
            <a:ext cx="3519011" cy="2296001"/>
          </a:xfrm>
          <a:prstGeom prst="rect">
            <a:avLst/>
          </a:prstGeom>
        </p:spPr>
      </p:pic>
      <p:sp>
        <p:nvSpPr>
          <p:cNvPr id="21" name="文本框 7"/>
          <p:cNvSpPr txBox="1"/>
          <p:nvPr>
            <p:custDataLst>
              <p:tags r:id="rId5"/>
            </p:custDataLst>
          </p:nvPr>
        </p:nvSpPr>
        <p:spPr>
          <a:xfrm>
            <a:off x="4967605" y="4025265"/>
            <a:ext cx="3598545" cy="775335"/>
          </a:xfrm>
          <a:prstGeom prst="rect">
            <a:avLst/>
          </a:prstGeom>
          <a:noFill/>
        </p:spPr>
        <p:txBody>
          <a:bodyPr wrap="square" lIns="68580" tIns="34290" rIns="68580" bIns="34290" rtlCol="0">
            <a:noAutofit/>
          </a:bodyPr>
          <a:lstStyle/>
          <a:p>
            <a:pPr>
              <a:lnSpc>
                <a:spcPct val="130000"/>
              </a:lnSpc>
            </a:pPr>
            <a:r>
              <a:rPr lang="en-US" sz="900" dirty="0" smtClean="0">
                <a:latin typeface="Poppins" panose="02000000000000000000" pitchFamily="2" charset="0"/>
                <a:cs typeface="Poppins" panose="02000000000000000000" pitchFamily="2" charset="0"/>
              </a:rPr>
              <a:t>Human small intestinal </a:t>
            </a:r>
            <a:r>
              <a:rPr lang="en-US" sz="900" dirty="0" err="1" smtClean="0">
                <a:latin typeface="Poppins" panose="02000000000000000000" pitchFamily="2" charset="0"/>
                <a:cs typeface="Poppins" panose="02000000000000000000" pitchFamily="2" charset="0"/>
              </a:rPr>
              <a:t>organoids</a:t>
            </a:r>
            <a:r>
              <a:rPr lang="en-US" sz="900" dirty="0" smtClean="0">
                <a:latin typeface="Poppins" panose="02000000000000000000" pitchFamily="2" charset="0"/>
                <a:cs typeface="Poppins" panose="02000000000000000000" pitchFamily="2" charset="0"/>
              </a:rPr>
              <a:t> were cultured with </a:t>
            </a:r>
            <a:r>
              <a:rPr lang="en-US" altLang="zh-CN" sz="900" dirty="0" smtClean="0">
                <a:solidFill>
                  <a:srgbClr val="007E66"/>
                </a:solidFill>
                <a:latin typeface="Poppins" panose="02000000000000000000" pitchFamily="2" charset="0"/>
                <a:cs typeface="Poppins" panose="02000000000000000000" pitchFamily="2" charset="0"/>
              </a:rPr>
              <a:t>IL22(13059-HNAE</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 FGF10</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10573-HNAE</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EGF</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50482-MNCH</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NOG</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50688-M02H</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a:t>
            </a:r>
            <a:r>
              <a:rPr lang="en-US" sz="800" dirty="0" smtClean="0">
                <a:latin typeface="Poppins" panose="02000000000000000000" pitchFamily="2" charset="0"/>
                <a:cs typeface="Poppins" panose="02000000000000000000" pitchFamily="2" charset="0"/>
              </a:rPr>
              <a:t> (</a:t>
            </a:r>
            <a:r>
              <a:rPr lang="en-US" sz="900" dirty="0" smtClean="0">
                <a:latin typeface="Poppins" panose="02000000000000000000" pitchFamily="2" charset="0"/>
                <a:cs typeface="Poppins" panose="02000000000000000000" pitchFamily="2" charset="0"/>
              </a:rPr>
              <a:t>Routinely tested</a:t>
            </a:r>
            <a:r>
              <a:rPr lang="en-US" sz="800" dirty="0" smtClean="0">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Data provided by D1 Medical Technology.</a:t>
            </a:r>
            <a:endParaRPr lang="zh-CN" altLang="en-US" sz="900" dirty="0">
              <a:latin typeface="Poppins" panose="02000000000000000000" pitchFamily="2" charset="0"/>
              <a:cs typeface="Poppins" panose="02000000000000000000" pitchFamily="2" charset="0"/>
            </a:endParaRPr>
          </a:p>
        </p:txBody>
      </p:sp>
      <p:sp>
        <p:nvSpPr>
          <p:cNvPr id="22" name="文本框 9"/>
          <p:cNvSpPr txBox="1"/>
          <p:nvPr>
            <p:custDataLst>
              <p:tags r:id="rId6"/>
            </p:custDataLst>
          </p:nvPr>
        </p:nvSpPr>
        <p:spPr>
          <a:xfrm>
            <a:off x="533400" y="4025265"/>
            <a:ext cx="3834765" cy="842010"/>
          </a:xfrm>
          <a:prstGeom prst="rect">
            <a:avLst/>
          </a:prstGeom>
          <a:noFill/>
        </p:spPr>
        <p:txBody>
          <a:bodyPr wrap="square" lIns="68580" tIns="34290" rIns="68580" bIns="34290" rtlCol="0">
            <a:noAutofit/>
          </a:bodyPr>
          <a:lstStyle/>
          <a:p>
            <a:pPr>
              <a:lnSpc>
                <a:spcPct val="130000"/>
              </a:lnSpc>
            </a:pPr>
            <a:r>
              <a:rPr lang="en-US" sz="900" dirty="0" smtClean="0">
                <a:latin typeface="Poppins" panose="02000000000000000000" pitchFamily="2" charset="0"/>
                <a:cs typeface="Poppins" panose="02000000000000000000" pitchFamily="2" charset="0"/>
              </a:rPr>
              <a:t>Human ovarian </a:t>
            </a:r>
            <a:r>
              <a:rPr lang="en-US" sz="900" dirty="0" err="1" smtClean="0">
                <a:latin typeface="Poppins" panose="02000000000000000000" pitchFamily="2" charset="0"/>
                <a:cs typeface="Poppins" panose="02000000000000000000" pitchFamily="2" charset="0"/>
              </a:rPr>
              <a:t>organoids</a:t>
            </a:r>
            <a:r>
              <a:rPr lang="en-US" sz="900" dirty="0" smtClean="0">
                <a:latin typeface="Poppins" panose="02000000000000000000" pitchFamily="2" charset="0"/>
                <a:cs typeface="Poppins" panose="02000000000000000000" pitchFamily="2" charset="0"/>
              </a:rPr>
              <a:t> were cultured with </a:t>
            </a:r>
            <a:r>
              <a:rPr lang="en-US" altLang="zh-CN" sz="900" dirty="0" smtClean="0">
                <a:solidFill>
                  <a:srgbClr val="007E66"/>
                </a:solidFill>
                <a:latin typeface="Poppins" panose="02000000000000000000" pitchFamily="2" charset="0"/>
                <a:cs typeface="Poppins" panose="02000000000000000000" pitchFamily="2" charset="0"/>
              </a:rPr>
              <a:t>IGF1(10598-HNAE</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NRG1 Beta 1</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11609-H01H</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RSPO1</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11083-HNAS</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 EGF(50482-MNCH</a:t>
            </a:r>
            <a:r>
              <a:rPr lang="en-US" altLang="zh-CN" sz="800" dirty="0" smtClean="0">
                <a:solidFill>
                  <a:srgbClr val="007E66"/>
                </a:solidFill>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a:t>
            </a:r>
            <a:r>
              <a:rPr lang="en-US" altLang="zh-CN" sz="900" dirty="0" smtClean="0">
                <a:solidFill>
                  <a:srgbClr val="007E66"/>
                </a:solidFill>
                <a:latin typeface="Poppins" panose="02000000000000000000" pitchFamily="2" charset="0"/>
                <a:cs typeface="Poppins" panose="02000000000000000000" pitchFamily="2" charset="0"/>
              </a:rPr>
              <a:t>NOG</a:t>
            </a:r>
            <a:r>
              <a:rPr lang="en-US" altLang="zh-CN" sz="800" dirty="0" smtClean="0">
                <a:solidFill>
                  <a:srgbClr val="007E66"/>
                </a:solidFill>
                <a:latin typeface="Poppins" panose="02000000000000000000" pitchFamily="2" charset="0"/>
                <a:cs typeface="Poppins" panose="02000000000000000000" pitchFamily="2" charset="0"/>
              </a:rPr>
              <a:t>(</a:t>
            </a:r>
            <a:r>
              <a:rPr lang="en-US" altLang="zh-CN" sz="900" dirty="0" smtClean="0">
                <a:solidFill>
                  <a:srgbClr val="007E66"/>
                </a:solidFill>
                <a:latin typeface="Poppins" panose="02000000000000000000" pitchFamily="2" charset="0"/>
                <a:cs typeface="Poppins" panose="02000000000000000000" pitchFamily="2" charset="0"/>
              </a:rPr>
              <a:t>50688-M02H</a:t>
            </a:r>
            <a:r>
              <a:rPr lang="en-US" altLang="zh-CN" sz="800" dirty="0" smtClean="0">
                <a:solidFill>
                  <a:srgbClr val="007E66"/>
                </a:solidFill>
                <a:latin typeface="Poppins" panose="02000000000000000000" pitchFamily="2" charset="0"/>
                <a:cs typeface="Poppins" panose="02000000000000000000" pitchFamily="2" charset="0"/>
              </a:rPr>
              <a:t>)</a:t>
            </a:r>
            <a:r>
              <a:rPr lang="en-US" sz="800" dirty="0" smtClean="0">
                <a:latin typeface="Poppins" panose="02000000000000000000" pitchFamily="2" charset="0"/>
                <a:cs typeface="Poppins" panose="02000000000000000000" pitchFamily="2" charset="0"/>
              </a:rPr>
              <a:t>. (</a:t>
            </a:r>
            <a:r>
              <a:rPr lang="en-US" sz="900" dirty="0" smtClean="0">
                <a:latin typeface="Poppins" panose="02000000000000000000" pitchFamily="2" charset="0"/>
                <a:cs typeface="Poppins" panose="02000000000000000000" pitchFamily="2" charset="0"/>
              </a:rPr>
              <a:t>Routinely tested</a:t>
            </a:r>
            <a:r>
              <a:rPr lang="en-US" sz="800" dirty="0" smtClean="0">
                <a:latin typeface="Poppins" panose="02000000000000000000" pitchFamily="2" charset="0"/>
                <a:cs typeface="Poppins" panose="02000000000000000000" pitchFamily="2" charset="0"/>
              </a:rPr>
              <a:t>).</a:t>
            </a:r>
            <a:r>
              <a:rPr lang="en-US" sz="900" dirty="0" smtClean="0">
                <a:latin typeface="Poppins" panose="02000000000000000000" pitchFamily="2" charset="0"/>
                <a:cs typeface="Poppins" panose="02000000000000000000" pitchFamily="2" charset="0"/>
              </a:rPr>
              <a:t> Data provided by D1 Medical Technology.</a:t>
            </a:r>
            <a:endParaRPr lang="zh-CN" altLang="en-US" sz="900" dirty="0">
              <a:latin typeface="Poppins" panose="02000000000000000000" pitchFamily="2" charset="0"/>
              <a:cs typeface="Poppins" panose="02000000000000000000" pitchFamily="2" charset="0"/>
            </a:endParaRPr>
          </a:p>
        </p:txBody>
      </p:sp>
      <p:grpSp>
        <p:nvGrpSpPr>
          <p:cNvPr id="6" name="组合 6"/>
          <p:cNvGrpSpPr/>
          <p:nvPr/>
        </p:nvGrpSpPr>
        <p:grpSpPr>
          <a:xfrm>
            <a:off x="285720" y="642924"/>
            <a:ext cx="5038756" cy="547702"/>
            <a:chOff x="5643570" y="1142990"/>
            <a:chExt cx="5038756" cy="547702"/>
          </a:xfrm>
        </p:grpSpPr>
        <p:sp>
          <p:nvSpPr>
            <p:cNvPr id="7" name="椭圆 6"/>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8" name="TextBox 9"/>
            <p:cNvSpPr txBox="1"/>
            <p:nvPr/>
          </p:nvSpPr>
          <p:spPr>
            <a:xfrm>
              <a:off x="5786446" y="1142990"/>
              <a:ext cx="4764405" cy="46037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经不同类器官培养验证的细胞因子</a:t>
              </a:r>
            </a:p>
          </p:txBody>
        </p:sp>
        <p:sp>
          <p:nvSpPr>
            <p:cNvPr id="11" name="椭圆 10"/>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4" name="椭圆 13"/>
            <p:cNvSpPr/>
            <p:nvPr/>
          </p:nvSpPr>
          <p:spPr>
            <a:xfrm>
              <a:off x="105394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表格 22"/>
          <p:cNvGraphicFramePr>
            <a:graphicFrameLocks noGrp="1"/>
          </p:cNvGraphicFramePr>
          <p:nvPr/>
        </p:nvGraphicFramePr>
        <p:xfrm>
          <a:off x="381000" y="1352550"/>
          <a:ext cx="8153401" cy="3167910"/>
        </p:xfrm>
        <a:graphic>
          <a:graphicData uri="http://schemas.openxmlformats.org/drawingml/2006/table">
            <a:tbl>
              <a:tblPr>
                <a:tableStyleId>{616DA210-FB5B-4158-B5E0-FEB733F419BA}</a:tableStyleId>
              </a:tblPr>
              <a:tblGrid>
                <a:gridCol w="1039688"/>
                <a:gridCol w="547701"/>
                <a:gridCol w="694713"/>
                <a:gridCol w="759253"/>
                <a:gridCol w="759253"/>
                <a:gridCol w="690231"/>
                <a:gridCol w="759253"/>
                <a:gridCol w="759253"/>
                <a:gridCol w="573364"/>
                <a:gridCol w="858887"/>
                <a:gridCol w="711805"/>
              </a:tblGrid>
              <a:tr h="185275">
                <a:tc>
                  <a:txBody>
                    <a:bodyPr/>
                    <a:lstStyle/>
                    <a:p>
                      <a:pPr algn="ctr" fontAlgn="ctr"/>
                      <a:r>
                        <a:rPr lang="zh-CN" altLang="en-US" sz="1000" b="1"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货号</a:t>
                      </a:r>
                      <a:endParaRPr lang="zh-CN" altLang="en-US" sz="1000" b="1"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rgbClr val="007E66"/>
                    </a:solidFill>
                  </a:tcPr>
                </a:tc>
                <a:tc>
                  <a:txBody>
                    <a:bodyPr/>
                    <a:lstStyle/>
                    <a:p>
                      <a:pPr algn="ctr" fontAlgn="ctr"/>
                      <a:r>
                        <a:rPr lang="zh-CN" altLang="en-US" sz="1000" b="1"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分子</a:t>
                      </a:r>
                      <a:endParaRPr lang="zh-CN" altLang="en-US" sz="1000" b="1" i="0" u="none" strike="noStrike" dirty="0">
                        <a:solidFill>
                          <a:schemeClr val="bg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rgbClr val="007E66"/>
                    </a:solidFill>
                  </a:tcPr>
                </a:tc>
                <a:tc>
                  <a:txBody>
                    <a:bodyPr/>
                    <a:lstStyle/>
                    <a:p>
                      <a:pPr algn="ctr" fontAlgn="ctr"/>
                      <a:r>
                        <a:rPr lang="en-US" sz="1000" b="1" u="none" strike="noStrike"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Intestinal</a:t>
                      </a:r>
                    </a:p>
                  </a:txBody>
                  <a:tcPr marL="4763" marR="4763" marT="4763" marB="0" anchor="ctr">
                    <a:solidFill>
                      <a:srgbClr val="007E66"/>
                    </a:solidFill>
                  </a:tcPr>
                </a:tc>
                <a:tc>
                  <a:txBody>
                    <a:bodyPr/>
                    <a:lstStyle/>
                    <a:p>
                      <a:pPr algn="ctr" fontAlgn="ctr"/>
                      <a:r>
                        <a:rPr lang="en-US" sz="1000" b="1" u="none" strike="noStrike"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Gastric</a:t>
                      </a:r>
                    </a:p>
                  </a:txBody>
                  <a:tcPr marL="4763" marR="4763" marT="4763" marB="0" anchor="ctr">
                    <a:solidFill>
                      <a:srgbClr val="007E66"/>
                    </a:solidFill>
                  </a:tcPr>
                </a:tc>
                <a:tc>
                  <a:txBody>
                    <a:bodyPr/>
                    <a:lstStyle/>
                    <a:p>
                      <a:pPr algn="ctr" fontAlgn="ctr"/>
                      <a:r>
                        <a:rPr lang="en-US" sz="1000" b="1" u="none" strike="noStrike"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Liver</a:t>
                      </a:r>
                    </a:p>
                  </a:txBody>
                  <a:tcPr marL="4763" marR="4763" marT="4763" marB="0" anchor="ctr">
                    <a:solidFill>
                      <a:srgbClr val="007E66"/>
                    </a:solidFill>
                  </a:tcPr>
                </a:tc>
                <a:tc>
                  <a:txBody>
                    <a:bodyPr/>
                    <a:lstStyle/>
                    <a:p>
                      <a:pPr algn="ctr" fontAlgn="ctr"/>
                      <a:r>
                        <a:rPr lang="en-US" sz="1000" b="1" u="none" strike="noStrike"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Lung</a:t>
                      </a:r>
                    </a:p>
                  </a:txBody>
                  <a:tcPr marL="4763" marR="4763" marT="4763" marB="0" anchor="ctr">
                    <a:solidFill>
                      <a:srgbClr val="007E66"/>
                    </a:solidFill>
                  </a:tcPr>
                </a:tc>
                <a:tc>
                  <a:txBody>
                    <a:bodyPr/>
                    <a:lstStyle/>
                    <a:p>
                      <a:pPr algn="ctr" fontAlgn="ctr"/>
                      <a:r>
                        <a:rPr lang="en-US" sz="1000" b="1" u="none" strike="noStrike"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Breast</a:t>
                      </a:r>
                    </a:p>
                  </a:txBody>
                  <a:tcPr marL="4763" marR="4763" marT="4763" marB="0" anchor="ctr">
                    <a:solidFill>
                      <a:srgbClr val="007E66"/>
                    </a:solidFill>
                  </a:tcPr>
                </a:tc>
                <a:tc>
                  <a:txBody>
                    <a:bodyPr/>
                    <a:lstStyle/>
                    <a:p>
                      <a:pPr algn="ctr" fontAlgn="ctr"/>
                      <a:r>
                        <a:rPr lang="en-US" sz="1000" b="1" u="none" strike="noStrike"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Brain</a:t>
                      </a:r>
                    </a:p>
                  </a:txBody>
                  <a:tcPr marL="4763" marR="4763" marT="4763" marB="0" anchor="ctr">
                    <a:solidFill>
                      <a:srgbClr val="007E66"/>
                    </a:solidFill>
                  </a:tcPr>
                </a:tc>
                <a:tc>
                  <a:txBody>
                    <a:bodyPr/>
                    <a:lstStyle/>
                    <a:p>
                      <a:pPr algn="ctr" fontAlgn="ctr"/>
                      <a:r>
                        <a:rPr lang="en-US" sz="1000" b="1" u="none" strike="noStrike"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Heart</a:t>
                      </a:r>
                    </a:p>
                  </a:txBody>
                  <a:tcPr marL="4763" marR="4763" marT="4763" marB="0" anchor="ctr">
                    <a:solidFill>
                      <a:srgbClr val="007E66"/>
                    </a:solidFill>
                  </a:tcPr>
                </a:tc>
                <a:tc>
                  <a:txBody>
                    <a:bodyPr/>
                    <a:lstStyle/>
                    <a:p>
                      <a:pPr algn="ctr" fontAlgn="ctr"/>
                      <a:r>
                        <a:rPr lang="en-US" sz="1000" b="1" u="none" strike="noStrike"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Pancreatic</a:t>
                      </a:r>
                    </a:p>
                  </a:txBody>
                  <a:tcPr marL="4763" marR="4763" marT="4763" marB="0" anchor="ctr">
                    <a:solidFill>
                      <a:srgbClr val="007E66"/>
                    </a:solidFill>
                  </a:tcPr>
                </a:tc>
                <a:tc>
                  <a:txBody>
                    <a:bodyPr/>
                    <a:lstStyle/>
                    <a:p>
                      <a:pPr algn="ctr" fontAlgn="ctr"/>
                      <a:r>
                        <a:rPr lang="en-US" sz="1000" b="1" u="none" strike="noStrike" kern="12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Prostate</a:t>
                      </a:r>
                    </a:p>
                  </a:txBody>
                  <a:tcPr marL="4763" marR="4763" marT="4763" marB="0" anchor="ctr">
                    <a:solidFill>
                      <a:srgbClr val="007E66"/>
                    </a:solidFill>
                  </a:tcPr>
                </a:tc>
              </a:tr>
              <a:tr h="207645">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10605-HNAE</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EGF</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r>
              <a:tr h="207845">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10014-HNAE</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FGF2</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r>
              <a:tr h="185275">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10210-H07E</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FGF7</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r>
              <a:tr h="207845">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10804-HNAC</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TGFB1</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da-DK"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r>
              <a:tr h="207845">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10573-HNAE</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FGF10</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r>
              <a:tr h="208280">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10267-HNAH</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NOG</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r>
              <a:tr h="207845">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10429-HNAH</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INHBA</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r>
              <a:tr h="207845">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10463-HNAS</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HGF</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r>
              <a:tr h="207845">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11083-HNAS</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RSPO1</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r>
              <a:tr h="207845">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10452-HNAH</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OSM</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da-DK"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r>
              <a:tr h="185420">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10170-H08H</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DKK1</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r>
              <a:tr h="185275">
                <a:tc>
                  <a:txBody>
                    <a:bodyPr/>
                    <a:lstStyle/>
                    <a:p>
                      <a:pPr algn="ctr" fontAlgn="ctr"/>
                      <a:r>
                        <a:rPr lang="en-US" sz="1000" u="none" strike="noStrike"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10561-HNAE</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GDNF</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r>
              <a:tr h="185275">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14890-HNAH</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LIF</a:t>
                      </a:r>
                      <a:endParaRPr 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r>
                        <a:rPr lang="zh-CN" altLang="en-US" sz="100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r>
              <a:tr h="185275">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sz="1000" u="none" strike="noStrike"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16043-HNAE</a:t>
                      </a:r>
                    </a:p>
                  </a:txBody>
                  <a:tcPr marL="4763" marR="4763" marT="4763" marB="0" anchor="ctr">
                    <a:solidFill>
                      <a:schemeClr val="bg1"/>
                    </a:solidFill>
                  </a:tcPr>
                </a:tc>
                <a:tc>
                  <a:txBody>
                    <a:bodyPr/>
                    <a:lstStyle/>
                    <a:p>
                      <a:pPr algn="ctr" fontAlgn="ctr"/>
                      <a:r>
                        <a:rPr lang="en-US" sz="1000" u="none" strike="noStrike"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FGF4</a:t>
                      </a:r>
                      <a:endParaRPr lang="en-US" sz="1000" u="none" strike="noStrike"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endParaRPr lang="zh-CN" altLang="en-US" sz="1000" u="none" strike="noStrike"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endParaRPr lang="zh-CN" altLang="en-US" sz="1000" u="none" strike="noStrike"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endParaRPr lang="zh-CN" altLang="en-US" sz="1000" u="none" strike="noStrike"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endParaRPr lang="zh-CN" altLang="en-US" sz="1000" u="none" strike="noStrike"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c>
                  <a:txBody>
                    <a:bodyPr/>
                    <a:lstStyle/>
                    <a:p>
                      <a:pPr algn="ctr" fontAlgn="ct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solidFill>
                  </a:tcPr>
                </a:tc>
              </a:tr>
              <a:tr h="185275">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sz="1000" u="none" strike="noStrike"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10609-HNAE2</a:t>
                      </a:r>
                    </a:p>
                  </a:txBody>
                  <a:tcPr marL="4763" marR="4763" marT="4763" marB="0" anchor="ctr">
                    <a:solidFill>
                      <a:schemeClr val="bg1">
                        <a:lumMod val="95000"/>
                      </a:schemeClr>
                    </a:solidFill>
                  </a:tcPr>
                </a:tc>
                <a:tc>
                  <a:txBody>
                    <a:bodyPr/>
                    <a:lstStyle/>
                    <a:p>
                      <a:pPr algn="ctr" fontAlgn="ctr"/>
                      <a:r>
                        <a:rPr lang="en-US" sz="1000" u="none" strike="noStrike"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BMP4</a:t>
                      </a:r>
                      <a:endParaRPr lang="en-US" sz="1000" u="none" strike="noStrike"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endParaRPr lang="zh-CN" altLang="en-US" sz="1000" u="none" strike="noStrike"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endParaRPr lang="zh-CN" altLang="en-US" sz="1000" u="none" strike="noStrike"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endParaRPr lang="zh-CN" altLang="en-US" sz="1000" u="none" strike="noStrike"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endParaRPr lang="zh-CN" altLang="en-US" sz="1000" u="none" strike="noStrike" kern="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zh-CN" altLang="en-US" sz="1000" kern="1200"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rPr>
                        <a:t>✓</a:t>
                      </a:r>
                      <a:endParaRPr lang="zh-CN" altLang="en-US" sz="1000" b="0" i="0" u="none" strike="noStrike" dirty="0" smtClean="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c>
                  <a:txBody>
                    <a:bodyPr/>
                    <a:lstStyle/>
                    <a:p>
                      <a:pPr algn="ctr" fontAlgn="ctr"/>
                      <a:endParaRPr lang="zh-CN" altLang="en-US" sz="1000" b="0" i="0" u="none" strike="noStrike"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txBody>
                  <a:tcPr marL="4763" marR="4763" marT="4763" marB="0" anchor="ctr">
                    <a:solidFill>
                      <a:schemeClr val="bg1">
                        <a:lumMod val="95000"/>
                      </a:schemeClr>
                    </a:solidFill>
                  </a:tcPr>
                </a:tc>
              </a:tr>
            </a:tbl>
          </a:graphicData>
        </a:graphic>
      </p:graphicFrame>
      <p:grpSp>
        <p:nvGrpSpPr>
          <p:cNvPr id="2" name="组合 5"/>
          <p:cNvGrpSpPr/>
          <p:nvPr/>
        </p:nvGrpSpPr>
        <p:grpSpPr>
          <a:xfrm>
            <a:off x="285720" y="642924"/>
            <a:ext cx="5343556" cy="547702"/>
            <a:chOff x="5643570" y="1142990"/>
            <a:chExt cx="5343556" cy="547702"/>
          </a:xfrm>
        </p:grpSpPr>
        <p:sp>
          <p:nvSpPr>
            <p:cNvPr id="7" name="椭圆 6"/>
            <p:cNvSpPr/>
            <p:nvPr/>
          </p:nvSpPr>
          <p:spPr>
            <a:xfrm>
              <a:off x="5643570" y="1142990"/>
              <a:ext cx="500066" cy="500066"/>
            </a:xfrm>
            <a:prstGeom prst="ellipse">
              <a:avLst/>
            </a:prstGeom>
            <a:solidFill>
              <a:srgbClr val="DBF5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8" name="TextBox 7"/>
            <p:cNvSpPr txBox="1"/>
            <p:nvPr/>
          </p:nvSpPr>
          <p:spPr>
            <a:xfrm>
              <a:off x="5786446" y="1142990"/>
              <a:ext cx="5155579" cy="461665"/>
            </a:xfrm>
            <a:prstGeom prst="rect">
              <a:avLst/>
            </a:prstGeom>
            <a:noFill/>
          </p:spPr>
          <p:txBody>
            <a:bodyPr wrap="none" rtlCol="0">
              <a:spAutoFit/>
            </a:bodyPr>
            <a:lstStyle/>
            <a:p>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类器官培养相关细胞因子产品</a:t>
              </a:r>
              <a:r>
                <a:rPr lang="en-US" altLang="zh-CN" sz="2400" b="1" dirty="0" smtClean="0">
                  <a:solidFill>
                    <a:srgbClr val="007E66"/>
                  </a:solidFill>
                  <a:latin typeface="思源黑体 CN Medium" panose="020B0600000000000000" pitchFamily="34" charset="-122"/>
                  <a:ea typeface="思源黑体 CN Medium" panose="020B0600000000000000" pitchFamily="34" charset="-122"/>
                </a:rPr>
                <a:t>(</a:t>
              </a:r>
              <a:r>
                <a:rPr lang="zh-CN" altLang="en-US" sz="2400" b="1" dirty="0" smtClean="0">
                  <a:solidFill>
                    <a:srgbClr val="007E66"/>
                  </a:solidFill>
                  <a:latin typeface="思源黑体 CN Medium" panose="020B0600000000000000" pitchFamily="34" charset="-122"/>
                  <a:ea typeface="思源黑体 CN Medium" panose="020B0600000000000000" pitchFamily="34" charset="-122"/>
                </a:rPr>
                <a:t>部分</a:t>
              </a:r>
              <a:r>
                <a:rPr lang="en-US" altLang="zh-CN" sz="2400" b="1" dirty="0" smtClean="0">
                  <a:solidFill>
                    <a:srgbClr val="007E66"/>
                  </a:solidFill>
                  <a:latin typeface="思源黑体 CN Medium" panose="020B0600000000000000" pitchFamily="34" charset="-122"/>
                  <a:ea typeface="思源黑体 CN Medium" panose="020B0600000000000000" pitchFamily="34" charset="-122"/>
                </a:rPr>
                <a:t>)</a:t>
              </a:r>
              <a:endParaRPr lang="zh-CN" altLang="en-US" sz="2400" b="1" dirty="0" smtClean="0">
                <a:solidFill>
                  <a:srgbClr val="007E66"/>
                </a:solidFill>
                <a:latin typeface="思源黑体 CN Medium" panose="020B0600000000000000" pitchFamily="34" charset="-122"/>
                <a:ea typeface="思源黑体 CN Medium" panose="020B0600000000000000" pitchFamily="34" charset="-122"/>
              </a:endParaRPr>
            </a:p>
          </p:txBody>
        </p:sp>
        <p:sp>
          <p:nvSpPr>
            <p:cNvPr id="9" name="椭圆 8"/>
            <p:cNvSpPr/>
            <p:nvPr/>
          </p:nvSpPr>
          <p:spPr>
            <a:xfrm>
              <a:off x="5643570" y="1142990"/>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sp>
          <p:nvSpPr>
            <p:cNvPr id="10" name="椭圆 9"/>
            <p:cNvSpPr/>
            <p:nvPr/>
          </p:nvSpPr>
          <p:spPr>
            <a:xfrm>
              <a:off x="10844250" y="1547816"/>
              <a:ext cx="142876" cy="142876"/>
            </a:xfrm>
            <a:prstGeom prst="ellipse">
              <a:avLst/>
            </a:prstGeom>
            <a:solidFill>
              <a:srgbClr val="007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8EDCBC"/>
                </a:solidFill>
                <a:latin typeface="Poppins" panose="02000000000000000000" pitchFamily="2" charset="0"/>
                <a:ea typeface="思源黑体 CN Heavy" panose="020B0A00000000000000" pitchFamily="34" charset="-122"/>
                <a:cs typeface="Poppins" panose="02000000000000000000" pitchFamily="2" charset="0"/>
              </a:endParaRPr>
            </a:p>
          </p:txBody>
        </p:sp>
      </p:grpSp>
      <p:grpSp>
        <p:nvGrpSpPr>
          <p:cNvPr id="5" name="组合 1"/>
          <p:cNvGrpSpPr/>
          <p:nvPr/>
        </p:nvGrpSpPr>
        <p:grpSpPr>
          <a:xfrm>
            <a:off x="1563" y="26329"/>
            <a:ext cx="9024852" cy="360056"/>
            <a:chOff x="0" y="123478"/>
            <a:chExt cx="9027696" cy="360040"/>
          </a:xfrm>
        </p:grpSpPr>
        <p:grpSp>
          <p:nvGrpSpPr>
            <p:cNvPr id="6" name="组合 219"/>
            <p:cNvGrpSpPr/>
            <p:nvPr/>
          </p:nvGrpSpPr>
          <p:grpSpPr>
            <a:xfrm>
              <a:off x="0" y="123478"/>
              <a:ext cx="1907704" cy="360040"/>
              <a:chOff x="0" y="123478"/>
              <a:chExt cx="1907704" cy="360040"/>
            </a:xfrm>
          </p:grpSpPr>
          <p:sp>
            <p:nvSpPr>
              <p:cNvPr id="21" name="椭圆 20"/>
              <p:cNvSpPr/>
              <p:nvPr/>
            </p:nvSpPr>
            <p:spPr>
              <a:xfrm>
                <a:off x="1547664" y="123478"/>
                <a:ext cx="360040" cy="36004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2" name="矩形 21"/>
              <p:cNvSpPr/>
              <p:nvPr/>
            </p:nvSpPr>
            <p:spPr>
              <a:xfrm>
                <a:off x="0" y="123478"/>
                <a:ext cx="1763688"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pic>
          <p:nvPicPr>
            <p:cNvPr id="16" name="Picture 2" descr="D:\桌面\新logo-黑.png"/>
            <p:cNvPicPr>
              <a:picLocks noChangeAspect="1" noChangeArrowheads="1"/>
            </p:cNvPicPr>
            <p:nvPr/>
          </p:nvPicPr>
          <p:blipFill>
            <a:blip r:embed="rId3" cstate="print"/>
            <a:stretch>
              <a:fillRect/>
            </a:stretch>
          </p:blipFill>
          <p:spPr bwMode="auto">
            <a:xfrm>
              <a:off x="125896" y="123478"/>
              <a:ext cx="1493776" cy="360000"/>
            </a:xfrm>
            <a:prstGeom prst="rect">
              <a:avLst/>
            </a:prstGeom>
            <a:noFill/>
            <a:ln>
              <a:noFill/>
            </a:ln>
          </p:spPr>
        </p:pic>
        <p:grpSp>
          <p:nvGrpSpPr>
            <p:cNvPr id="11" name="组合 226"/>
            <p:cNvGrpSpPr/>
            <p:nvPr/>
          </p:nvGrpSpPr>
          <p:grpSpPr>
            <a:xfrm>
              <a:off x="8316422" y="195486"/>
              <a:ext cx="711274" cy="209198"/>
              <a:chOff x="7812360" y="123478"/>
              <a:chExt cx="1224136" cy="360040"/>
            </a:xfrm>
          </p:grpSpPr>
          <p:sp>
            <p:nvSpPr>
              <p:cNvPr id="18" name="椭圆 17"/>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9" name="椭圆 18"/>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20" name="椭圆 19"/>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grpSp>
      <p:sp>
        <p:nvSpPr>
          <p:cNvPr id="25" name="TextBox 24"/>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3" cstate="print"/>
          <a:srcRect/>
          <a:stretch>
            <a:fillRect/>
          </a:stretch>
        </p:blipFill>
        <p:spPr bwMode="auto">
          <a:xfrm>
            <a:off x="8243889" y="1662477"/>
            <a:ext cx="444500" cy="811213"/>
          </a:xfrm>
          <a:prstGeom prst="rect">
            <a:avLst/>
          </a:prstGeom>
          <a:noFill/>
          <a:ln w="9525">
            <a:noFill/>
            <a:miter lim="800000"/>
            <a:headEnd/>
            <a:tailEnd/>
          </a:ln>
        </p:spPr>
      </p:pic>
      <p:sp>
        <p:nvSpPr>
          <p:cNvPr id="40963" name="矩形 9"/>
          <p:cNvSpPr>
            <a:spLocks noChangeArrowheads="1"/>
          </p:cNvSpPr>
          <p:nvPr/>
        </p:nvSpPr>
        <p:spPr bwMode="auto">
          <a:xfrm>
            <a:off x="3176" y="123826"/>
            <a:ext cx="312890" cy="107714"/>
          </a:xfrm>
          <a:prstGeom prst="rect">
            <a:avLst/>
          </a:prstGeom>
          <a:noFill/>
          <a:ln w="9525">
            <a:noFill/>
            <a:miter lim="800000"/>
          </a:ln>
        </p:spPr>
        <p:txBody>
          <a:bodyPr wrap="none" lIns="91432" tIns="45716" rIns="91432" bIns="45716">
            <a:spAutoFit/>
          </a:bodyPr>
          <a:lstStyle/>
          <a:p>
            <a:pPr>
              <a:spcBef>
                <a:spcPts val="1015"/>
              </a:spcBef>
            </a:pPr>
            <a:r>
              <a:rPr lang="zh-CN" altLang="en-US" sz="100" dirty="0">
                <a:solidFill>
                  <a:schemeClr val="bg1"/>
                </a:solidFill>
                <a:latin typeface="Poppins" panose="02000000000000000000" pitchFamily="2" charset="0"/>
                <a:ea typeface="思源黑体 CN Regular" panose="020B0500000000000000" pitchFamily="34" charset="-122"/>
                <a:cs typeface="Poppins" panose="02000000000000000000" pitchFamily="2" charset="0"/>
              </a:rPr>
              <a:t>关于“北京义翘神州”</a:t>
            </a:r>
          </a:p>
        </p:txBody>
      </p:sp>
      <p:sp>
        <p:nvSpPr>
          <p:cNvPr id="12" name="TextBox 24"/>
          <p:cNvSpPr txBox="1">
            <a:spLocks noChangeArrowheads="1"/>
          </p:cNvSpPr>
          <p:nvPr/>
        </p:nvSpPr>
        <p:spPr bwMode="auto">
          <a:xfrm>
            <a:off x="247651" y="700088"/>
            <a:ext cx="1685065" cy="312387"/>
          </a:xfrm>
          <a:prstGeom prst="rect">
            <a:avLst/>
          </a:prstGeom>
          <a:noFill/>
          <a:ln w="9525">
            <a:noFill/>
            <a:miter lim="800000"/>
          </a:ln>
        </p:spPr>
        <p:txBody>
          <a:bodyPr wrap="none" lIns="91432" tIns="45716" rIns="91432" bIns="45716">
            <a:spAutoFit/>
          </a:bodyPr>
          <a:lstStyle/>
          <a:p>
            <a:pPr>
              <a:defRPr/>
            </a:pPr>
            <a:r>
              <a:rPr lang="zh-CN" altLang="en-US" sz="14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坚持自主研发生产</a:t>
            </a:r>
          </a:p>
        </p:txBody>
      </p:sp>
      <p:sp>
        <p:nvSpPr>
          <p:cNvPr id="13" name="矩形 12"/>
          <p:cNvSpPr/>
          <p:nvPr/>
        </p:nvSpPr>
        <p:spPr>
          <a:xfrm>
            <a:off x="250826" y="987425"/>
            <a:ext cx="8137525" cy="276990"/>
          </a:xfrm>
          <a:prstGeom prst="rect">
            <a:avLst/>
          </a:prstGeom>
        </p:spPr>
        <p:txBody>
          <a:bodyPr lIns="91432" tIns="45716" rIns="91432" bIns="45716">
            <a:spAutoFit/>
          </a:bodyPr>
          <a:lstStyle/>
          <a:p>
            <a:pPr>
              <a:buFont typeface="Arial" panose="020B0604020202020204" pitchFamily="34" charset="0"/>
              <a:buChar char="•"/>
              <a:defRPr/>
            </a:pPr>
            <a:r>
              <a:rPr lang="zh-CN" altLang="en-US"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打造中国生命科学研究“一站式”试剂与服务支撑平台</a:t>
            </a:r>
            <a:endParaRPr lang="en-US" altLang="zh-CN"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4" name="TextBox 24"/>
          <p:cNvSpPr txBox="1">
            <a:spLocks noChangeArrowheads="1"/>
          </p:cNvSpPr>
          <p:nvPr/>
        </p:nvSpPr>
        <p:spPr bwMode="auto">
          <a:xfrm>
            <a:off x="307975" y="2683187"/>
            <a:ext cx="1122411" cy="312387"/>
          </a:xfrm>
          <a:prstGeom prst="rect">
            <a:avLst/>
          </a:prstGeom>
          <a:noFill/>
          <a:ln w="9525">
            <a:noFill/>
            <a:miter lim="800000"/>
          </a:ln>
        </p:spPr>
        <p:txBody>
          <a:bodyPr wrap="none" lIns="91432" tIns="45716" rIns="91432" bIns="45716">
            <a:spAutoFit/>
          </a:bodyPr>
          <a:lstStyle/>
          <a:p>
            <a:pPr>
              <a:defRPr/>
            </a:pPr>
            <a:r>
              <a:rPr lang="zh-CN" altLang="en-US" sz="14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人才与设施</a:t>
            </a:r>
          </a:p>
        </p:txBody>
      </p:sp>
      <p:sp>
        <p:nvSpPr>
          <p:cNvPr id="15" name="TextBox 24"/>
          <p:cNvSpPr txBox="1">
            <a:spLocks noChangeArrowheads="1"/>
          </p:cNvSpPr>
          <p:nvPr/>
        </p:nvSpPr>
        <p:spPr bwMode="auto">
          <a:xfrm>
            <a:off x="2881314" y="2711762"/>
            <a:ext cx="934859" cy="312387"/>
          </a:xfrm>
          <a:prstGeom prst="rect">
            <a:avLst/>
          </a:prstGeom>
          <a:noFill/>
          <a:ln w="9525">
            <a:noFill/>
            <a:miter lim="800000"/>
          </a:ln>
        </p:spPr>
        <p:txBody>
          <a:bodyPr wrap="none" lIns="91432" tIns="45716" rIns="91432" bIns="45716">
            <a:spAutoFit/>
          </a:bodyPr>
          <a:lstStyle/>
          <a:p>
            <a:pPr>
              <a:defRPr/>
            </a:pPr>
            <a:r>
              <a:rPr lang="zh-CN" altLang="en-US" sz="14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荣誉资质</a:t>
            </a:r>
          </a:p>
        </p:txBody>
      </p:sp>
      <p:sp>
        <p:nvSpPr>
          <p:cNvPr id="16" name="矩形 15"/>
          <p:cNvSpPr/>
          <p:nvPr/>
        </p:nvSpPr>
        <p:spPr>
          <a:xfrm>
            <a:off x="395288" y="3162477"/>
            <a:ext cx="2376487" cy="1569652"/>
          </a:xfrm>
          <a:prstGeom prst="rect">
            <a:avLst/>
          </a:prstGeom>
        </p:spPr>
        <p:txBody>
          <a:bodyPr lIns="91432" tIns="45716" rIns="91432" bIns="45716">
            <a:spAutoFit/>
          </a:bodyPr>
          <a:lstStyle/>
          <a:p>
            <a:pPr>
              <a:buFont typeface="Arial" panose="020B0604020202020204" pitchFamily="34" charset="0"/>
              <a:buChar char="•"/>
              <a:defRPr/>
            </a:pPr>
            <a:r>
              <a:rPr lang="zh-CN" altLang="en-US" sz="12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设施：</a:t>
            </a:r>
            <a:endParaRPr lang="en-US" altLang="zh-CN" sz="12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a:p>
            <a:pPr>
              <a:defRPr/>
            </a:pPr>
            <a:r>
              <a:rPr lang="en-US" altLang="zh-CN" sz="14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a:t>
            </a:r>
            <a:r>
              <a:rPr lang="en-US" altLang="zh-CN" sz="1200" dirty="0" smtClean="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26,000</a:t>
            </a:r>
            <a:r>
              <a:rPr lang="en-US" altLang="zh-CN"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a:t>
            </a:r>
            <a:r>
              <a:rPr lang="zh-CN" altLang="en-US"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平米研发中心</a:t>
            </a:r>
            <a:endParaRPr lang="en-US" altLang="zh-CN"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a:p>
            <a:pPr>
              <a:defRPr/>
            </a:pPr>
            <a:r>
              <a:rPr lang="en-US" altLang="zh-CN"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a:t>
            </a:r>
            <a:r>
              <a:rPr lang="en-US" altLang="zh-CN" sz="14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 </a:t>
            </a:r>
            <a:r>
              <a:rPr lang="en-US" altLang="zh-CN" sz="1200" dirty="0" smtClean="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7,000</a:t>
            </a:r>
            <a:r>
              <a:rPr lang="zh-CN" altLang="en-US"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平米洁净车间</a:t>
            </a:r>
            <a:endParaRPr lang="en-US" altLang="zh-CN"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a:p>
            <a:pPr>
              <a:defRPr/>
            </a:pPr>
            <a:endParaRPr lang="zh-CN" altLang="en-US" sz="14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a:p>
            <a:pPr>
              <a:buFont typeface="Arial" panose="020B0604020202020204" pitchFamily="34" charset="0"/>
              <a:buChar char="•"/>
              <a:defRPr/>
            </a:pPr>
            <a:r>
              <a:rPr lang="zh-CN" altLang="en-US" sz="14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a:t>
            </a:r>
            <a:r>
              <a:rPr lang="zh-CN" altLang="en-US" sz="12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团队</a:t>
            </a:r>
            <a:r>
              <a:rPr lang="zh-CN" altLang="en-US" sz="1200" b="1" dirty="0" smtClean="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：近</a:t>
            </a:r>
            <a:r>
              <a:rPr lang="en-US" altLang="zh-CN" sz="1200" b="1" dirty="0" smtClean="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1000</a:t>
            </a:r>
            <a:r>
              <a:rPr lang="zh-CN" altLang="en-US" sz="1200" b="1" dirty="0" smtClean="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人</a:t>
            </a:r>
            <a:endParaRPr lang="en-US" altLang="zh-CN" sz="14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a:p>
            <a:pPr>
              <a:defRPr/>
            </a:pPr>
            <a:r>
              <a:rPr lang="en-US" altLang="zh-CN" sz="14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 </a:t>
            </a:r>
            <a:r>
              <a:rPr lang="zh-CN" altLang="en-US"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硕士以上学历占</a:t>
            </a:r>
            <a:r>
              <a:rPr lang="en-US" altLang="zh-CN"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1/3</a:t>
            </a:r>
          </a:p>
          <a:p>
            <a:pPr>
              <a:defRPr/>
            </a:pPr>
            <a:r>
              <a:rPr lang="en-US" altLang="zh-CN" sz="14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   --- </a:t>
            </a:r>
            <a:r>
              <a:rPr lang="en-US" altLang="zh-CN"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10+ </a:t>
            </a:r>
            <a:r>
              <a:rPr lang="zh-CN" altLang="en-US"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欧美深造经历</a:t>
            </a:r>
            <a:endParaRPr lang="en-US" altLang="zh-CN" sz="1200"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20" name="矩形 19"/>
          <p:cNvSpPr/>
          <p:nvPr/>
        </p:nvSpPr>
        <p:spPr>
          <a:xfrm>
            <a:off x="395289" y="3035476"/>
            <a:ext cx="2160587" cy="1763712"/>
          </a:xfrm>
          <a:prstGeom prst="rect">
            <a:avLst/>
          </a:prstGeom>
          <a:noFill/>
          <a:ln w="9525">
            <a:solidFill>
              <a:srgbClr val="22524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lgn="ctr">
              <a:defRPr/>
            </a:pPr>
            <a:endParaRPr lang="zh-CN" altLang="en-US" sz="100" dirty="0">
              <a:latin typeface="Poppins" panose="02000000000000000000" pitchFamily="2" charset="0"/>
              <a:ea typeface="思源黑体 CN Regular" panose="020B0500000000000000" pitchFamily="34" charset="-122"/>
              <a:cs typeface="Poppins" panose="02000000000000000000" pitchFamily="2" charset="0"/>
            </a:endParaRPr>
          </a:p>
        </p:txBody>
      </p:sp>
      <p:sp>
        <p:nvSpPr>
          <p:cNvPr id="22" name="矩形 21"/>
          <p:cNvSpPr/>
          <p:nvPr/>
        </p:nvSpPr>
        <p:spPr>
          <a:xfrm>
            <a:off x="2268538" y="1603739"/>
            <a:ext cx="1871662" cy="94297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defRPr/>
            </a:pPr>
            <a:r>
              <a:rPr lang="en-US" altLang="zh-CN" sz="1200"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14,000 +</a:t>
            </a:r>
            <a:r>
              <a:rPr lang="en-US" altLang="zh-CN" sz="1200"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 </a:t>
            </a:r>
          </a:p>
          <a:p>
            <a:pPr>
              <a:defRPr/>
            </a:pPr>
            <a:r>
              <a:rPr lang="zh-CN" altLang="en-US" sz="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精品抗体</a:t>
            </a:r>
          </a:p>
        </p:txBody>
      </p:sp>
      <p:sp>
        <p:nvSpPr>
          <p:cNvPr id="23" name="矩形 22"/>
          <p:cNvSpPr/>
          <p:nvPr/>
        </p:nvSpPr>
        <p:spPr>
          <a:xfrm>
            <a:off x="323851" y="1603739"/>
            <a:ext cx="1873250" cy="94297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defRPr/>
            </a:pPr>
            <a:r>
              <a:rPr lang="en-US" altLang="zh-CN" sz="1200" b="1" dirty="0" smtClean="0">
                <a:solidFill>
                  <a:srgbClr val="377D6C"/>
                </a:solidFill>
                <a:latin typeface="Poppins" panose="02000000000000000000" pitchFamily="2" charset="0"/>
                <a:ea typeface="思源黑体 CN Regular" panose="020B0500000000000000" pitchFamily="34" charset="-122"/>
                <a:cs typeface="Poppins" panose="02000000000000000000" pitchFamily="2" charset="0"/>
              </a:rPr>
              <a:t>6,900 </a:t>
            </a:r>
            <a:r>
              <a:rPr lang="en-US" altLang="zh-CN" sz="1200" b="1" dirty="0">
                <a:solidFill>
                  <a:srgbClr val="377D6C"/>
                </a:solidFill>
                <a:latin typeface="Poppins" panose="02000000000000000000" pitchFamily="2" charset="0"/>
                <a:ea typeface="思源黑体 CN Regular" panose="020B0500000000000000" pitchFamily="34" charset="-122"/>
                <a:cs typeface="Poppins" panose="02000000000000000000" pitchFamily="2" charset="0"/>
              </a:rPr>
              <a:t>+</a:t>
            </a:r>
            <a:r>
              <a:rPr lang="en-US" altLang="zh-CN" sz="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 </a:t>
            </a:r>
          </a:p>
          <a:p>
            <a:pPr>
              <a:defRPr/>
            </a:pPr>
            <a:r>
              <a:rPr lang="zh-CN" altLang="en-US" sz="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重组蛋白</a:t>
            </a:r>
          </a:p>
        </p:txBody>
      </p:sp>
      <p:sp>
        <p:nvSpPr>
          <p:cNvPr id="24" name="矩形 23"/>
          <p:cNvSpPr/>
          <p:nvPr/>
        </p:nvSpPr>
        <p:spPr>
          <a:xfrm>
            <a:off x="4213226" y="1603739"/>
            <a:ext cx="1871663" cy="942975"/>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defRPr/>
            </a:pPr>
            <a:r>
              <a:rPr lang="en-US" altLang="zh-CN" sz="1200" b="1" dirty="0" smtClean="0">
                <a:solidFill>
                  <a:srgbClr val="007E66"/>
                </a:solidFill>
                <a:latin typeface="Poppins" panose="02000000000000000000" pitchFamily="2" charset="0"/>
                <a:ea typeface="思源黑体 CN Regular" panose="020B0500000000000000" pitchFamily="34" charset="-122"/>
                <a:cs typeface="Poppins" panose="02000000000000000000" pitchFamily="2" charset="0"/>
              </a:rPr>
              <a:t>49,000</a:t>
            </a:r>
            <a:r>
              <a:rPr lang="en-US" altLang="zh-CN" sz="1200" b="1" dirty="0">
                <a:solidFill>
                  <a:srgbClr val="007E66"/>
                </a:solidFill>
                <a:latin typeface="Poppins" panose="02000000000000000000" pitchFamily="2" charset="0"/>
                <a:ea typeface="思源黑体 CN Regular" panose="020B0500000000000000" pitchFamily="34" charset="-122"/>
                <a:cs typeface="Poppins" panose="02000000000000000000" pitchFamily="2" charset="0"/>
              </a:rPr>
              <a:t>+</a:t>
            </a:r>
          </a:p>
          <a:p>
            <a:pPr>
              <a:defRPr/>
            </a:pPr>
            <a:r>
              <a:rPr lang="zh-CN" altLang="en-US" sz="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基因产品</a:t>
            </a:r>
          </a:p>
        </p:txBody>
      </p:sp>
      <p:pic>
        <p:nvPicPr>
          <p:cNvPr id="40978" name="Picture 3" descr="C:\Users\s\Documents\Tencent Files\2585936105\FileRecv\2(1).png"/>
          <p:cNvPicPr>
            <a:picLocks noChangeAspect="1" noChangeArrowheads="1"/>
          </p:cNvPicPr>
          <p:nvPr/>
        </p:nvPicPr>
        <p:blipFill>
          <a:blip r:embed="rId4" cstate="print"/>
          <a:srcRect/>
          <a:stretch>
            <a:fillRect/>
          </a:stretch>
        </p:blipFill>
        <p:spPr bwMode="auto">
          <a:xfrm>
            <a:off x="1403351" y="1735501"/>
            <a:ext cx="639763" cy="654050"/>
          </a:xfrm>
          <a:prstGeom prst="rect">
            <a:avLst/>
          </a:prstGeom>
          <a:noFill/>
          <a:ln w="9525">
            <a:noFill/>
            <a:miter lim="800000"/>
            <a:headEnd/>
            <a:tailEnd/>
          </a:ln>
        </p:spPr>
      </p:pic>
      <p:pic>
        <p:nvPicPr>
          <p:cNvPr id="40979" name="Picture 4" descr="C:\Users\s\Documents\Tencent Files\2585936105\FileRecv\3.png"/>
          <p:cNvPicPr>
            <a:picLocks noChangeAspect="1" noChangeArrowheads="1"/>
          </p:cNvPicPr>
          <p:nvPr/>
        </p:nvPicPr>
        <p:blipFill>
          <a:blip r:embed="rId5" cstate="print"/>
          <a:srcRect/>
          <a:stretch>
            <a:fillRect/>
          </a:stretch>
        </p:blipFill>
        <p:spPr bwMode="auto">
          <a:xfrm>
            <a:off x="3348039" y="1735501"/>
            <a:ext cx="746125" cy="762000"/>
          </a:xfrm>
          <a:prstGeom prst="rect">
            <a:avLst/>
          </a:prstGeom>
          <a:noFill/>
          <a:ln w="9525">
            <a:noFill/>
            <a:miter lim="800000"/>
            <a:headEnd/>
            <a:tailEnd/>
          </a:ln>
        </p:spPr>
      </p:pic>
      <p:pic>
        <p:nvPicPr>
          <p:cNvPr id="40980" name="Picture 5" descr="C:\Users\s\Documents\Tencent Files\2585936105\FileRecv\1(3).png"/>
          <p:cNvPicPr>
            <a:picLocks noChangeAspect="1" noChangeArrowheads="1"/>
          </p:cNvPicPr>
          <p:nvPr/>
        </p:nvPicPr>
        <p:blipFill>
          <a:blip r:embed="rId6" cstate="print"/>
          <a:srcRect/>
          <a:stretch>
            <a:fillRect/>
          </a:stretch>
        </p:blipFill>
        <p:spPr bwMode="auto">
          <a:xfrm rot="2290080">
            <a:off x="5407025" y="1722802"/>
            <a:ext cx="457200" cy="765175"/>
          </a:xfrm>
          <a:prstGeom prst="rect">
            <a:avLst/>
          </a:prstGeom>
          <a:noFill/>
          <a:ln w="9525">
            <a:noFill/>
            <a:miter lim="800000"/>
            <a:headEnd/>
            <a:tailEnd/>
          </a:ln>
        </p:spPr>
      </p:pic>
      <p:sp>
        <p:nvSpPr>
          <p:cNvPr id="28" name="矩形 27"/>
          <p:cNvSpPr/>
          <p:nvPr/>
        </p:nvSpPr>
        <p:spPr>
          <a:xfrm>
            <a:off x="6300788" y="1591039"/>
            <a:ext cx="2592387" cy="944562"/>
          </a:xfrm>
          <a:prstGeom prst="rect">
            <a:avLst/>
          </a:prstGeom>
          <a:noFill/>
          <a:ln w="9525">
            <a:solidFill>
              <a:srgbClr val="285A4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defRPr/>
            </a:pPr>
            <a:r>
              <a:rPr lang="en-US" altLang="zh-CN" sz="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ELISA </a:t>
            </a:r>
            <a:r>
              <a:rPr lang="zh-CN" altLang="en-US" sz="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试剂盒、培养基、</a:t>
            </a:r>
            <a:endParaRPr lang="en-US" altLang="zh-CN" sz="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endParaRPr>
          </a:p>
          <a:p>
            <a:pPr>
              <a:defRPr/>
            </a:pPr>
            <a:r>
              <a:rPr lang="en-US" altLang="zh-CN" sz="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GMP</a:t>
            </a:r>
            <a:r>
              <a:rPr lang="zh-CN" altLang="en-US" sz="1200" dirty="0">
                <a:solidFill>
                  <a:schemeClr val="tx1"/>
                </a:solidFill>
                <a:latin typeface="Poppins" panose="02000000000000000000" pitchFamily="2" charset="0"/>
                <a:ea typeface="思源黑体 CN Regular" panose="020B0500000000000000" pitchFamily="34" charset="-122"/>
                <a:cs typeface="Poppins" panose="02000000000000000000" pitchFamily="2" charset="0"/>
              </a:rPr>
              <a:t>级核酸酶等特色产品</a:t>
            </a:r>
          </a:p>
        </p:txBody>
      </p:sp>
      <p:sp>
        <p:nvSpPr>
          <p:cNvPr id="32" name="TextBox 24"/>
          <p:cNvSpPr txBox="1">
            <a:spLocks noChangeArrowheads="1"/>
          </p:cNvSpPr>
          <p:nvPr/>
        </p:nvSpPr>
        <p:spPr bwMode="auto">
          <a:xfrm>
            <a:off x="307627" y="1275607"/>
            <a:ext cx="934859" cy="312387"/>
          </a:xfrm>
          <a:prstGeom prst="rect">
            <a:avLst/>
          </a:prstGeom>
          <a:noFill/>
          <a:ln w="9525">
            <a:noFill/>
            <a:miter lim="800000"/>
          </a:ln>
        </p:spPr>
        <p:txBody>
          <a:bodyPr wrap="none" lIns="91432" tIns="45716" rIns="91432" bIns="45716">
            <a:spAutoFit/>
          </a:bodyPr>
          <a:lstStyle/>
          <a:p>
            <a:pPr>
              <a:defRPr/>
            </a:pPr>
            <a:r>
              <a:rPr lang="zh-CN" altLang="en-US" sz="1400" b="1" dirty="0">
                <a:solidFill>
                  <a:schemeClr val="tx1">
                    <a:lumMod val="65000"/>
                    <a:lumOff val="35000"/>
                  </a:schemeClr>
                </a:solidFill>
                <a:latin typeface="Poppins" panose="02000000000000000000" pitchFamily="2" charset="0"/>
                <a:ea typeface="思源黑体 CN Regular" panose="020B0500000000000000" pitchFamily="34" charset="-122"/>
                <a:cs typeface="Poppins" panose="02000000000000000000" pitchFamily="2" charset="0"/>
              </a:rPr>
              <a:t>现货供应</a:t>
            </a:r>
          </a:p>
        </p:txBody>
      </p:sp>
      <p:sp>
        <p:nvSpPr>
          <p:cNvPr id="30" name="TextBox 29"/>
          <p:cNvSpPr txBox="1"/>
          <p:nvPr/>
        </p:nvSpPr>
        <p:spPr>
          <a:xfrm>
            <a:off x="6804026" y="4867276"/>
            <a:ext cx="2303463" cy="219288"/>
          </a:xfrm>
          <a:prstGeom prst="rect">
            <a:avLst/>
          </a:prstGeom>
          <a:noFill/>
        </p:spPr>
        <p:txBody>
          <a:bodyPr lIns="91438" tIns="45719" rIns="91438" bIns="45719">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Poppins" panose="02000000000000000000" pitchFamily="2" charset="0"/>
              <a:ea typeface="思源黑体 CN Regular" panose="020B0500000000000000" pitchFamily="34" charset="-122"/>
              <a:cs typeface="Poppins" panose="02000000000000000000" pitchFamily="2" charset="0"/>
            </a:endParaRPr>
          </a:p>
        </p:txBody>
      </p:sp>
      <p:pic>
        <p:nvPicPr>
          <p:cNvPr id="4" name="Picture 2" descr="D:\桌面\新logo-黑.png"/>
          <p:cNvPicPr>
            <a:picLocks noChangeAspect="1" noChangeArrowheads="1"/>
          </p:cNvPicPr>
          <p:nvPr/>
        </p:nvPicPr>
        <p:blipFill>
          <a:blip r:embed="rId7" cstate="print"/>
          <a:stretch>
            <a:fillRect/>
          </a:stretch>
        </p:blipFill>
        <p:spPr bwMode="auto">
          <a:xfrm>
            <a:off x="76352" y="-23589"/>
            <a:ext cx="2240664" cy="540000"/>
          </a:xfrm>
          <a:prstGeom prst="rect">
            <a:avLst/>
          </a:prstGeom>
          <a:noFill/>
          <a:ln>
            <a:noFill/>
          </a:ln>
        </p:spPr>
      </p:pic>
      <p:grpSp>
        <p:nvGrpSpPr>
          <p:cNvPr id="11" name="组合 226"/>
          <p:cNvGrpSpPr/>
          <p:nvPr/>
        </p:nvGrpSpPr>
        <p:grpSpPr>
          <a:xfrm>
            <a:off x="8315325" y="98425"/>
            <a:ext cx="711200" cy="208915"/>
            <a:chOff x="7812360" y="123478"/>
            <a:chExt cx="1224136" cy="360040"/>
          </a:xfrm>
        </p:grpSpPr>
        <p:sp>
          <p:nvSpPr>
            <p:cNvPr id="18" name="椭圆 17"/>
            <p:cNvSpPr/>
            <p:nvPr/>
          </p:nvSpPr>
          <p:spPr>
            <a:xfrm rot="10800000">
              <a:off x="7812360" y="123478"/>
              <a:ext cx="360040" cy="360040"/>
            </a:xfrm>
            <a:prstGeom prst="ellipse">
              <a:avLst/>
            </a:prstGeom>
            <a:solidFill>
              <a:srgbClr val="007E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9" name="椭圆 18"/>
            <p:cNvSpPr/>
            <p:nvPr/>
          </p:nvSpPr>
          <p:spPr>
            <a:xfrm rot="10800000">
              <a:off x="8244408" y="123478"/>
              <a:ext cx="360040" cy="360040"/>
            </a:xfrm>
            <a:prstGeom prst="ellipse">
              <a:avLst/>
            </a:prstGeom>
            <a:solidFill>
              <a:srgbClr val="00A27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sp>
          <p:nvSpPr>
            <p:cNvPr id="10" name="椭圆 9"/>
            <p:cNvSpPr/>
            <p:nvPr/>
          </p:nvSpPr>
          <p:spPr>
            <a:xfrm rot="10800000">
              <a:off x="8676456" y="123478"/>
              <a:ext cx="360040" cy="360040"/>
            </a:xfrm>
            <a:prstGeom prst="ellipse">
              <a:avLst/>
            </a:prstGeom>
            <a:solidFill>
              <a:srgbClr val="00D2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Poppins" panose="02000000000000000000" pitchFamily="2" charset="0"/>
                <a:ea typeface="思源黑体 CN Heavy" panose="020B0A00000000000000" pitchFamily="34" charset="-122"/>
                <a:cs typeface="Poppins" panose="02000000000000000000" pitchFamily="2" charset="0"/>
              </a:endParaRPr>
            </a:p>
          </p:txBody>
        </p:sp>
      </p:grpSp>
      <p:sp>
        <p:nvSpPr>
          <p:cNvPr id="29" name="矩形 28"/>
          <p:cNvSpPr/>
          <p:nvPr/>
        </p:nvSpPr>
        <p:spPr>
          <a:xfrm>
            <a:off x="2987675" y="3035476"/>
            <a:ext cx="6013450" cy="1763712"/>
          </a:xfrm>
          <a:prstGeom prst="rect">
            <a:avLst/>
          </a:prstGeom>
          <a:noFill/>
          <a:ln w="9525">
            <a:solidFill>
              <a:srgbClr val="22524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zh-CN" altLang="en-US" sz="100" dirty="0">
              <a:latin typeface="思源黑体 CN Normal" panose="020B0400000000000000" pitchFamily="34" charset="-122"/>
              <a:ea typeface="思源黑体 CN Normal" panose="020B0400000000000000" pitchFamily="34" charset="-122"/>
            </a:endParaRPr>
          </a:p>
        </p:txBody>
      </p:sp>
      <p:pic>
        <p:nvPicPr>
          <p:cNvPr id="31" name="Picture 2"/>
          <p:cNvPicPr>
            <a:picLocks noChangeAspect="1" noChangeArrowheads="1"/>
          </p:cNvPicPr>
          <p:nvPr/>
        </p:nvPicPr>
        <p:blipFill>
          <a:blip r:embed="rId8" cstate="print"/>
          <a:srcRect/>
          <a:stretch>
            <a:fillRect/>
          </a:stretch>
        </p:blipFill>
        <p:spPr bwMode="auto">
          <a:xfrm>
            <a:off x="3059833" y="3096562"/>
            <a:ext cx="1485088" cy="972000"/>
          </a:xfrm>
          <a:prstGeom prst="rect">
            <a:avLst/>
          </a:prstGeom>
          <a:noFill/>
          <a:ln w="9525">
            <a:noFill/>
            <a:miter lim="800000"/>
            <a:headEnd/>
            <a:tailEnd/>
          </a:ln>
        </p:spPr>
      </p:pic>
      <p:pic>
        <p:nvPicPr>
          <p:cNvPr id="33" name="Picture 5"/>
          <p:cNvPicPr>
            <a:picLocks noChangeAspect="1" noChangeArrowheads="1"/>
          </p:cNvPicPr>
          <p:nvPr/>
        </p:nvPicPr>
        <p:blipFill>
          <a:blip r:embed="rId9" cstate="print"/>
          <a:srcRect/>
          <a:stretch>
            <a:fillRect/>
          </a:stretch>
        </p:blipFill>
        <p:spPr bwMode="auto">
          <a:xfrm>
            <a:off x="7747586" y="3149127"/>
            <a:ext cx="1216902" cy="1620000"/>
          </a:xfrm>
          <a:prstGeom prst="rect">
            <a:avLst/>
          </a:prstGeom>
          <a:noFill/>
          <a:ln w="9525">
            <a:noFill/>
            <a:miter lim="800000"/>
            <a:headEnd/>
            <a:tailEnd/>
          </a:ln>
        </p:spPr>
      </p:pic>
      <p:pic>
        <p:nvPicPr>
          <p:cNvPr id="34" name="图片 33" descr="专精特新中小企业-义翘神州"/>
          <p:cNvPicPr>
            <a:picLocks noChangeAspect="1"/>
          </p:cNvPicPr>
          <p:nvPr/>
        </p:nvPicPr>
        <p:blipFill>
          <a:blip r:embed="rId10" cstate="print"/>
          <a:srcRect l="7664" t="2371" r="1833" b="2782"/>
          <a:stretch>
            <a:fillRect/>
          </a:stretch>
        </p:blipFill>
        <p:spPr>
          <a:xfrm>
            <a:off x="3923928" y="3795886"/>
            <a:ext cx="1433700" cy="972000"/>
          </a:xfrm>
          <a:prstGeom prst="rect">
            <a:avLst/>
          </a:prstGeom>
        </p:spPr>
      </p:pic>
      <p:pic>
        <p:nvPicPr>
          <p:cNvPr id="35" name="Picture 2" descr="\\192.168.3.235\SE campaigns\@公司证件类\ISO9001-2024-2027-1.png"/>
          <p:cNvPicPr>
            <a:picLocks noChangeAspect="1" noChangeArrowheads="1"/>
          </p:cNvPicPr>
          <p:nvPr/>
        </p:nvPicPr>
        <p:blipFill>
          <a:blip r:embed="rId11" cstate="print"/>
          <a:srcRect/>
          <a:stretch>
            <a:fillRect/>
          </a:stretch>
        </p:blipFill>
        <p:spPr bwMode="auto">
          <a:xfrm>
            <a:off x="5393824" y="3147814"/>
            <a:ext cx="1144671" cy="1620000"/>
          </a:xfrm>
          <a:prstGeom prst="rect">
            <a:avLst/>
          </a:prstGeom>
          <a:noFill/>
        </p:spPr>
      </p:pic>
      <p:pic>
        <p:nvPicPr>
          <p:cNvPr id="36" name="Picture 3" descr="\\192.168.3.235\SE campaigns\@公司证件类\13485-中文.png"/>
          <p:cNvPicPr>
            <a:picLocks noChangeAspect="1" noChangeArrowheads="1"/>
          </p:cNvPicPr>
          <p:nvPr/>
        </p:nvPicPr>
        <p:blipFill>
          <a:blip r:embed="rId12" cstate="print"/>
          <a:srcRect/>
          <a:stretch>
            <a:fillRect/>
          </a:stretch>
        </p:blipFill>
        <p:spPr bwMode="auto">
          <a:xfrm>
            <a:off x="6585400" y="3147814"/>
            <a:ext cx="1115281" cy="1620000"/>
          </a:xfrm>
          <a:prstGeom prst="rect">
            <a:avLst/>
          </a:prstGeom>
          <a:noFill/>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D:\桌面\新logo-黑.png"/>
          <p:cNvPicPr>
            <a:picLocks noChangeAspect="1" noChangeArrowheads="1"/>
          </p:cNvPicPr>
          <p:nvPr/>
        </p:nvPicPr>
        <p:blipFill>
          <a:blip r:embed="rId3" cstate="print"/>
          <a:srcRect/>
          <a:stretch>
            <a:fillRect/>
          </a:stretch>
        </p:blipFill>
        <p:spPr bwMode="auto">
          <a:xfrm>
            <a:off x="125413" y="123825"/>
            <a:ext cx="1493837" cy="360363"/>
          </a:xfrm>
          <a:prstGeom prst="rect">
            <a:avLst/>
          </a:prstGeom>
          <a:noFill/>
          <a:ln w="9525">
            <a:noFill/>
            <a:miter lim="800000"/>
            <a:headEnd/>
            <a:tailEnd/>
          </a:ln>
        </p:spPr>
      </p:pic>
      <p:sp>
        <p:nvSpPr>
          <p:cNvPr id="4" name="副标题 2"/>
          <p:cNvSpPr txBox="1"/>
          <p:nvPr/>
        </p:nvSpPr>
        <p:spPr>
          <a:xfrm>
            <a:off x="539750" y="1290638"/>
            <a:ext cx="7920038" cy="1152525"/>
          </a:xfrm>
          <a:prstGeom prst="rect">
            <a:avLst/>
          </a:prstGeom>
        </p:spPr>
        <p:txBody>
          <a:bodyPr lIns="91434" tIns="45717" rIns="91434" bIns="45717">
            <a:normAutofit/>
          </a:bodyPr>
          <a:lstStyle/>
          <a:p>
            <a:pPr eaLnBrk="1" fontAlgn="auto" hangingPunct="1">
              <a:lnSpc>
                <a:spcPct val="90000"/>
              </a:lnSpc>
              <a:buFont typeface="Arial" panose="020B0604020202020204" pitchFamily="34" charset="0"/>
              <a:buNone/>
              <a:defRPr/>
            </a:pPr>
            <a:r>
              <a:rPr lang="zh-CN" altLang="en-US" sz="4365" b="1" noProof="1">
                <a:solidFill>
                  <a:srgbClr val="007E66"/>
                </a:solidFill>
                <a:latin typeface="Poppins" panose="02000000000000000000" pitchFamily="2" charset="0"/>
                <a:ea typeface="思源黑体 CN Regular" panose="020B0500000000000000" pitchFamily="34" charset="-122"/>
                <a:cs typeface="Poppins" panose="02000000000000000000" pitchFamily="2" charset="0"/>
              </a:rPr>
              <a:t>感谢观看！</a:t>
            </a:r>
            <a:endParaRPr lang="en-US" altLang="zh-CN" sz="4365" b="1" noProof="1">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p:txBody>
      </p:sp>
      <p:sp>
        <p:nvSpPr>
          <p:cNvPr id="14" name="圆角矩形 13"/>
          <p:cNvSpPr/>
          <p:nvPr/>
        </p:nvSpPr>
        <p:spPr>
          <a:xfrm>
            <a:off x="684213" y="2212975"/>
            <a:ext cx="431800" cy="4445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eaLnBrk="1" fontAlgn="auto" hangingPunct="1">
              <a:defRPr/>
            </a:pPr>
            <a:endParaRPr lang="zh-CN" altLang="en-US" sz="1430" noProof="1"/>
          </a:p>
        </p:txBody>
      </p:sp>
      <p:sp>
        <p:nvSpPr>
          <p:cNvPr id="8" name="椭圆 7"/>
          <p:cNvSpPr/>
          <p:nvPr/>
        </p:nvSpPr>
        <p:spPr>
          <a:xfrm>
            <a:off x="4980806" y="-2755577"/>
            <a:ext cx="6071914" cy="6070984"/>
          </a:xfrm>
          <a:prstGeom prst="ellipse">
            <a:avLst/>
          </a:prstGeom>
          <a:gradFill flip="none" rotWithShape="1">
            <a:gsLst>
              <a:gs pos="0">
                <a:srgbClr val="007E66">
                  <a:shade val="30000"/>
                  <a:satMod val="115000"/>
                </a:srgbClr>
              </a:gs>
              <a:gs pos="50000">
                <a:srgbClr val="007E66">
                  <a:shade val="67500"/>
                  <a:satMod val="115000"/>
                </a:srgbClr>
              </a:gs>
              <a:gs pos="100000">
                <a:srgbClr val="00C89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eaLnBrk="1" fontAlgn="auto" hangingPunct="1">
              <a:defRPr/>
            </a:pPr>
            <a:endParaRPr lang="zh-CN" altLang="en-US" sz="1430" noProof="1"/>
          </a:p>
        </p:txBody>
      </p:sp>
      <p:sp>
        <p:nvSpPr>
          <p:cNvPr id="6" name="TextBox 11"/>
          <p:cNvSpPr txBox="1"/>
          <p:nvPr/>
        </p:nvSpPr>
        <p:spPr>
          <a:xfrm>
            <a:off x="539750" y="3424238"/>
            <a:ext cx="4608513" cy="1550670"/>
          </a:xfrm>
          <a:prstGeom prst="rect">
            <a:avLst/>
          </a:prstGeom>
          <a:noFill/>
        </p:spPr>
        <p:txBody>
          <a:bodyPr lIns="91434" tIns="45717" rIns="91434" bIns="45717">
            <a:spAutoFit/>
          </a:bodyPr>
          <a:lstStyle/>
          <a:p>
            <a:pPr eaLnBrk="1" fontAlgn="auto" hangingPunct="1">
              <a:lnSpc>
                <a:spcPct val="150000"/>
              </a:lnSpc>
              <a:defRPr/>
            </a:pPr>
            <a:r>
              <a:rPr lang="zh-CN" altLang="zh-CN" sz="1190" noProof="1">
                <a:solidFill>
                  <a:srgbClr val="007E66"/>
                </a:solidFill>
                <a:latin typeface="思源黑体 CN Regular" panose="020B0500000000000000" pitchFamily="34" charset="-122"/>
                <a:ea typeface="思源黑体 CN Regular" panose="020B0500000000000000" pitchFamily="34" charset="-122"/>
              </a:rPr>
              <a:t>北京义翘神州科技股份有限公司</a:t>
            </a:r>
            <a:r>
              <a:rPr lang="en-US" altLang="zh-CN" sz="1190" noProof="1">
                <a:solidFill>
                  <a:srgbClr val="007E66"/>
                </a:solidFill>
                <a:latin typeface="思源黑体 CN Regular" panose="020B0500000000000000" pitchFamily="34" charset="-122"/>
                <a:ea typeface="思源黑体 CN Regular" panose="020B0500000000000000" pitchFamily="34" charset="-122"/>
              </a:rPr>
              <a:t> </a:t>
            </a:r>
            <a:r>
              <a:rPr lang="en-US" altLang="zh-CN" sz="1030" noProof="1">
                <a:solidFill>
                  <a:srgbClr val="007E66"/>
                </a:solidFill>
                <a:latin typeface="思源黑体 CN Regular" panose="020B0500000000000000" pitchFamily="34" charset="-122"/>
                <a:ea typeface="思源黑体 CN Regular" panose="020B0500000000000000" pitchFamily="34" charset="-122"/>
              </a:rPr>
              <a:t> </a:t>
            </a:r>
            <a:endParaRPr lang="zh-CN" altLang="zh-CN" sz="1030" noProof="1">
              <a:solidFill>
                <a:srgbClr val="007E66"/>
              </a:solidFill>
              <a:latin typeface="思源黑体 CN Regular" panose="020B0500000000000000" pitchFamily="34" charset="-122"/>
              <a:ea typeface="思源黑体 CN Regular" panose="020B0500000000000000" pitchFamily="34" charset="-122"/>
            </a:endParaRPr>
          </a:p>
          <a:p>
            <a:pPr eaLnBrk="1" fontAlgn="auto" hangingPunct="1">
              <a:lnSpc>
                <a:spcPct val="150000"/>
              </a:lnSpc>
              <a:defRPr/>
            </a:pPr>
            <a:r>
              <a:rPr lang="zh-CN" altLang="zh-CN" sz="1030" noProof="1">
                <a:solidFill>
                  <a:srgbClr val="007E66"/>
                </a:solidFill>
                <a:latin typeface="思源黑体 CN Regular" panose="020B0500000000000000" pitchFamily="34" charset="-122"/>
                <a:ea typeface="思源黑体 CN Regular" panose="020B0500000000000000" pitchFamily="34" charset="-122"/>
              </a:rPr>
              <a:t>地址：北京市经济技术开发区科创十街</a:t>
            </a:r>
            <a:r>
              <a:rPr lang="en-US" altLang="zh-CN" sz="1030" noProof="1">
                <a:solidFill>
                  <a:srgbClr val="007E66"/>
                </a:solidFill>
                <a:latin typeface="思源黑体 CN Regular" panose="020B0500000000000000" pitchFamily="34" charset="-122"/>
                <a:ea typeface="思源黑体 CN Regular" panose="020B0500000000000000" pitchFamily="34" charset="-122"/>
              </a:rPr>
              <a:t>18</a:t>
            </a:r>
            <a:r>
              <a:rPr lang="zh-CN" altLang="zh-CN" sz="1030" noProof="1">
                <a:solidFill>
                  <a:srgbClr val="007E66"/>
                </a:solidFill>
                <a:latin typeface="思源黑体 CN Regular" panose="020B0500000000000000" pitchFamily="34" charset="-122"/>
                <a:ea typeface="思源黑体 CN Regular" panose="020B0500000000000000" pitchFamily="34" charset="-122"/>
              </a:rPr>
              <a:t>号院</a:t>
            </a:r>
            <a:r>
              <a:rPr lang="en-US" altLang="zh-CN" sz="1030" noProof="1">
                <a:solidFill>
                  <a:srgbClr val="007E66"/>
                </a:solidFill>
                <a:latin typeface="思源黑体 CN Regular" panose="020B0500000000000000" pitchFamily="34" charset="-122"/>
                <a:ea typeface="思源黑体 CN Regular" panose="020B0500000000000000" pitchFamily="34" charset="-122"/>
              </a:rPr>
              <a:t>9</a:t>
            </a:r>
            <a:r>
              <a:rPr lang="zh-CN" altLang="zh-CN" sz="1030" noProof="1">
                <a:solidFill>
                  <a:srgbClr val="007E66"/>
                </a:solidFill>
                <a:latin typeface="思源黑体 CN Regular" panose="020B0500000000000000" pitchFamily="34" charset="-122"/>
                <a:ea typeface="思源黑体 CN Regular" panose="020B0500000000000000" pitchFamily="34" charset="-122"/>
              </a:rPr>
              <a:t>号楼</a:t>
            </a:r>
            <a:endParaRPr lang="en-US" altLang="zh-CN" sz="1030" noProof="1">
              <a:solidFill>
                <a:srgbClr val="007E66"/>
              </a:solidFill>
              <a:latin typeface="思源黑体 CN Regular" panose="020B0500000000000000" pitchFamily="34" charset="-122"/>
              <a:ea typeface="思源黑体 CN Regular" panose="020B0500000000000000" pitchFamily="34" charset="-122"/>
            </a:endParaRPr>
          </a:p>
          <a:p>
            <a:pPr eaLnBrk="1" fontAlgn="auto" hangingPunct="1">
              <a:lnSpc>
                <a:spcPct val="150000"/>
              </a:lnSpc>
              <a:defRPr/>
            </a:pPr>
            <a:r>
              <a:rPr lang="zh-CN" altLang="zh-CN" sz="1030" noProof="1">
                <a:solidFill>
                  <a:srgbClr val="007E66"/>
                </a:solidFill>
                <a:latin typeface="思源黑体 CN Regular" panose="020B0500000000000000" pitchFamily="34" charset="-122"/>
                <a:ea typeface="思源黑体 CN Regular" panose="020B0500000000000000" pitchFamily="34" charset="-122"/>
              </a:rPr>
              <a:t>电话：</a:t>
            </a:r>
            <a:r>
              <a:rPr lang="en-US" altLang="zh-CN" sz="1030" noProof="1">
                <a:solidFill>
                  <a:srgbClr val="007E66"/>
                </a:solidFill>
                <a:latin typeface="思源黑体 CN Regular" panose="020B0500000000000000" pitchFamily="34" charset="-122"/>
                <a:ea typeface="思源黑体 CN Regular" panose="020B0500000000000000" pitchFamily="34" charset="-122"/>
              </a:rPr>
              <a:t>400-890-9989 </a:t>
            </a:r>
          </a:p>
          <a:p>
            <a:pPr eaLnBrk="1" fontAlgn="auto" hangingPunct="1">
              <a:lnSpc>
                <a:spcPct val="150000"/>
              </a:lnSpc>
              <a:defRPr/>
            </a:pPr>
            <a:r>
              <a:rPr lang="zh-CN" altLang="zh-CN" sz="1030" noProof="1">
                <a:solidFill>
                  <a:srgbClr val="007E66"/>
                </a:solidFill>
                <a:latin typeface="思源黑体 CN Regular" panose="020B0500000000000000" pitchFamily="34" charset="-122"/>
                <a:ea typeface="思源黑体 CN Regular" panose="020B0500000000000000" pitchFamily="34" charset="-122"/>
              </a:rPr>
              <a:t>网址：</a:t>
            </a:r>
            <a:r>
              <a:rPr lang="en-US" altLang="zh-CN" sz="1030" b="1" noProof="1">
                <a:solidFill>
                  <a:srgbClr val="007E66"/>
                </a:solidFill>
                <a:latin typeface="Poppins" panose="02000000000000000000" pitchFamily="2" charset="0"/>
                <a:ea typeface="思源黑体 CN Regular" panose="020B0500000000000000" pitchFamily="34" charset="-122"/>
                <a:cs typeface="Poppins" panose="02000000000000000000" pitchFamily="2" charset="0"/>
              </a:rPr>
              <a:t>cn.sinobiological.com</a:t>
            </a:r>
            <a:r>
              <a:rPr lang="en-US" altLang="zh-CN" sz="1030" b="1" noProof="1">
                <a:solidFill>
                  <a:srgbClr val="007E66"/>
                </a:solidFill>
                <a:latin typeface="思源黑体 CN Regular" panose="020B0500000000000000" pitchFamily="34" charset="-122"/>
                <a:ea typeface="思源黑体 CN Regular" panose="020B0500000000000000" pitchFamily="34" charset="-122"/>
              </a:rPr>
              <a:t>  </a:t>
            </a:r>
            <a:endParaRPr lang="zh-CN" altLang="zh-CN" sz="1030" noProof="1">
              <a:solidFill>
                <a:srgbClr val="007E66"/>
              </a:solidFill>
              <a:latin typeface="思源黑体 CN Regular" panose="020B0500000000000000" pitchFamily="34" charset="-122"/>
              <a:ea typeface="思源黑体 CN Regular" panose="020B0500000000000000" pitchFamily="34" charset="-122"/>
            </a:endParaRPr>
          </a:p>
          <a:p>
            <a:pPr eaLnBrk="1" fontAlgn="auto" hangingPunct="1">
              <a:lnSpc>
                <a:spcPct val="150000"/>
              </a:lnSpc>
              <a:defRPr/>
            </a:pPr>
            <a:r>
              <a:rPr lang="zh-CN" altLang="en-US" sz="1030" noProof="1">
                <a:solidFill>
                  <a:srgbClr val="007E66"/>
                </a:solidFill>
                <a:latin typeface="思源黑体 CN Regular" panose="020B0500000000000000" pitchFamily="34" charset="-122"/>
                <a:ea typeface="思源黑体 CN Regular" panose="020B0500000000000000" pitchFamily="34" charset="-122"/>
              </a:rPr>
              <a:t>邮箱：</a:t>
            </a:r>
            <a:r>
              <a:rPr lang="en-US" altLang="zh-CN" sz="1030" b="1" noProof="1">
                <a:solidFill>
                  <a:srgbClr val="007E66"/>
                </a:solidFill>
                <a:latin typeface="Poppins" panose="02000000000000000000" pitchFamily="2" charset="0"/>
                <a:ea typeface="思源黑体 CN Regular" panose="020B0500000000000000" pitchFamily="34" charset="-122"/>
                <a:cs typeface="Poppins" panose="02000000000000000000" pitchFamily="2" charset="0"/>
              </a:rPr>
              <a:t>order@Sinobiological.com</a:t>
            </a:r>
            <a:endParaRPr lang="zh-CN" altLang="zh-CN" sz="1030" noProof="1">
              <a:solidFill>
                <a:srgbClr val="007E66"/>
              </a:solidFill>
              <a:latin typeface="Poppins" panose="02000000000000000000" pitchFamily="2" charset="0"/>
              <a:ea typeface="思源黑体 CN Regular" panose="020B0500000000000000" pitchFamily="34" charset="-122"/>
              <a:cs typeface="Poppins" panose="02000000000000000000" pitchFamily="2" charset="0"/>
            </a:endParaRPr>
          </a:p>
          <a:p>
            <a:pPr eaLnBrk="1" fontAlgn="auto" hangingPunct="1">
              <a:lnSpc>
                <a:spcPct val="150000"/>
              </a:lnSpc>
              <a:defRPr/>
            </a:pPr>
            <a:r>
              <a:rPr lang="en-US" altLang="zh-CN" sz="1030" noProof="1">
                <a:solidFill>
                  <a:srgbClr val="007E66"/>
                </a:solidFill>
                <a:latin typeface="思源黑体 CN Regular" panose="020B0500000000000000" pitchFamily="34" charset="-122"/>
                <a:ea typeface="思源黑体 CN Regular" panose="020B0500000000000000" pitchFamily="34" charset="-122"/>
              </a:rPr>
              <a:t> </a:t>
            </a:r>
          </a:p>
        </p:txBody>
      </p:sp>
      <p:pic>
        <p:nvPicPr>
          <p:cNvPr id="44041" name="Picture 2" descr="D:\桌面\公众号新二维码\qrcode_for_gh_b65e4f6dadb6_1280.jpg"/>
          <p:cNvPicPr>
            <a:picLocks noChangeAspect="1" noChangeArrowheads="1"/>
          </p:cNvPicPr>
          <p:nvPr/>
        </p:nvPicPr>
        <p:blipFill>
          <a:blip r:embed="rId4" cstate="print"/>
          <a:srcRect/>
          <a:stretch>
            <a:fillRect/>
          </a:stretch>
        </p:blipFill>
        <p:spPr bwMode="auto">
          <a:xfrm>
            <a:off x="682625" y="2417763"/>
            <a:ext cx="1006475" cy="1006475"/>
          </a:xfrm>
          <a:prstGeom prst="rect">
            <a:avLst/>
          </a:prstGeom>
          <a:noFill/>
          <a:ln w="9525">
            <a:noFill/>
            <a:miter lim="800000"/>
            <a:headEnd/>
            <a:tailEnd/>
          </a:ln>
        </p:spPr>
      </p:pic>
      <p:sp>
        <p:nvSpPr>
          <p:cNvPr id="9" name="TextBox 8"/>
          <p:cNvSpPr txBox="1"/>
          <p:nvPr/>
        </p:nvSpPr>
        <p:spPr>
          <a:xfrm>
            <a:off x="6804025" y="4867275"/>
            <a:ext cx="2303463" cy="214313"/>
          </a:xfrm>
          <a:prstGeom prst="rect">
            <a:avLst/>
          </a:prstGeom>
          <a:noFill/>
        </p:spPr>
        <p:txBody>
          <a:bodyPr>
            <a:spAutoFit/>
          </a:bodyPr>
          <a:lstStyle/>
          <a:p>
            <a:pPr algn="r" eaLnBrk="1" hangingPunct="1">
              <a:buFont typeface="Arial" panose="020B0604020202020204" pitchFamily="34" charset="0"/>
              <a:buNone/>
              <a:defRPr/>
            </a:pPr>
            <a:r>
              <a:rPr lang="zh-CN" altLang="en-US"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rPr>
              <a:t>义翘神州</a:t>
            </a:r>
            <a:endParaRPr lang="en-US" altLang="zh-CN" sz="800" dirty="0">
              <a:solidFill>
                <a:schemeClr val="tx1">
                  <a:lumMod val="50000"/>
                  <a:lumOff val="50000"/>
                </a:schemeClr>
              </a:solidFill>
              <a:latin typeface="思源黑体 CN Normal" panose="020B0400000000000000" pitchFamily="34" charset="-122"/>
              <a:ea typeface="思源黑体 CN Normal" panose="020B0400000000000000" pitchFamily="34" charset="-122"/>
              <a:cs typeface="Poppins" panose="02000000000000000000" pitchFamily="2" charset="0"/>
            </a:endParaRPr>
          </a:p>
        </p:txBody>
      </p:sp>
    </p:spTree>
  </p:cSld>
  <p:clrMapOvr>
    <a:masterClrMapping/>
  </p:clrMapOvr>
  <p:transition advTm="9734"/>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PP_MARK_KEY" val="e0d47cb0-a862-43e5-8b3b-42d85aff1c40"/>
  <p:tag name="COMMONDATA" val="eyJoZGlkIjoiOGI2M2NjOGIyNzgyNWM0YTI0ZWU2MTI2NWZkMWMwNTcifQ=="/>
  <p:tag name="commondata" val="eyJoZGlkIjoiZDdiYWQ0OTVjNTNiNjNlM2I3OTNkYTQ1MmZkZTdkOTUifQ=="/>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194.92811023622056,&quot;left&quot;:189.48433070866142,&quot;top&quot;:160.49999999999994,&quot;width&quot;:410.5156692913386}"/>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194.92811023622056,&quot;left&quot;:189.48433070866142,&quot;top&quot;:160.49999999999994,&quot;width&quot;:410.5156692913386}"/>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194.92811023622056,&quot;left&quot;:189.48433070866142,&quot;top&quot;:160.49999999999994,&quot;width&quot;:410.5156692913386}"/>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194.92811023622056,&quot;left&quot;:189.48433070866142,&quot;top&quot;:160.49999999999994,&quot;width&quot;:410.5156692913386}"/>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194.92811023622056,&quot;left&quot;:189.48433070866142,&quot;top&quot;:160.49999999999994,&quot;width&quot;:410.5156692913386}"/>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194.92811023622056,&quot;left&quot;:189.48433070866142,&quot;top&quot;:160.49999999999994,&quot;width&quot;:410.5156692913386}"/>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194.92811023622056,&quot;left&quot;:189.48433070866142,&quot;top&quot;:160.49999999999994,&quot;width&quot;:410.5156692913386}"/>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194.92811023622056,&quot;left&quot;:189.48433070866142,&quot;top&quot;:160.49999999999994,&quot;width&quot;:410.5156692913386}"/>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194.92811023622056,&quot;left&quot;:189.48433070866142,&quot;top&quot;:160.49999999999994,&quot;width&quot;:410.5156692913386}"/>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194.92811023622056,&quot;left&quot;:189.48433070866142,&quot;top&quot;:160.49999999999994,&quot;width&quot;:410.5156692913386}"/>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194.92811023622056,&quot;left&quot;:189.48433070866142,&quot;top&quot;:160.49999999999994,&quot;width&quot;:410.5156692913386}"/>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194.92811023622056,&quot;left&quot;:189.48433070866142,&quot;top&quot;:160.49999999999994,&quot;width&quot;:410.5156692913386}"/>
</p:tagLst>
</file>

<file path=ppt/tags/tag14.xml><?xml version="1.0" encoding="utf-8"?>
<p:tagLst xmlns:a="http://schemas.openxmlformats.org/drawingml/2006/main" xmlns:r="http://schemas.openxmlformats.org/officeDocument/2006/relationships" xmlns:p="http://schemas.openxmlformats.org/presentationml/2006/main">
  <p:tag name="TABLE_ENDDRAG_ORIGIN_RECT" val="168*174"/>
  <p:tag name="TABLE_ENDDRAG_RECT" val="276*124*168*174"/>
</p:tagLst>
</file>

<file path=ppt/tags/tag15.xml><?xml version="1.0" encoding="utf-8"?>
<p:tagLst xmlns:a="http://schemas.openxmlformats.org/drawingml/2006/main" xmlns:r="http://schemas.openxmlformats.org/officeDocument/2006/relationships" xmlns:p="http://schemas.openxmlformats.org/presentationml/2006/main">
  <p:tag name="TABLE_ENDDRAG_ORIGIN_RECT" val="250*204"/>
  <p:tag name="TABLE_ENDDRAG_RECT" val="463*130*250*204"/>
</p:tagLst>
</file>

<file path=ppt/tags/tag1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254.89220472440942,&quot;left&quot;:5.634566929133858,&quot;top&quot;:100.5,&quot;width&quot;:703.117874015748}"/>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254.89220472440942,&quot;left&quot;:5.634566929133858,&quot;top&quot;:100.5,&quot;width&quot;:703.117874015748}"/>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254.89220472440942,&quot;left&quot;:5.634566929133858,&quot;top&quot;:100.5,&quot;width&quot;:703.117874015748}"/>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254.89220472440942,&quot;left&quot;:5.634566929133858,&quot;top&quot;:100.5,&quot;width&quot;:703.117874015748}"/>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254.89220472440942,&quot;left&quot;:5.634566929133858,&quot;top&quot;:100.5,&quot;width&quot;:703.117874015748}"/>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254.89220472440942,&quot;left&quot;:5.634566929133858,&quot;top&quot;:100.5,&quot;width&quot;:703.117874015748}"/>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254.89220472440942,&quot;left&quot;:5.634566929133858,&quot;top&quot;:100.5,&quot;width&quot;:703.117874015748}"/>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254.89220472440942,&quot;left&quot;:5.634566929133858,&quot;top&quot;:100.5,&quot;width&quot;:703.117874015748}"/>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254.89220472440942,&quot;left&quot;:5.634566929133858,&quot;top&quot;:100.5,&quot;width&quot;:703.117874015748}"/>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254.89220472440942,&quot;left&quot;:5.634566929133858,&quot;top&quot;:100.5,&quot;width&quot;:703.117874015748}"/>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254.89220472440942,&quot;left&quot;:5.634566929133858,&quot;top&quot;:100.5,&quot;width&quot;:703.117874015748}"/>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254.89220472440942,&quot;left&quot;:5.634566929133858,&quot;top&quot;:100.5,&quot;width&quot;:703.117874015748}"/>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254.89220472440942,&quot;left&quot;:5.634566929133858,&quot;top&quot;:100.5,&quot;width&quot;:703.117874015748}"/>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254.89220472440942,&quot;left&quot;:5.634566929133858,&quot;top&quot;:100.5,&quot;width&quot;:703.117874015748}"/>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272.5,&quot;left&quot;:17.25,&quot;top&quot;:100.5,&quot;width&quot;:702.75}"/>
</p:tagLst>
</file>

<file path=ppt/tags/tag32.xml><?xml version="1.0" encoding="utf-8"?>
<p:tagLst xmlns:a="http://schemas.openxmlformats.org/drawingml/2006/main" xmlns:r="http://schemas.openxmlformats.org/officeDocument/2006/relationships" xmlns:p="http://schemas.openxmlformats.org/presentationml/2006/main">
  <p:tag name="KSO_WM_DIAGRAM_VIRTUALLY_FRAME" val="{&quot;height&quot;:272.5,&quot;left&quot;:17.25,&quot;top&quot;:100.5,&quot;width&quot;:702.75}"/>
</p:tagLst>
</file>

<file path=ppt/tags/tag33.xml><?xml version="1.0" encoding="utf-8"?>
<p:tagLst xmlns:a="http://schemas.openxmlformats.org/drawingml/2006/main" xmlns:r="http://schemas.openxmlformats.org/officeDocument/2006/relationships" xmlns:p="http://schemas.openxmlformats.org/presentationml/2006/main">
  <p:tag name="KSO_WM_DIAGRAM_VIRTUALLY_FRAME" val="{&quot;height&quot;:272.5,&quot;left&quot;:17.25,&quot;top&quot;:100.5,&quot;width&quot;:702.75}"/>
</p:tagLst>
</file>

<file path=ppt/tags/tag34.xml><?xml version="1.0" encoding="utf-8"?>
<p:tagLst xmlns:a="http://schemas.openxmlformats.org/drawingml/2006/main" xmlns:r="http://schemas.openxmlformats.org/officeDocument/2006/relationships" xmlns:p="http://schemas.openxmlformats.org/presentationml/2006/main">
  <p:tag name="KSO_WM_DIAGRAM_VIRTUALLY_FRAME" val="{&quot;height&quot;:272.5,&quot;left&quot;:17.25,&quot;top&quot;:100.5,&quot;width&quot;:702.75}"/>
</p:tagLst>
</file>

<file path=ppt/tags/tag35.xml><?xml version="1.0" encoding="utf-8"?>
<p:tagLst xmlns:a="http://schemas.openxmlformats.org/drawingml/2006/main" xmlns:r="http://schemas.openxmlformats.org/officeDocument/2006/relationships" xmlns:p="http://schemas.openxmlformats.org/presentationml/2006/main">
  <p:tag name="KSO_WM_DIAGRAM_VIRTUALLY_FRAME" val="{&quot;height&quot;:272.5,&quot;left&quot;:17.25,&quot;top&quot;:100.5,&quot;width&quot;:702.75}"/>
</p:tagLst>
</file>

<file path=ppt/tags/tag36.xml><?xml version="1.0" encoding="utf-8"?>
<p:tagLst xmlns:a="http://schemas.openxmlformats.org/drawingml/2006/main" xmlns:r="http://schemas.openxmlformats.org/officeDocument/2006/relationships" xmlns:p="http://schemas.openxmlformats.org/presentationml/2006/main">
  <p:tag name="KSO_WM_DIAGRAM_VIRTUALLY_FRAME" val="{&quot;height&quot;:272.5,&quot;left&quot;:17.25,&quot;top&quot;:100.5,&quot;width&quot;:702.75}"/>
</p:tagLst>
</file>

<file path=ppt/tags/tag37.xml><?xml version="1.0" encoding="utf-8"?>
<p:tagLst xmlns:a="http://schemas.openxmlformats.org/drawingml/2006/main" xmlns:r="http://schemas.openxmlformats.org/officeDocument/2006/relationships" xmlns:p="http://schemas.openxmlformats.org/presentationml/2006/main">
  <p:tag name="KSO_WM_DIAGRAM_VIRTUALLY_FRAME" val="{&quot;height&quot;:272.5,&quot;left&quot;:17.25,&quot;top&quot;:100.5,&quot;width&quot;:702.75}"/>
</p:tagLst>
</file>

<file path=ppt/tags/tag38.xml><?xml version="1.0" encoding="utf-8"?>
<p:tagLst xmlns:a="http://schemas.openxmlformats.org/drawingml/2006/main" xmlns:r="http://schemas.openxmlformats.org/officeDocument/2006/relationships" xmlns:p="http://schemas.openxmlformats.org/presentationml/2006/main">
  <p:tag name="KSO_WM_DIAGRAM_VIRTUALLY_FRAME" val="{&quot;height&quot;:272.5,&quot;left&quot;:17.25,&quot;top&quot;:100.5,&quot;width&quot;:702.75}"/>
</p:tagLst>
</file>

<file path=ppt/tags/tag39.xml><?xml version="1.0" encoding="utf-8"?>
<p:tagLst xmlns:a="http://schemas.openxmlformats.org/drawingml/2006/main" xmlns:r="http://schemas.openxmlformats.org/officeDocument/2006/relationships" xmlns:p="http://schemas.openxmlformats.org/presentationml/2006/main">
  <p:tag name="KSO_WM_DIAGRAM_VIRTUALLY_FRAME" val="{&quot;height&quot;:272.5,&quot;left&quot;:17.25,&quot;top&quot;:100.5,&quot;width&quot;:702.75}"/>
</p:tagLst>
</file>

<file path=ppt/tags/tag40.xml><?xml version="1.0" encoding="utf-8"?>
<p:tagLst xmlns:a="http://schemas.openxmlformats.org/drawingml/2006/main" xmlns:r="http://schemas.openxmlformats.org/officeDocument/2006/relationships" xmlns:p="http://schemas.openxmlformats.org/presentationml/2006/main">
  <p:tag name="KSO_WM_DIAGRAM_VIRTUALLY_FRAME" val="{&quot;height&quot;:272.5,&quot;left&quot;:17.25,&quot;top&quot;:100.5,&quot;width&quot;:702.75}"/>
</p:tagLst>
</file>

<file path=ppt/tags/tag41.xml><?xml version="1.0" encoding="utf-8"?>
<p:tagLst xmlns:a="http://schemas.openxmlformats.org/drawingml/2006/main" xmlns:r="http://schemas.openxmlformats.org/officeDocument/2006/relationships" xmlns:p="http://schemas.openxmlformats.org/presentationml/2006/main">
  <p:tag name="KSO_WM_DIAGRAM_VIRTUALLY_FRAME" val="{&quot;height&quot;:272.5,&quot;left&quot;:17.25,&quot;top&quot;:100.5,&quot;width&quot;:702.75}"/>
</p:tagLst>
</file>

<file path=ppt/tags/tag42.xml><?xml version="1.0" encoding="utf-8"?>
<p:tagLst xmlns:a="http://schemas.openxmlformats.org/drawingml/2006/main" xmlns:r="http://schemas.openxmlformats.org/officeDocument/2006/relationships" xmlns:p="http://schemas.openxmlformats.org/presentationml/2006/main">
  <p:tag name="KSO_WM_DIAGRAM_VIRTUALLY_FRAME" val="{&quot;height&quot;:272.5,&quot;left&quot;:17.25,&quot;top&quot;:100.5,&quot;width&quot;:702.75}"/>
</p:tagLst>
</file>

<file path=ppt/tags/tag43.xml><?xml version="1.0" encoding="utf-8"?>
<p:tagLst xmlns:a="http://schemas.openxmlformats.org/drawingml/2006/main" xmlns:r="http://schemas.openxmlformats.org/officeDocument/2006/relationships" xmlns:p="http://schemas.openxmlformats.org/presentationml/2006/main">
  <p:tag name="KSO_WM_DIAGRAM_VIRTUALLY_FRAME" val="{&quot;height&quot;:272.5,&quot;left&quot;:17.25,&quot;top&quot;:100.5,&quot;width&quot;:702.75}"/>
</p:tagLst>
</file>

<file path=ppt/tags/tag44.xml><?xml version="1.0" encoding="utf-8"?>
<p:tagLst xmlns:a="http://schemas.openxmlformats.org/drawingml/2006/main" xmlns:r="http://schemas.openxmlformats.org/officeDocument/2006/relationships" xmlns:p="http://schemas.openxmlformats.org/presentationml/2006/main">
  <p:tag name="KSO_WM_DIAGRAM_VIRTUALLY_FRAME" val="{&quot;height&quot;:293.003937007874,&quot;left&quot;:26.430787401574797,&quot;top&quot;:100.5,&quot;width&quot;:633.6692125984252}"/>
</p:tagLst>
</file>

<file path=ppt/tags/tag45.xml><?xml version="1.0" encoding="utf-8"?>
<p:tagLst xmlns:a="http://schemas.openxmlformats.org/drawingml/2006/main" xmlns:r="http://schemas.openxmlformats.org/officeDocument/2006/relationships" xmlns:p="http://schemas.openxmlformats.org/presentationml/2006/main">
  <p:tag name="KSO_WM_DIAGRAM_VIRTUALLY_FRAME" val="{&quot;height&quot;:293.003937007874,&quot;left&quot;:26.430787401574797,&quot;top&quot;:100.5,&quot;width&quot;:633.6692125984252}"/>
</p:tagLst>
</file>

<file path=ppt/tags/tag4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93.003937007874,&quot;left&quot;:26.430787401574797,&quot;top&quot;:100.5,&quot;width&quot;:633.6692125984252}"/>
</p:tagLst>
</file>

<file path=ppt/tags/tag47.xml><?xml version="1.0" encoding="utf-8"?>
<p:tagLst xmlns:a="http://schemas.openxmlformats.org/drawingml/2006/main" xmlns:r="http://schemas.openxmlformats.org/officeDocument/2006/relationships" xmlns:p="http://schemas.openxmlformats.org/presentationml/2006/main">
  <p:tag name="KSO_WM_DIAGRAM_VIRTUALLY_FRAME" val="{&quot;height&quot;:293.003937007874,&quot;left&quot;:26.430787401574797,&quot;top&quot;:100.5,&quot;width&quot;:633.6692125984252}"/>
</p:tagLst>
</file>

<file path=ppt/tags/tag4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93.003937007874,&quot;left&quot;:26.430787401574797,&quot;top&quot;:100.5,&quot;width&quot;:633.6692125984252}"/>
</p:tagLst>
</file>

<file path=ppt/tags/tag49.xml><?xml version="1.0" encoding="utf-8"?>
<p:tagLst xmlns:a="http://schemas.openxmlformats.org/drawingml/2006/main" xmlns:r="http://schemas.openxmlformats.org/officeDocument/2006/relationships" xmlns:p="http://schemas.openxmlformats.org/presentationml/2006/main">
  <p:tag name="KSO_WM_DIAGRAM_VIRTUALLY_FRAME" val="{&quot;height&quot;:293.003937007874,&quot;left&quot;:26.430787401574797,&quot;top&quot;:100.5,&quot;width&quot;:633.6692125984252}"/>
</p:tagLst>
</file>

<file path=ppt/tags/tag50.xml><?xml version="1.0" encoding="utf-8"?>
<p:tagLst xmlns:a="http://schemas.openxmlformats.org/drawingml/2006/main" xmlns:r="http://schemas.openxmlformats.org/officeDocument/2006/relationships" xmlns:p="http://schemas.openxmlformats.org/presentationml/2006/main">
  <p:tag name="KSO_WM_DIAGRAM_VIRTUALLY_FRAME" val="{&quot;height&quot;:310.1908661417323,&quot;left&quot;:6,&quot;top&quot;:100.19377952755906,&quot;width&quot;:662.7894488188977}"/>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10.1908661417323,&quot;left&quot;:6,&quot;top&quot;:100.19377952755906,&quot;width&quot;:662.7894488188977}"/>
</p:tagLst>
</file>

<file path=ppt/tags/tag52.xml><?xml version="1.0" encoding="utf-8"?>
<p:tagLst xmlns:a="http://schemas.openxmlformats.org/drawingml/2006/main" xmlns:r="http://schemas.openxmlformats.org/officeDocument/2006/relationships" xmlns:p="http://schemas.openxmlformats.org/presentationml/2006/main">
  <p:tag name="KSO_WM_DIAGRAM_VIRTUALLY_FRAME" val="{&quot;height&quot;:310.1908661417323,&quot;left&quot;:6,&quot;top&quot;:100.19377952755906,&quot;width&quot;:662.7894488188977}"/>
</p:tagLst>
</file>

<file path=ppt/tags/tag53.xml><?xml version="1.0" encoding="utf-8"?>
<p:tagLst xmlns:a="http://schemas.openxmlformats.org/drawingml/2006/main" xmlns:r="http://schemas.openxmlformats.org/officeDocument/2006/relationships" xmlns:p="http://schemas.openxmlformats.org/presentationml/2006/main">
  <p:tag name="KSO_WM_DIAGRAM_VIRTUALLY_FRAME" val="{&quot;height&quot;:310.1908661417323,&quot;left&quot;:6,&quot;top&quot;:100.19377952755906,&quot;width&quot;:662.7894488188977}"/>
</p:tagLst>
</file>

<file path=ppt/tags/tag5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10.1908661417323,&quot;left&quot;:6,&quot;top&quot;:100.19377952755906,&quot;width&quot;:662.7894488188977}"/>
</p:tagLst>
</file>

<file path=ppt/tags/tag5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10.1908661417323,&quot;left&quot;:6,&quot;top&quot;:100.19377952755906,&quot;width&quot;:662.7894488188977}"/>
</p:tagLst>
</file>

<file path=ppt/tags/tag56.xml><?xml version="1.0" encoding="utf-8"?>
<p:tagLst xmlns:a="http://schemas.openxmlformats.org/drawingml/2006/main" xmlns:r="http://schemas.openxmlformats.org/officeDocument/2006/relationships" xmlns:p="http://schemas.openxmlformats.org/presentationml/2006/main">
  <p:tag name="KSO_WM_DIAGRAM_VIRTUALLY_FRAME" val="{&quot;height&quot;:304.58181102362204,&quot;left&quot;:22.5,&quot;top&quot;:97.76818897637796,&quot;width&quot;:656.75}"/>
</p:tagLst>
</file>

<file path=ppt/tags/tag5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04.58181102362204,&quot;left&quot;:22.5,&quot;top&quot;:97.76818897637796,&quot;width&quot;:656.75}"/>
</p:tagLst>
</file>

<file path=ppt/tags/tag58.xml><?xml version="1.0" encoding="utf-8"?>
<p:tagLst xmlns:a="http://schemas.openxmlformats.org/drawingml/2006/main" xmlns:r="http://schemas.openxmlformats.org/officeDocument/2006/relationships" xmlns:p="http://schemas.openxmlformats.org/presentationml/2006/main">
  <p:tag name="KSO_WM_DIAGRAM_VIRTUALLY_FRAME" val="{&quot;height&quot;:304.58181102362204,&quot;left&quot;:22.5,&quot;top&quot;:97.76818897637796,&quot;width&quot;:656.75}"/>
</p:tagLst>
</file>

<file path=ppt/tags/tag59.xml><?xml version="1.0" encoding="utf-8"?>
<p:tagLst xmlns:a="http://schemas.openxmlformats.org/drawingml/2006/main" xmlns:r="http://schemas.openxmlformats.org/officeDocument/2006/relationships" xmlns:p="http://schemas.openxmlformats.org/presentationml/2006/main">
  <p:tag name="KSO_WM_DIAGRAM_VIRTUALLY_FRAME" val="{&quot;height&quot;:304.58181102362204,&quot;left&quot;:22.5,&quot;top&quot;:97.76818897637796,&quot;width&quot;:656.75}"/>
</p:tagLst>
</file>

<file path=ppt/tags/tag6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04.58181102362204,&quot;left&quot;:22.5,&quot;top&quot;:97.76818897637796,&quot;width&quot;:656.75}"/>
</p:tagLst>
</file>

<file path=ppt/tags/tag6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304.58181102362204,&quot;left&quot;:22.5,&quot;top&quot;:97.76818897637796,&quot;width&quot;:656.75}"/>
</p:tagLst>
</file>

<file path=ppt/tags/tag62.xml><?xml version="1.0" encoding="utf-8"?>
<p:tagLst xmlns:a="http://schemas.openxmlformats.org/drawingml/2006/main" xmlns:r="http://schemas.openxmlformats.org/officeDocument/2006/relationships" xmlns:p="http://schemas.openxmlformats.org/presentationml/2006/main">
  <p:tag name="KSO_WM_DIAGRAM_VIRTUALLY_FRAME" val="{&quot;height&quot;:293.48716535433067,&quot;left&quot;:12,&quot;top&quot;:100.91283464566929,&quot;width&quot;:696.15}"/>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93.48716535433067,&quot;left&quot;:12,&quot;top&quot;:100.91283464566929,&quot;width&quot;:696.15}"/>
</p:tagLst>
</file>

<file path=ppt/tags/tag64.xml><?xml version="1.0" encoding="utf-8"?>
<p:tagLst xmlns:a="http://schemas.openxmlformats.org/drawingml/2006/main" xmlns:r="http://schemas.openxmlformats.org/officeDocument/2006/relationships" xmlns:p="http://schemas.openxmlformats.org/presentationml/2006/main">
  <p:tag name="KSO_WM_DIAGRAM_VIRTUALLY_FRAME" val="{&quot;height&quot;:293.48716535433067,&quot;left&quot;:12,&quot;top&quot;:100.91283464566929,&quot;width&quot;:696.15}"/>
</p:tagLst>
</file>

<file path=ppt/tags/tag65.xml><?xml version="1.0" encoding="utf-8"?>
<p:tagLst xmlns:a="http://schemas.openxmlformats.org/drawingml/2006/main" xmlns:r="http://schemas.openxmlformats.org/officeDocument/2006/relationships" xmlns:p="http://schemas.openxmlformats.org/presentationml/2006/main">
  <p:tag name="KSO_WM_DIAGRAM_VIRTUALLY_FRAME" val="{&quot;height&quot;:293.48716535433067,&quot;left&quot;:12,&quot;top&quot;:100.91283464566929,&quot;width&quot;:696.15}"/>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93.48716535433067,&quot;left&quot;:12,&quot;top&quot;:100.91283464566929,&quot;width&quot;:696.15}"/>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93.48716535433067,&quot;left&quot;:12,&quot;top&quot;:100.91283464566929,&quot;width&quot;:696.15}"/>
</p:tagLst>
</file>

<file path=ppt/tags/tag68.xml><?xml version="1.0" encoding="utf-8"?>
<p:tagLst xmlns:a="http://schemas.openxmlformats.org/drawingml/2006/main" xmlns:r="http://schemas.openxmlformats.org/officeDocument/2006/relationships" xmlns:p="http://schemas.openxmlformats.org/presentationml/2006/main">
  <p:tag name="KSO_WM_DIAGRAM_VIRTUALLY_FRAME" val="{&quot;height&quot;:296.60787401574805,&quot;left&quot;:46.88299212598425,&quot;top&quot;:99.24212598425197,&quot;width&quot;:619.2670078740158}"/>
</p:tagLst>
</file>

<file path=ppt/tags/tag6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96.60787401574805,&quot;left&quot;:46.88299212598425,&quot;top&quot;:99.24212598425197,&quot;width&quot;:619.2670078740158}"/>
</p:tagLst>
</file>

<file path=ppt/tags/tag70.xml><?xml version="1.0" encoding="utf-8"?>
<p:tagLst xmlns:a="http://schemas.openxmlformats.org/drawingml/2006/main" xmlns:r="http://schemas.openxmlformats.org/officeDocument/2006/relationships" xmlns:p="http://schemas.openxmlformats.org/presentationml/2006/main">
  <p:tag name="KSO_WM_DIAGRAM_VIRTUALLY_FRAME" val="{&quot;height&quot;:296.60787401574805,&quot;left&quot;:46.88299212598425,&quot;top&quot;:99.24212598425197,&quot;width&quot;:619.2670078740158}"/>
</p:tagLst>
</file>

<file path=ppt/tags/tag71.xml><?xml version="1.0" encoding="utf-8"?>
<p:tagLst xmlns:a="http://schemas.openxmlformats.org/drawingml/2006/main" xmlns:r="http://schemas.openxmlformats.org/officeDocument/2006/relationships" xmlns:p="http://schemas.openxmlformats.org/presentationml/2006/main">
  <p:tag name="KSO_WM_DIAGRAM_VIRTUALLY_FRAME" val="{&quot;height&quot;:296.60787401574805,&quot;left&quot;:46.88299212598425,&quot;top&quot;:99.24212598425197,&quot;width&quot;:619.2670078740158}"/>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96.60787401574805,&quot;left&quot;:46.88299212598425,&quot;top&quot;:99.24212598425197,&quot;width&quot;:619.2670078740158}"/>
</p:tagLst>
</file>

<file path=ppt/tags/tag7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96.60787401574805,&quot;left&quot;:46.88299212598425,&quot;top&quot;:99.24212598425197,&quot;width&quot;:619.2670078740158}"/>
</p:tagLst>
</file>

<file path=ppt/tags/tag74.xml><?xml version="1.0" encoding="utf-8"?>
<p:tagLst xmlns:a="http://schemas.openxmlformats.org/drawingml/2006/main" xmlns:r="http://schemas.openxmlformats.org/officeDocument/2006/relationships" xmlns:p="http://schemas.openxmlformats.org/presentationml/2006/main">
  <p:tag name="KSO_WM_DIAGRAM_VIRTUALLY_FRAME" val="{&quot;height&quot;:294.86110236220475,&quot;left&quot;:24,&quot;top&quot;:102.18889763779528,&quot;width&quot;:656}"/>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94.86110236220475,&quot;left&quot;:24,&quot;top&quot;:102.18889763779528,&quot;width&quot;:656}"/>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94.86110236220475,&quot;left&quot;:24,&quot;top&quot;:102.18889763779528,&quot;width&quot;:656}"/>
</p:tagLst>
</file>

<file path=ppt/tags/tag7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94.86110236220475,&quot;left&quot;:24,&quot;top&quot;:102.18889763779528,&quot;width&quot;:656}"/>
</p:tagLst>
</file>

<file path=ppt/tags/tag7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94.86110236220475,&quot;left&quot;:24,&quot;top&quot;:102.18889763779528,&quot;width&quot;:656}"/>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94.86110236220475,&quot;left&quot;:24,&quot;top&quot;:102.18889763779528,&quot;width&quot;:65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3452</Words>
  <Application>Microsoft Office PowerPoint</Application>
  <PresentationFormat>全屏显示(16:9)</PresentationFormat>
  <Paragraphs>859</Paragraphs>
  <Slides>44</Slides>
  <Notes>40</Notes>
  <HiddenSlides>0</HiddenSlides>
  <MMClips>0</MMClips>
  <ScaleCrop>false</ScaleCrop>
  <HeadingPairs>
    <vt:vector size="4" baseType="variant">
      <vt:variant>
        <vt:lpstr>主题</vt:lpstr>
      </vt:variant>
      <vt:variant>
        <vt:i4>1</vt:i4>
      </vt:variant>
      <vt:variant>
        <vt:lpstr>幻灯片标题</vt:lpstr>
      </vt:variant>
      <vt:variant>
        <vt:i4>44</vt:i4>
      </vt:variant>
    </vt:vector>
  </HeadingPairs>
  <TitlesOfParts>
    <vt:vector size="45"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sinobio</dc:creator>
  <cp:lastModifiedBy>Digital marketing</cp:lastModifiedBy>
  <cp:revision>5003</cp:revision>
  <dcterms:created xsi:type="dcterms:W3CDTF">2020-10-08T03:19:00Z</dcterms:created>
  <dcterms:modified xsi:type="dcterms:W3CDTF">2024-05-13T09:42:30Z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2052-12.1.0.16417</vt:lpwstr>
  </property>
  <property fmtid="{D5CDD505-2E9C-101B-9397-08002B2CF9AE}" pid="3" name="ICV">
    <vt:lpwstr>94D8A14A58524B4FBE98CE852CFA43E1_13</vt:lpwstr>
  </property>
</Properties>
</file>