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415" r:id="rId1"/>
    <p:sldMasterId id="2147484452" r:id="rId2"/>
  </p:sldMasterIdLst>
  <p:notesMasterIdLst>
    <p:notesMasterId r:id="rId3"/>
  </p:notesMasterIdLst>
  <p:sldIdLst>
    <p:sldId id="599" r:id="rId4"/>
    <p:sldId id="603" r:id="rId5"/>
    <p:sldId id="608" r:id="rId6"/>
    <p:sldId id="612" r:id="rId7"/>
    <p:sldId id="615" r:id="rId8"/>
    <p:sldId id="618" r:id="rId9"/>
    <p:sldId id="622" r:id="rId10"/>
    <p:sldId id="626" r:id="rId11"/>
    <p:sldId id="629" r:id="rId12"/>
    <p:sldId id="632" r:id="rId13"/>
    <p:sldId id="635" r:id="rId14"/>
    <p:sldId id="639" r:id="rId15"/>
    <p:sldId id="643" r:id="rId16"/>
    <p:sldId id="646" r:id="rId17"/>
    <p:sldId id="649" r:id="rId18"/>
    <p:sldId id="652" r:id="rId19"/>
    <p:sldId id="656" r:id="rId20"/>
    <p:sldId id="660" r:id="rId21"/>
    <p:sldId id="663" r:id="rId22"/>
    <p:sldId id="666" r:id="rId23"/>
    <p:sldId id="669" r:id="rId24"/>
    <p:sldId id="673" r:id="rId25"/>
    <p:sldId id="677" r:id="rId26"/>
    <p:sldId id="680" r:id="rId27"/>
    <p:sldId id="683" r:id="rId28"/>
    <p:sldId id="686" r:id="rId29"/>
    <p:sldId id="689"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7" name="幻灯片图像占位符 1"/>
          <p:cNvSpPr>
            <a:spLocks noChangeAspect="1" noRot="1" noGrp="1"/>
          </p:cNvSpPr>
          <p:nvPr>
            <p:ph type="sldImg"/>
          </p:nvPr>
        </p:nvSpPr>
        <p:spPr/>
      </p:sp>
      <p:sp>
        <p:nvSpPr>
          <p:cNvPr id="1048619" name="备注占位符 2"/>
          <p:cNvSpPr>
            <a:spLocks noGrp="1"/>
          </p:cNvSpPr>
          <p:nvPr>
            <p:ph type="body" idx="1"/>
          </p:nvPr>
        </p:nvSpPr>
        <p:spPr/>
        <p:txBody>
          <a:bodyPr/>
          <a:p>
            <a:endParaRPr altLang="en-US" dirty="0" lang="zh-CN"/>
          </a:p>
        </p:txBody>
      </p:sp>
      <p:sp>
        <p:nvSpPr>
          <p:cNvPr id="104862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2.png"/><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tags" Target="../tags/tag31.xml"/><Relationship Id="rId10" Type="http://schemas.openxmlformats.org/officeDocument/2006/relationships/tags" Target="../tags/tag32.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标题 1"/>
          <p:cNvSpPr>
            <a:spLocks noGrp="1"/>
          </p:cNvSpPr>
          <p:nvPr>
            <p:ph type="ctrTitle"/>
            <p:custDataLst>
              <p:tags r:id="rId3"/>
            </p:custDataLst>
          </p:nvPr>
        </p:nvSpPr>
        <p:spPr>
          <a:xfrm>
            <a:off x="838200" y="2319650"/>
            <a:ext cx="10515600" cy="867433"/>
          </a:xfrm>
        </p:spPr>
        <p:txBody>
          <a:bodyPr anchor="b">
            <a:normAutofit/>
          </a:bodyPr>
          <a:lstStyle>
            <a:lvl1pPr algn="l">
              <a:lnSpc>
                <a:spcPct val="100000"/>
              </a:lnSpc>
              <a:defRPr sz="5400">
                <a:solidFill>
                  <a:schemeClr val="lt1">
                    <a:lumMod val="100000"/>
                  </a:schemeClr>
                </a:solidFill>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4"/>
            </p:custDataLst>
          </p:nvPr>
        </p:nvSpPr>
        <p:spPr>
          <a:xfrm>
            <a:off x="1296136" y="1095762"/>
            <a:ext cx="9995517" cy="972000"/>
          </a:xfrm>
        </p:spPr>
        <p:txBody>
          <a:bodyPr anchor="b">
            <a:normAutofit/>
          </a:bodyPr>
          <a:lstStyle>
            <a:lvl1pPr algn="l" indent="0" marL="0">
              <a:lnSpc>
                <a:spcPct val="100000"/>
              </a:lnSpc>
              <a:buNone/>
              <a:defRPr sz="18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847076" y="79505"/>
            <a:ext cx="10453454"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3727357" y="3513778"/>
            <a:ext cx="28800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859464" y="3515997"/>
            <a:ext cx="27432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署名占位符</a:t>
            </a:r>
            <a:endParaRPr altLang="en-US" dirty="0" lang="zh-CN"/>
          </a:p>
        </p:txBody>
      </p:sp>
      <p:cxnSp>
        <p:nvCxnSpPr>
          <p:cNvPr id="3145729" name="直接连接符 8"/>
          <p:cNvCxnSpPr>
            <a:cxnSpLocks/>
          </p:cNvCxnSpPr>
          <p:nvPr userDrawn="1">
            <p:custDataLst>
              <p:tags r:id="rId11"/>
            </p:custDataLst>
          </p:nvPr>
        </p:nvCxnSpPr>
        <p:spPr>
          <a:xfrm>
            <a:off x="847076" y="1928356"/>
            <a:ext cx="285750" cy="0"/>
          </a:xfrm>
          <a:prstGeom prst="line"/>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12"/>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11"/>
          <p:cNvPicPr>
            <a:picLocks noChangeAspect="1"/>
          </p:cNvPicPr>
          <p:nvPr userDrawn="1">
            <p:custDataLst>
              <p:tags r:id="rId1"/>
            </p:custDataLst>
          </p:nvPr>
        </p:nvPicPr>
        <p:blipFill rotWithShape="1">
          <a:blip xmlns:r="http://schemas.openxmlformats.org/officeDocument/2006/relationships" r:embed="rId2"/>
          <a:srcRect t="19858"/>
          <a:stretch>
            <a:fillRect/>
          </a:stretch>
        </p:blipFill>
        <p:spPr>
          <a:xfrm>
            <a:off x="0" y="0"/>
            <a:ext cx="12192000" cy="5496122"/>
          </a:xfrm>
          <a:prstGeom prst="rect"/>
        </p:spPr>
      </p:pic>
      <p:sp>
        <p:nvSpPr>
          <p:cNvPr id="1048696" name="矩形: 剪去单角 9"/>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698" name="标题 1"/>
          <p:cNvSpPr>
            <a:spLocks noGrp="1"/>
          </p:cNvSpPr>
          <p:nvPr>
            <p:ph type="title" hasCustomPrompt="1"/>
            <p:custDataLst>
              <p:tags r:id="rId4"/>
            </p:custDataLst>
          </p:nvPr>
        </p:nvSpPr>
        <p:spPr>
          <a:xfrm>
            <a:off x="839788" y="1139360"/>
            <a:ext cx="7932072" cy="2082301"/>
          </a:xfrm>
        </p:spPr>
        <p:txBody>
          <a:bodyPr anchor="t">
            <a:noAutofit/>
          </a:bodyPr>
          <a:lstStyle>
            <a:lvl1pPr>
              <a:defRPr sz="7200">
                <a:solidFill>
                  <a:schemeClr val="lt1">
                    <a:lumMod val="100000"/>
                  </a:schemeClr>
                </a:solidFill>
              </a:defRPr>
            </a:lvl1pPr>
          </a:lstStyle>
          <a:p>
            <a:r>
              <a:rPr altLang="en-US" dirty="0" lang="zh-CN"/>
              <a:t>标题</a:t>
            </a:r>
            <a:endParaRPr altLang="en-US" dirty="0" lang="zh-CN"/>
          </a:p>
        </p:txBody>
      </p:sp>
      <p:sp>
        <p:nvSpPr>
          <p:cNvPr id="1048700"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02" name="页脚占位符 7"/>
          <p:cNvSpPr>
            <a:spLocks noGrp="1"/>
          </p:cNvSpPr>
          <p:nvPr>
            <p:ph type="ftr" sz="quarter" idx="11"/>
            <p:custDataLst>
              <p:tags r:id="rId6"/>
            </p:custDataLst>
          </p:nvPr>
        </p:nvSpPr>
        <p:spPr/>
        <p:txBody>
          <a:bodyPr/>
          <a:p>
            <a:endParaRPr altLang="en-US" lang="zh-CN"/>
          </a:p>
        </p:txBody>
      </p:sp>
      <p:sp>
        <p:nvSpPr>
          <p:cNvPr id="1048704"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cxnSp>
        <p:nvCxnSpPr>
          <p:cNvPr id="3145733" name="直接连接符 5"/>
          <p:cNvCxnSpPr>
            <a:cxnSpLocks/>
          </p:cNvCxnSpPr>
          <p:nvPr userDrawn="1">
            <p:custDataLst>
              <p:tags r:id="rId8"/>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6" name="矩形: 剪去单角 8"/>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708" name="矩形: 剪去单角 9"/>
          <p:cNvSpPr/>
          <p:nvPr userDrawn="1">
            <p:custDataLst>
              <p:tags r:id="rId4"/>
            </p:custDataLst>
          </p:nvPr>
        </p:nvSpPr>
        <p:spPr>
          <a:xfrm flipH="1">
            <a:off x="939798" y="3961867"/>
            <a:ext cx="2851343" cy="2526245"/>
          </a:xfrm>
          <a:prstGeom prst="snip1Rect">
            <a:avLst>
              <a:gd name="adj" fmla="val 1252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cxnSp>
        <p:nvCxnSpPr>
          <p:cNvPr id="3145735" name="直接箭头连接符 10"/>
          <p:cNvCxnSpPr>
            <a:cxnSpLocks/>
          </p:cNvCxnSpPr>
          <p:nvPr userDrawn="1">
            <p:custDataLst>
              <p:tags r:id="rId5"/>
            </p:custDataLst>
          </p:nvPr>
        </p:nvCxnSpPr>
        <p:spPr>
          <a:xfrm>
            <a:off x="1346200" y="6035302"/>
            <a:ext cx="596900" cy="0"/>
          </a:xfrm>
          <a:prstGeom prst="straightConnector1"/>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710" name="标题 1"/>
          <p:cNvSpPr>
            <a:spLocks noGrp="1"/>
          </p:cNvSpPr>
          <p:nvPr>
            <p:ph type="title"/>
            <p:custDataLst>
              <p:tags r:id="rId6"/>
            </p:custDataLst>
          </p:nvPr>
        </p:nvSpPr>
        <p:spPr>
          <a:xfrm>
            <a:off x="939798" y="-1"/>
            <a:ext cx="10414002" cy="2114171"/>
          </a:xfrm>
        </p:spPr>
        <p:txBody>
          <a:bodyPr anchor="b"/>
          <a:lstStyle>
            <a:lvl1pPr algn="l">
              <a:defRPr sz="5400">
                <a:solidFill>
                  <a:schemeClr val="lt1">
                    <a:lumMod val="100000"/>
                  </a:schemeClr>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8"/>
            </p:custDataLst>
          </p:nvPr>
        </p:nvSpPr>
        <p:spPr/>
        <p:txBody>
          <a:bodyPr/>
          <a:p>
            <a:endParaRPr altLang="en-US" lang="zh-CN"/>
          </a:p>
        </p:txBody>
      </p:sp>
      <p:sp>
        <p:nvSpPr>
          <p:cNvPr id="1048716"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10"/>
            </p:custDataLst>
          </p:nvPr>
        </p:nvSpPr>
        <p:spPr>
          <a:xfrm>
            <a:off x="939798" y="3961867"/>
            <a:ext cx="2851343" cy="1745071"/>
          </a:xfrm>
        </p:spPr>
        <p:txBody>
          <a:bodyPr anchor="b">
            <a:noAutofit/>
          </a:bodyPr>
          <a:lstStyle>
            <a:lvl1pPr algn="ctr" indent="0" marL="0">
              <a:buNone/>
              <a:defRPr b="1" sz="8000">
                <a:solidFill>
                  <a:schemeClr val="lt1">
                    <a:lumMod val="100000"/>
                  </a:schemeClr>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p:custDataLst>
              <p:tags r:id="rId3"/>
            </p:custDataLst>
          </p:nvPr>
        </p:nvSpPr>
        <p:spPr>
          <a:xfrm>
            <a:off x="838200" y="1198796"/>
            <a:ext cx="10515000" cy="1800000"/>
          </a:xfrm>
        </p:spPr>
        <p:txBody>
          <a:bodyPr anchor="b" bIns="0" lIns="0" rIns="0" rtlCol="0" tIns="0" vert="horz">
            <a:normAutofit/>
          </a:bodyPr>
          <a:lstStyle>
            <a:lvl1pPr>
              <a:defRPr altLang="en-US" dirty="0" sz="640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838799" y="88360"/>
            <a:ext cx="10514401"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790" name="文本占位符 13"/>
          <p:cNvSpPr>
            <a:spLocks noGrp="1"/>
          </p:cNvSpPr>
          <p:nvPr>
            <p:ph type="body" sz="quarter" idx="14" hasCustomPrompt="1"/>
            <p:custDataLst>
              <p:tags r:id="rId8"/>
            </p:custDataLst>
          </p:nvPr>
        </p:nvSpPr>
        <p:spPr>
          <a:xfrm>
            <a:off x="3685309" y="3281833"/>
            <a:ext cx="28800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日期时间占位符</a:t>
            </a:r>
            <a:endParaRPr altLang="en-US" dirty="0" lang="zh-CN"/>
          </a:p>
        </p:txBody>
      </p:sp>
      <p:sp>
        <p:nvSpPr>
          <p:cNvPr id="1048792" name="文本占位符 23"/>
          <p:cNvSpPr>
            <a:spLocks noGrp="1"/>
          </p:cNvSpPr>
          <p:nvPr>
            <p:ph type="body" sz="quarter" idx="17" hasCustomPrompt="1"/>
            <p:custDataLst>
              <p:tags r:id="rId9"/>
            </p:custDataLst>
          </p:nvPr>
        </p:nvSpPr>
        <p:spPr>
          <a:xfrm>
            <a:off x="869373" y="3281833"/>
            <a:ext cx="27432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cxnSp>
        <p:nvCxnSpPr>
          <p:cNvPr id="3145737" name="直接连接符 7"/>
          <p:cNvCxnSpPr>
            <a:cxnSpLocks/>
          </p:cNvCxnSpPr>
          <p:nvPr userDrawn="1">
            <p:custDataLst>
              <p:tags r:id="rId10"/>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image" Target="../media/image3.png"/><Relationship Id="rId14" Type="http://schemas.openxmlformats.org/officeDocument/2006/relationships/tags" Target="../tags/tag73.xml"/><Relationship Id="rId15" Type="http://schemas.openxmlformats.org/officeDocument/2006/relationships/tags" Target="../tags/tag74.xml"/><Relationship Id="rId16" Type="http://schemas.openxmlformats.org/officeDocument/2006/relationships/tags" Target="../tags/tag75.xml"/><Relationship Id="rId17" Type="http://schemas.openxmlformats.org/officeDocument/2006/relationships/tags" Target="../tags/tag76.xml"/><Relationship Id="rId18" Type="http://schemas.openxmlformats.org/officeDocument/2006/relationships/tags" Target="../tags/tag77.xml"/><Relationship Id="rId19" Type="http://schemas.openxmlformats.org/officeDocument/2006/relationships/tags" Target="../tags/tag7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416" r:id="rId1"/>
    <p:sldLayoutId id="2147484417" r:id="rId2"/>
    <p:sldLayoutId id="2147484418" r:id="rId3"/>
    <p:sldLayoutId id="2147484419" r:id="rId4"/>
    <p:sldLayoutId id="2147484420" r:id="rId5"/>
    <p:sldLayoutId id="2147484421" r:id="rId6"/>
    <p:sldLayoutId id="2147484422" r:id="rId7"/>
    <p:sldLayoutId id="2147484423" r:id="rId8"/>
    <p:sldLayoutId id="2147484424" r:id="rId9"/>
    <p:sldLayoutId id="2147484425" r:id="rId10"/>
    <p:sldLayoutId id="214748442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4453" r:id="rId1"/>
    <p:sldLayoutId id="2147484454" r:id="rId2"/>
    <p:sldLayoutId id="2147484455" r:id="rId3"/>
    <p:sldLayoutId id="2147484456" r:id="rId4"/>
    <p:sldLayoutId id="2147484457" r:id="rId5"/>
    <p:sldLayoutId id="2147484458" r:id="rId6"/>
    <p:sldLayoutId id="2147484459" r:id="rId7"/>
    <p:sldLayoutId id="2147484460" r:id="rId8"/>
    <p:sldLayoutId id="2147484461" r:id="rId9"/>
    <p:sldLayoutId id="2147484462" r:id="rId10"/>
    <p:sldLayoutId id="2147484463" r:id="rId11"/>
  </p:sldLayoutIdLst>
  <p:txStyles>
    <p:titleStyle>
      <a:lvl1pPr algn="l" defTabSz="914400" eaLnBrk="1" hangingPunct="1" latinLnBrk="0" rtl="0">
        <a:lnSpc>
          <a:spcPct val="100000"/>
        </a:lnSpc>
        <a:spcBef>
          <a:spcPct val="0"/>
        </a:spcBef>
        <a:buNone/>
        <a:defRPr b="1" sz="36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ags" Target="../tags/tag106.xml"/><Relationship Id="rId23" Type="http://schemas.openxmlformats.org/officeDocument/2006/relationships/slideLayout" Target="../slideLayouts/slideLayout14.xml"/><Relationship Id="rId2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07.xml"/><Relationship Id="rId2" Type="http://schemas.openxmlformats.org/officeDocument/2006/relationships/tags" Target="../tags/tag108.xml"/><Relationship Id="rId3" Type="http://schemas.openxmlformats.org/officeDocument/2006/relationships/tags" Target="../tags/tag109.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tags" Target="../tags/tag130.xml"/><Relationship Id="rId6" Type="http://schemas.openxmlformats.org/officeDocument/2006/relationships/tags" Target="../tags/tag131.xml"/><Relationship Id="rId7" Type="http://schemas.openxmlformats.org/officeDocument/2006/relationships/tags" Target="../tags/tag132.xml"/><Relationship Id="rId8" Type="http://schemas.openxmlformats.org/officeDocument/2006/relationships/tags" Target="../tags/tag133.xml"/><Relationship Id="rId9" Type="http://schemas.openxmlformats.org/officeDocument/2006/relationships/tags" Target="../tags/tag134.xml"/><Relationship Id="rId10" Type="http://schemas.openxmlformats.org/officeDocument/2006/relationships/tags" Target="../tags/tag135.xml"/><Relationship Id="rId11" Type="http://schemas.openxmlformats.org/officeDocument/2006/relationships/tags" Target="../tags/tag136.xml"/><Relationship Id="rId12" Type="http://schemas.openxmlformats.org/officeDocument/2006/relationships/tags" Target="../tags/tag137.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tags" Target="../tags/tag173.xml"/><Relationship Id="rId14" Type="http://schemas.openxmlformats.org/officeDocument/2006/relationships/tags" Target="../tags/tag174.xml"/><Relationship Id="rId15" Type="http://schemas.openxmlformats.org/officeDocument/2006/relationships/tags" Target="../tags/tag175.xml"/><Relationship Id="rId16" Type="http://schemas.openxmlformats.org/officeDocument/2006/relationships/tags" Target="../tags/tag176.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tags" Target="../tags/tag220.xml"/><Relationship Id="rId14" Type="http://schemas.openxmlformats.org/officeDocument/2006/relationships/tags" Target="../tags/tag221.xml"/><Relationship Id="rId15" Type="http://schemas.openxmlformats.org/officeDocument/2006/relationships/tags" Target="../tags/tag222.xml"/><Relationship Id="rId16" Type="http://schemas.openxmlformats.org/officeDocument/2006/relationships/tags" Target="../tags/tag223.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8.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tags" Target="../tags/tag251.xml"/><Relationship Id="rId14" Type="http://schemas.openxmlformats.org/officeDocument/2006/relationships/tags" Target="../tags/tag252.xml"/><Relationship Id="rId15" Type="http://schemas.openxmlformats.org/officeDocument/2006/relationships/tags" Target="../tags/tag253.xml"/><Relationship Id="rId16" Type="http://schemas.openxmlformats.org/officeDocument/2006/relationships/tags" Target="../tags/tag254.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tags" Target="../tags/tag267.xml"/><Relationship Id="rId14" Type="http://schemas.openxmlformats.org/officeDocument/2006/relationships/tags" Target="../tags/tag268.xml"/><Relationship Id="rId15" Type="http://schemas.openxmlformats.org/officeDocument/2006/relationships/tags" Target="../tags/tag269.xml"/><Relationship Id="rId16" Type="http://schemas.openxmlformats.org/officeDocument/2006/relationships/tags" Target="../tags/tag270.xml"/><Relationship Id="rId17" Type="http://schemas.openxmlformats.org/officeDocument/2006/relationships/tags" Target="../tags/tag271.xml"/><Relationship Id="rId18" Type="http://schemas.openxmlformats.org/officeDocument/2006/relationships/tags" Target="../tags/tag272.xml"/><Relationship Id="rId19" Type="http://schemas.openxmlformats.org/officeDocument/2006/relationships/tags" Target="../tags/tag273.xml"/><Relationship Id="rId20" Type="http://schemas.openxmlformats.org/officeDocument/2006/relationships/tags" Target="../tags/tag274.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23.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tags" Target="../tags/tag310.xml"/><Relationship Id="rId10" Type="http://schemas.openxmlformats.org/officeDocument/2006/relationships/tags" Target="../tags/tag311.xml"/><Relationship Id="rId11" Type="http://schemas.openxmlformats.org/officeDocument/2006/relationships/tags" Target="../tags/tag312.xml"/><Relationship Id="rId12" Type="http://schemas.openxmlformats.org/officeDocument/2006/relationships/tags" Target="../tags/tag313.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tags" Target="../tags/tag322.xml"/><Relationship Id="rId10" Type="http://schemas.openxmlformats.org/officeDocument/2006/relationships/tags" Target="../tags/tag323.xml"/><Relationship Id="rId11" Type="http://schemas.openxmlformats.org/officeDocument/2006/relationships/tags" Target="../tags/tag324.xml"/><Relationship Id="rId12" Type="http://schemas.openxmlformats.org/officeDocument/2006/relationships/tags" Target="../tags/tag325.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319650"/>
            <a:ext cx="10515600" cy="867433"/>
          </a:xfrm>
        </p:spPr>
        <p:txBody>
          <a:bodyPr>
            <a:normAutofit fontScale="90000"/>
          </a:bodyPr>
          <a:p>
            <a:r>
              <a:rPr altLang="en-US" dirty="0" lang="zh-CN">
                <a:solidFill>
                  <a:schemeClr val="lt1">
                    <a:lumMod val="100000"/>
                  </a:schemeClr>
                </a:solidFill>
              </a:rPr>
              <a:t>有效教学策略提升2024小学教育的质量</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1296136" y="1095762"/>
            <a:ext cx="9995517" cy="972000"/>
          </a:xfrm>
        </p:spPr>
        <p:txBody>
          <a:bodyPr/>
          <a:p>
            <a:r>
              <a:rPr altLang="zh-CN" dirty="0" lang="en-US" err="1">
                <a:solidFill>
                  <a:schemeClr val="lt1">
                    <a:lumMod val="100000"/>
                  </a:schemeClr>
                </a:solidFill>
              </a:rPr>
              <a:t>XX,a</a:t>
            </a:r>
            <a:r>
              <a:rPr altLang="zh-CN" dirty="0" lang="en-US">
                <a:solidFill>
                  <a:schemeClr val="lt1">
                    <a:lumMod val="100000"/>
                  </a:schemeClr>
                </a:solidFill>
              </a:rPr>
              <a:t> click to unlimited possibilities</a:t>
            </a:r>
            <a:endParaRPr altLang="en-US" dirty="0" lang="zh-CN">
              <a:solidFill>
                <a:schemeClr val="lt1">
                  <a:lumMod val="100000"/>
                </a:schemeClr>
              </a:solidFill>
            </a:endParaRPr>
          </a:p>
        </p:txBody>
      </p:sp>
      <p:sp>
        <p:nvSpPr>
          <p:cNvPr id="1048652" name="公司名"/>
          <p:cNvSpPr>
            <a:spLocks noGrp="1"/>
          </p:cNvSpPr>
          <p:nvPr>
            <p:ph type="body" sz="quarter" idx="13"/>
            <p:custDataLst>
              <p:tags r:id="rId3"/>
            </p:custDataLst>
          </p:nvPr>
        </p:nvSpPr>
        <p:spPr>
          <a:xfrm>
            <a:off x="847076" y="79505"/>
            <a:ext cx="10453454" cy="504000"/>
          </a:xfrm>
        </p:spPr>
        <p:txBody>
          <a:bodyPr/>
          <a:p>
            <a:r>
              <a:rPr altLang="zh-CN" dirty="0" lang="en-US">
                <a:solidFill>
                  <a:schemeClr val="lt1">
                    <a:lumMod val="100000"/>
                  </a:schemeClr>
                </a:solidFill>
              </a:rPr>
              <a:t>YOUR LOGO</a:t>
            </a:r>
            <a:endParaRPr altLang="en-US" dirty="0" lang="zh-CN">
              <a:solidFill>
                <a:schemeClr val="lt1">
                  <a:lumMod val="100000"/>
                </a:schemeClr>
              </a:solidFill>
            </a:endParaRPr>
          </a:p>
        </p:txBody>
      </p:sp>
      <p:sp>
        <p:nvSpPr>
          <p:cNvPr id="1048654" name="日期时间"/>
          <p:cNvSpPr>
            <a:spLocks noGrp="1"/>
          </p:cNvSpPr>
          <p:nvPr>
            <p:ph type="body" sz="quarter" idx="14"/>
            <p:custDataLst>
              <p:tags r:id="rId4"/>
            </p:custDataLst>
          </p:nvPr>
        </p:nvSpPr>
        <p:spPr>
          <a:xfrm>
            <a:off x="3727357" y="3513778"/>
            <a:ext cx="2880000" cy="985141"/>
          </a:xfrm>
        </p:spPr>
        <p:txBody>
          <a:bodyPr/>
          <a:p>
            <a:r>
              <a:rPr altLang="en-US" dirty="0" lang="zh-CN">
                <a:solidFill>
                  <a:schemeClr val="lt1">
                    <a:lumMod val="100000"/>
                  </a:schemeClr>
                </a:solidFill>
              </a:rPr>
              <a:t>汇报时间：</a:t>
            </a:r>
            <a:r>
              <a:rPr altLang="zh-CN" dirty="0" lang="en-US">
                <a:solidFill>
                  <a:schemeClr val="lt1">
                    <a:lumMod val="100000"/>
                  </a:schemeClr>
                </a:solidFill>
              </a:rPr>
              <a:t>20XX/01/01</a:t>
            </a:r>
            <a:endParaRPr altLang="zh-CN" dirty="0" lang="en-US">
              <a:solidFill>
                <a:schemeClr val="lt1">
                  <a:lumMod val="100000"/>
                </a:schemeClr>
              </a:solidFill>
            </a:endParaRPr>
          </a:p>
        </p:txBody>
      </p:sp>
      <p:sp>
        <p:nvSpPr>
          <p:cNvPr id="1048656" name="署名"/>
          <p:cNvSpPr>
            <a:spLocks noGrp="1"/>
          </p:cNvSpPr>
          <p:nvPr>
            <p:ph type="body" sz="quarter" idx="17"/>
            <p:custDataLst>
              <p:tags r:id="rId5"/>
            </p:custDataLst>
          </p:nvPr>
        </p:nvSpPr>
        <p:spPr>
          <a:xfrm>
            <a:off x="859464" y="3515997"/>
            <a:ext cx="2743200" cy="985141"/>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839788" y="1139360"/>
            <a:ext cx="7932072" cy="2082301"/>
          </a:xfrm>
        </p:spPr>
        <p:txBody>
          <a:bodyPr/>
          <a:p>
            <a:r>
              <a:rPr altLang="zh-CN" dirty="0" lang="en-US"/>
              <a:t>目录</a:t>
            </a:r>
            <a:endParaRPr altLang="zh-CN" dirty="0" lang="en-US"/>
          </a:p>
        </p:txBody>
      </p:sp>
      <p:sp>
        <p:nvSpPr>
          <p:cNvPr id="1048812" name="矩形: 剪去单角 8"/>
          <p:cNvSpPr/>
          <p:nvPr>
            <p:custDataLst>
              <p:tags r:id="rId2"/>
            </p:custDataLst>
          </p:nvPr>
        </p:nvSpPr>
        <p:spPr>
          <a:xfrm flipH="1">
            <a:off x="839788" y="3001472"/>
            <a:ext cx="2196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3" name="直接连接符 10"/>
          <p:cNvCxnSpPr>
            <a:cxnSpLocks/>
          </p:cNvCxnSpPr>
          <p:nvPr>
            <p:custDataLst>
              <p:tags r:id="rId3"/>
            </p:custDataLst>
          </p:nvPr>
        </p:nvCxnSpPr>
        <p:spPr>
          <a:xfrm>
            <a:off x="1223963" y="5340177"/>
            <a:ext cx="547370"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14" name="序号"/>
          <p:cNvSpPr txBox="1"/>
          <p:nvPr>
            <p:custDataLst>
              <p:tags r:id="rId4"/>
            </p:custDataLst>
          </p:nvPr>
        </p:nvSpPr>
        <p:spPr>
          <a:xfrm>
            <a:off x="1145725"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accent1"/>
                </a:solidFill>
                <a:latin typeface="+mj-ea"/>
                <a:ea typeface="+mj-ea"/>
              </a:rPr>
              <a:t>01.</a:t>
            </a:r>
            <a:endParaRPr b="1" dirty="0" sz="4000" lang="en-US">
              <a:solidFill>
                <a:schemeClr val="accent1"/>
              </a:solidFill>
              <a:latin typeface="+mj-ea"/>
              <a:ea typeface="+mj-ea"/>
            </a:endParaRPr>
          </a:p>
        </p:txBody>
      </p:sp>
      <p:sp>
        <p:nvSpPr>
          <p:cNvPr id="1048816" name="项标题"/>
          <p:cNvSpPr txBox="1"/>
          <p:nvPr>
            <p:custDataLst>
              <p:tags r:id="rId5"/>
            </p:custDataLst>
          </p:nvPr>
        </p:nvSpPr>
        <p:spPr>
          <a:xfrm>
            <a:off x="1145725" y="4304798"/>
            <a:ext cx="1890064" cy="994566"/>
          </a:xfrm>
          <a:prstGeom prst="rect"/>
          <a:noFill/>
        </p:spPr>
        <p:txBody>
          <a:bodyPr anchor="t" bIns="0" lIns="0" rIns="0" rtlCol="0" tIns="0" wrap="square">
            <a:normAutofit/>
          </a:bodyPr>
          <a:p>
            <a:pPr>
              <a:lnSpc>
                <a:spcPct val="100000"/>
              </a:lnSpc>
            </a:pPr>
            <a:r>
              <a:rPr altLang="en-US" b="1" dirty="0" sz="2000" lang="zh-CN" spc="300">
                <a:solidFill>
                  <a:schemeClr val="tx1">
                    <a:lumMod val="75000"/>
                    <a:lumOff val="25000"/>
                  </a:schemeClr>
                </a:solidFill>
                <a:latin typeface="+mj-ea"/>
                <a:ea typeface="+mj-ea"/>
              </a:rPr>
              <a:t>有效教学策略的重要性</a:t>
            </a:r>
            <a:endParaRPr altLang="en-US" b="1" dirty="0" sz="2000" lang="zh-CN" spc="300">
              <a:solidFill>
                <a:schemeClr val="tx1">
                  <a:lumMod val="75000"/>
                  <a:lumOff val="25000"/>
                </a:schemeClr>
              </a:solidFill>
              <a:latin typeface="+mj-ea"/>
              <a:ea typeface="+mj-ea"/>
            </a:endParaRPr>
          </a:p>
        </p:txBody>
      </p:sp>
      <p:sp>
        <p:nvSpPr>
          <p:cNvPr id="1048818" name="矩形: 剪去单角 16"/>
          <p:cNvSpPr/>
          <p:nvPr>
            <p:custDataLst>
              <p:tags r:id="rId6"/>
            </p:custDataLst>
          </p:nvPr>
        </p:nvSpPr>
        <p:spPr>
          <a:xfrm flipH="1">
            <a:off x="3128266" y="3001472"/>
            <a:ext cx="2196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5" name="直接连接符 17"/>
          <p:cNvCxnSpPr>
            <a:cxnSpLocks/>
          </p:cNvCxnSpPr>
          <p:nvPr>
            <p:custDataLst>
              <p:tags r:id="rId7"/>
            </p:custDataLst>
          </p:nvPr>
        </p:nvCxnSpPr>
        <p:spPr>
          <a:xfrm>
            <a:off x="3512441" y="5340177"/>
            <a:ext cx="547370"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8"/>
            </p:custDataLst>
          </p:nvPr>
        </p:nvSpPr>
        <p:spPr>
          <a:xfrm>
            <a:off x="3434203"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lt1">
                    <a:lumMod val="100000"/>
                  </a:schemeClr>
                </a:solidFill>
                <a:latin typeface="+mj-ea"/>
                <a:ea typeface="+mj-ea"/>
              </a:rPr>
              <a:t>02.</a:t>
            </a:r>
            <a:endParaRPr b="1" dirty="0" sz="4000" lang="en-US">
              <a:solidFill>
                <a:schemeClr val="lt1">
                  <a:lumMod val="100000"/>
                </a:schemeClr>
              </a:solidFill>
              <a:latin typeface="+mj-ea"/>
              <a:ea typeface="+mj-ea"/>
            </a:endParaRPr>
          </a:p>
        </p:txBody>
      </p:sp>
      <p:sp>
        <p:nvSpPr>
          <p:cNvPr id="1048822" name="项标题"/>
          <p:cNvSpPr txBox="1"/>
          <p:nvPr>
            <p:custDataLst>
              <p:tags r:id="rId9"/>
            </p:custDataLst>
          </p:nvPr>
        </p:nvSpPr>
        <p:spPr>
          <a:xfrm>
            <a:off x="3434203" y="4304798"/>
            <a:ext cx="1890064" cy="994566"/>
          </a:xfrm>
          <a:prstGeom prst="rect"/>
          <a:noFill/>
        </p:spPr>
        <p:txBody>
          <a:bodyPr anchor="t" bIns="0" lIns="0" rIns="0" rtlCol="0" tIns="0" wrap="square">
            <a:normAutofit/>
          </a:bodyPr>
          <a:p>
            <a:pPr>
              <a:lnSpc>
                <a:spcPct val="100000"/>
              </a:lnSpc>
            </a:pPr>
            <a:r>
              <a:rPr altLang="en-US" b="1" dirty="0" sz="2000" lang="zh-CN" spc="300">
                <a:solidFill>
                  <a:schemeClr val="lt1">
                    <a:lumMod val="100000"/>
                  </a:schemeClr>
                </a:solidFill>
                <a:latin typeface="+mj-ea"/>
                <a:ea typeface="+mj-ea"/>
              </a:rPr>
              <a:t>有效教学策略的主要内容</a:t>
            </a:r>
            <a:endParaRPr altLang="en-US" b="1" dirty="0" sz="2000" lang="zh-CN" spc="300">
              <a:solidFill>
                <a:schemeClr val="lt1">
                  <a:lumMod val="100000"/>
                </a:schemeClr>
              </a:solidFill>
              <a:latin typeface="+mj-ea"/>
              <a:ea typeface="+mj-ea"/>
            </a:endParaRPr>
          </a:p>
        </p:txBody>
      </p:sp>
      <p:sp>
        <p:nvSpPr>
          <p:cNvPr id="1048824" name="矩形: 剪去单角 21"/>
          <p:cNvSpPr/>
          <p:nvPr>
            <p:custDataLst>
              <p:tags r:id="rId10"/>
            </p:custDataLst>
          </p:nvPr>
        </p:nvSpPr>
        <p:spPr>
          <a:xfrm flipH="1">
            <a:off x="5416744" y="3001472"/>
            <a:ext cx="2196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7" name="直接连接符 22"/>
          <p:cNvCxnSpPr>
            <a:cxnSpLocks/>
          </p:cNvCxnSpPr>
          <p:nvPr>
            <p:custDataLst>
              <p:tags r:id="rId11"/>
            </p:custDataLst>
          </p:nvPr>
        </p:nvCxnSpPr>
        <p:spPr>
          <a:xfrm>
            <a:off x="5800919" y="5340177"/>
            <a:ext cx="547370"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6" name="序号"/>
          <p:cNvSpPr txBox="1"/>
          <p:nvPr>
            <p:custDataLst>
              <p:tags r:id="rId12"/>
            </p:custDataLst>
          </p:nvPr>
        </p:nvSpPr>
        <p:spPr>
          <a:xfrm>
            <a:off x="5722681"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accent1"/>
                </a:solidFill>
                <a:latin typeface="+mj-ea"/>
                <a:ea typeface="+mj-ea"/>
              </a:rPr>
              <a:t>03.</a:t>
            </a:r>
            <a:endParaRPr b="1" dirty="0" sz="4000" lang="en-US">
              <a:solidFill>
                <a:schemeClr val="accent1"/>
              </a:solidFill>
              <a:latin typeface="+mj-ea"/>
              <a:ea typeface="+mj-ea"/>
            </a:endParaRPr>
          </a:p>
        </p:txBody>
      </p:sp>
      <p:sp>
        <p:nvSpPr>
          <p:cNvPr id="1048828" name="项标题"/>
          <p:cNvSpPr txBox="1"/>
          <p:nvPr>
            <p:custDataLst>
              <p:tags r:id="rId13"/>
            </p:custDataLst>
          </p:nvPr>
        </p:nvSpPr>
        <p:spPr>
          <a:xfrm>
            <a:off x="5722681" y="4304798"/>
            <a:ext cx="1890064" cy="994566"/>
          </a:xfrm>
          <a:prstGeom prst="rect"/>
          <a:noFill/>
        </p:spPr>
        <p:txBody>
          <a:bodyPr anchor="t" bIns="0" lIns="0" rIns="0" rtlCol="0" tIns="0" wrap="square">
            <a:normAutofit/>
          </a:bodyPr>
          <a:p>
            <a:pPr>
              <a:lnSpc>
                <a:spcPct val="100000"/>
              </a:lnSpc>
            </a:pPr>
            <a:r>
              <a:rPr altLang="en-US" b="1" dirty="0" sz="2000" lang="zh-CN" spc="300">
                <a:solidFill>
                  <a:schemeClr val="tx1">
                    <a:lumMod val="75000"/>
                    <a:lumOff val="25000"/>
                  </a:schemeClr>
                </a:solidFill>
                <a:latin typeface="+mj-ea"/>
                <a:ea typeface="+mj-ea"/>
              </a:rPr>
              <a:t>有效教学策略在小学教育中的应用</a:t>
            </a:r>
            <a:endParaRPr altLang="en-US" b="1" dirty="0" sz="2000" lang="zh-CN" spc="300">
              <a:solidFill>
                <a:schemeClr val="tx1">
                  <a:lumMod val="75000"/>
                  <a:lumOff val="25000"/>
                </a:schemeClr>
              </a:solidFill>
              <a:latin typeface="+mj-ea"/>
              <a:ea typeface="+mj-ea"/>
            </a:endParaRPr>
          </a:p>
        </p:txBody>
      </p:sp>
      <p:sp>
        <p:nvSpPr>
          <p:cNvPr id="1048830" name="矩形: 剪去单角 26"/>
          <p:cNvSpPr/>
          <p:nvPr>
            <p:custDataLst>
              <p:tags r:id="rId14"/>
            </p:custDataLst>
          </p:nvPr>
        </p:nvSpPr>
        <p:spPr>
          <a:xfrm flipH="1">
            <a:off x="7705222" y="3001472"/>
            <a:ext cx="2196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9" name="直接连接符 27"/>
          <p:cNvCxnSpPr>
            <a:cxnSpLocks/>
          </p:cNvCxnSpPr>
          <p:nvPr>
            <p:custDataLst>
              <p:tags r:id="rId15"/>
            </p:custDataLst>
          </p:nvPr>
        </p:nvCxnSpPr>
        <p:spPr>
          <a:xfrm>
            <a:off x="8089397" y="5340177"/>
            <a:ext cx="547370"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32" name="序号"/>
          <p:cNvSpPr txBox="1"/>
          <p:nvPr>
            <p:custDataLst>
              <p:tags r:id="rId16"/>
            </p:custDataLst>
          </p:nvPr>
        </p:nvSpPr>
        <p:spPr>
          <a:xfrm>
            <a:off x="8011159"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lt1">
                    <a:lumMod val="100000"/>
                  </a:schemeClr>
                </a:solidFill>
                <a:latin typeface="+mj-ea"/>
                <a:ea typeface="+mj-ea"/>
              </a:rPr>
              <a:t>04.</a:t>
            </a:r>
            <a:endParaRPr b="1" dirty="0" sz="4000" lang="en-US">
              <a:solidFill>
                <a:schemeClr val="lt1">
                  <a:lumMod val="100000"/>
                </a:schemeClr>
              </a:solidFill>
              <a:latin typeface="+mj-ea"/>
              <a:ea typeface="+mj-ea"/>
            </a:endParaRPr>
          </a:p>
        </p:txBody>
      </p:sp>
      <p:sp>
        <p:nvSpPr>
          <p:cNvPr id="1048834" name="项标题"/>
          <p:cNvSpPr txBox="1"/>
          <p:nvPr>
            <p:custDataLst>
              <p:tags r:id="rId17"/>
            </p:custDataLst>
          </p:nvPr>
        </p:nvSpPr>
        <p:spPr>
          <a:xfrm>
            <a:off x="8011159" y="4304798"/>
            <a:ext cx="1890064" cy="994566"/>
          </a:xfrm>
          <a:prstGeom prst="rect"/>
          <a:noFill/>
        </p:spPr>
        <p:txBody>
          <a:bodyPr anchor="t" bIns="0" lIns="0" rIns="0" rtlCol="0" tIns="0" wrap="square">
            <a:normAutofit/>
          </a:bodyPr>
          <a:p>
            <a:pPr>
              <a:lnSpc>
                <a:spcPct val="100000"/>
              </a:lnSpc>
            </a:pPr>
            <a:r>
              <a:rPr altLang="en-US" b="1" dirty="0" sz="2000" lang="zh-CN" spc="300">
                <a:solidFill>
                  <a:schemeClr val="lt1">
                    <a:lumMod val="100000"/>
                  </a:schemeClr>
                </a:solidFill>
                <a:latin typeface="+mj-ea"/>
                <a:ea typeface="+mj-ea"/>
              </a:rPr>
              <a:t>有效教学策略实施中的挑战与对策</a:t>
            </a:r>
            <a:endParaRPr altLang="en-US" b="1" dirty="0" sz="2000" lang="zh-CN" spc="300">
              <a:solidFill>
                <a:schemeClr val="lt1">
                  <a:lumMod val="100000"/>
                </a:schemeClr>
              </a:solidFill>
              <a:latin typeface="+mj-ea"/>
              <a:ea typeface="+mj-ea"/>
            </a:endParaRPr>
          </a:p>
        </p:txBody>
      </p:sp>
      <p:sp>
        <p:nvSpPr>
          <p:cNvPr id="1048836" name="矩形: 剪去单角 2"/>
          <p:cNvSpPr/>
          <p:nvPr>
            <p:custDataLst>
              <p:tags r:id="rId18"/>
            </p:custDataLst>
          </p:nvPr>
        </p:nvSpPr>
        <p:spPr>
          <a:xfrm flipH="1">
            <a:off x="9993702" y="3001472"/>
            <a:ext cx="2196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1" name="直接连接符 4"/>
          <p:cNvCxnSpPr>
            <a:cxnSpLocks/>
          </p:cNvCxnSpPr>
          <p:nvPr>
            <p:custDataLst>
              <p:tags r:id="rId19"/>
            </p:custDataLst>
          </p:nvPr>
        </p:nvCxnSpPr>
        <p:spPr>
          <a:xfrm>
            <a:off x="10377877" y="5340177"/>
            <a:ext cx="547370"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38" name="序号"/>
          <p:cNvSpPr txBox="1"/>
          <p:nvPr>
            <p:custDataLst>
              <p:tags r:id="rId20"/>
            </p:custDataLst>
          </p:nvPr>
        </p:nvSpPr>
        <p:spPr>
          <a:xfrm>
            <a:off x="10299638" y="3616181"/>
            <a:ext cx="2039421" cy="504190"/>
          </a:xfrm>
          <a:prstGeom prst="rect"/>
          <a:noFill/>
        </p:spPr>
        <p:txBody>
          <a:bodyPr anchor="b" anchorCtr="0" bIns="0" lIns="0" rIns="0" rtlCol="0" tIns="0" wrap="square">
            <a:normAutofit fontScale="80000"/>
          </a:bodyPr>
          <a:p>
            <a:pPr>
              <a:lnSpc>
                <a:spcPct val="100000"/>
              </a:lnSpc>
            </a:pPr>
            <a:r>
              <a:rPr b="1" dirty="0" sz="4000" lang="en-US">
                <a:solidFill>
                  <a:schemeClr val="accent1"/>
                </a:solidFill>
                <a:latin typeface="+mj-ea"/>
                <a:ea typeface="+mj-ea"/>
              </a:rPr>
              <a:t>05.</a:t>
            </a:r>
            <a:endParaRPr b="1" dirty="0" sz="4000" lang="en-US">
              <a:solidFill>
                <a:schemeClr val="accent1"/>
              </a:solidFill>
              <a:latin typeface="+mj-ea"/>
              <a:ea typeface="+mj-ea"/>
            </a:endParaRPr>
          </a:p>
        </p:txBody>
      </p:sp>
      <p:sp>
        <p:nvSpPr>
          <p:cNvPr id="1048840" name="项标题"/>
          <p:cNvSpPr txBox="1"/>
          <p:nvPr>
            <p:custDataLst>
              <p:tags r:id="rId21"/>
            </p:custDataLst>
          </p:nvPr>
        </p:nvSpPr>
        <p:spPr>
          <a:xfrm>
            <a:off x="10299638" y="4304798"/>
            <a:ext cx="2039421" cy="994566"/>
          </a:xfrm>
          <a:prstGeom prst="rect"/>
          <a:noFill/>
        </p:spPr>
        <p:txBody>
          <a:bodyPr anchor="t" bIns="0" lIns="0" rIns="0" rtlCol="0" tIns="0" wrap="square">
            <a:normAutofit fontScale="77143"/>
          </a:bodyPr>
          <a:p>
            <a:pPr>
              <a:lnSpc>
                <a:spcPct val="100000"/>
              </a:lnSpc>
            </a:pPr>
            <a:r>
              <a:rPr altLang="en-US" b="1" dirty="0" sz="2800" lang="zh-CN" spc="300">
                <a:solidFill>
                  <a:schemeClr val="tx1">
                    <a:lumMod val="75000"/>
                    <a:lumOff val="25000"/>
                  </a:schemeClr>
                </a:solidFill>
                <a:latin typeface="+mj-ea"/>
                <a:ea typeface="+mj-ea"/>
              </a:rPr>
              <a:t>展望2024年小学教育质量提升的路径</a:t>
            </a:r>
            <a:endParaRPr altLang="en-US" b="1" dirty="0" sz="2800" lang="zh-CN" spc="300">
              <a:solidFill>
                <a:schemeClr val="tx1">
                  <a:lumMod val="75000"/>
                  <a:lumOff val="25000"/>
                </a:schemeClr>
              </a:solidFill>
              <a:latin typeface="+mj-ea"/>
              <a:ea typeface="+mj-ea"/>
            </a:endParaRPr>
          </a:p>
        </p:txBody>
      </p:sp>
    </p:spTree>
    <p:custDataLst>
      <p:tags r:id="rId2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4" name="标题"/>
          <p:cNvSpPr>
            <a:spLocks noGrp="1"/>
          </p:cNvSpPr>
          <p:nvPr>
            <p:ph type="title"/>
            <p:custDataLst>
              <p:tags r:id="rId1"/>
            </p:custDataLst>
          </p:nvPr>
        </p:nvSpPr>
        <p:spPr>
          <a:xfrm>
            <a:off x="939798" y="-1"/>
            <a:ext cx="10414002" cy="2114171"/>
          </a:xfrm>
        </p:spPr>
        <p:txBody>
          <a:bodyPr anchor="b">
            <a:normAutofit/>
          </a:bodyPr>
          <a:p>
            <a:r>
              <a:rPr altLang="en-US" dirty="0" lang="zh-CN"/>
              <a:t>有效教学策略的重要性</a:t>
            </a:r>
            <a:endParaRPr altLang="en-US" dirty="0" lang="zh-CN"/>
          </a:p>
        </p:txBody>
      </p:sp>
      <p:sp>
        <p:nvSpPr>
          <p:cNvPr id="104887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01</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8" name="标题 1"/>
          <p:cNvSpPr>
            <a:spLocks noGrp="1"/>
          </p:cNvSpPr>
          <p:nvPr>
            <p:ph type="title"/>
          </p:nvPr>
        </p:nvSpPr>
        <p:spPr/>
        <p:txBody>
          <a:bodyPr/>
          <a:p>
            <a:r>
              <a:rPr altLang="en-US" lang="zh-CN"/>
              <a:t>提高学生学习效果</a:t>
            </a:r>
            <a:endParaRPr altLang="en-US" lang="zh-CN"/>
          </a:p>
        </p:txBody>
      </p:sp>
      <p:sp>
        <p:nvSpPr>
          <p:cNvPr id="104892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2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有效教学策略能够培养学生的思维能力，提高解决问题的能力。</a:t>
            </a:r>
            <a:endParaRPr altLang="zh-CN" dirty="0" lang="en-US">
              <a:solidFill>
                <a:schemeClr val="dk1">
                  <a:lumMod val="80000"/>
                  <a:lumOff val="20000"/>
                </a:schemeClr>
              </a:solidFill>
              <a:latin typeface="+mn-ea"/>
              <a:sym typeface="+mn-ea"/>
            </a:endParaRPr>
          </a:p>
        </p:txBody>
      </p:sp>
      <p:sp>
        <p:nvSpPr>
          <p:cNvPr id="104892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有效教学策略能够激发学生的学习兴趣，提高学习动力。</a:t>
            </a:r>
            <a:endParaRPr altLang="en-US" dirty="0" lang="zh-CN">
              <a:solidFill>
                <a:schemeClr val="dk1">
                  <a:lumMod val="80000"/>
                  <a:lumOff val="20000"/>
                </a:schemeClr>
              </a:solidFill>
              <a:latin typeface="+mn-ea"/>
              <a:sym typeface="+mn-ea"/>
            </a:endParaRPr>
          </a:p>
        </p:txBody>
      </p:sp>
      <p:sp>
        <p:nvSpPr>
          <p:cNvPr id="104893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有效教学策略能够帮助学生更好地理解和掌握知识，提高学习效率。</a:t>
            </a:r>
            <a:endParaRPr altLang="en-US" dirty="0" lang="zh-CN">
              <a:solidFill>
                <a:schemeClr val="dk1">
                  <a:lumMod val="80000"/>
                  <a:lumOff val="20000"/>
                </a:schemeClr>
              </a:solidFill>
              <a:latin typeface="+mn-ea"/>
              <a:sym typeface="+mn-ea"/>
            </a:endParaRPr>
          </a:p>
        </p:txBody>
      </p:sp>
      <p:sp>
        <p:nvSpPr>
          <p:cNvPr id="104894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有效教学策略能够促进学生的全面发展，提高综合素质。</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84" name="标题 1"/>
          <p:cNvSpPr>
            <a:spLocks noGrp="1"/>
          </p:cNvSpPr>
          <p:nvPr>
            <p:ph type="title"/>
          </p:nvPr>
        </p:nvSpPr>
        <p:spPr/>
        <p:txBody>
          <a:bodyPr/>
          <a:p>
            <a:r>
              <a:rPr altLang="en-US" lang="zh-CN"/>
              <a:t>培养学生的学习兴趣和能力</a:t>
            </a:r>
            <a:endParaRPr altLang="en-US" lang="zh-CN"/>
          </a:p>
        </p:txBody>
      </p:sp>
      <p:sp>
        <p:nvSpPr>
          <p:cNvPr id="104898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有效教学策略能够激发学生的学习兴趣，提高学习动力</a:t>
            </a:r>
            <a:endParaRPr altLang="en-US" dirty="0" sz="2000" lang="zh-CN" spc="150">
              <a:solidFill>
                <a:schemeClr val="tx1">
                  <a:lumMod val="85000"/>
                  <a:lumOff val="15000"/>
                </a:schemeClr>
              </a:solidFill>
              <a:latin typeface="+mn-ea"/>
              <a:sym typeface="+mn-ea"/>
            </a:endParaRPr>
          </a:p>
        </p:txBody>
      </p:sp>
      <p:sp>
        <p:nvSpPr>
          <p:cNvPr id="104899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有效教学策略注重培养学生的自主学习能力，促进学生的全面发展</a:t>
            </a:r>
            <a:endParaRPr altLang="en-US" dirty="0" sz="2000" lang="zh-CN" spc="150">
              <a:solidFill>
                <a:schemeClr val="tx1">
                  <a:lumMod val="85000"/>
                  <a:lumOff val="15000"/>
                </a:schemeClr>
              </a:solidFill>
              <a:latin typeface="+mn-ea"/>
              <a:sym typeface="+mn-ea"/>
            </a:endParaRPr>
          </a:p>
        </p:txBody>
      </p:sp>
      <p:sp>
        <p:nvSpPr>
          <p:cNvPr id="104899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有效教学策略能够提高学生的学习效率，减轻学业负担</a:t>
            </a:r>
            <a:endParaRPr altLang="en-US" dirty="0" sz="2000" lang="zh-CN" spc="150">
              <a:solidFill>
                <a:schemeClr val="tx1">
                  <a:lumMod val="85000"/>
                  <a:lumOff val="15000"/>
                </a:schemeClr>
              </a:solidFill>
              <a:latin typeface="+mn-ea"/>
              <a:sym typeface="+mn-ea"/>
            </a:endParaRPr>
          </a:p>
        </p:txBody>
      </p:sp>
      <p:sp>
        <p:nvSpPr>
          <p:cNvPr id="104900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有效教学策略能够培养学生的创新能力和实践能力，为未来的发展奠定基础</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42" name="标题 1"/>
          <p:cNvSpPr>
            <a:spLocks noGrp="1"/>
          </p:cNvSpPr>
          <p:nvPr>
            <p:ph type="title"/>
          </p:nvPr>
        </p:nvSpPr>
        <p:spPr/>
        <p:txBody>
          <a:bodyPr/>
          <a:p>
            <a:r>
              <a:rPr altLang="en-US" lang="zh-CN"/>
              <a:t>促进教师专业发展</a:t>
            </a:r>
            <a:endParaRPr altLang="en-US" lang="zh-CN"/>
          </a:p>
        </p:txBody>
      </p:sp>
      <p:sp>
        <p:nvSpPr>
          <p:cNvPr id="104904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有效教学策略能够提高教师的教学水平，促进教师的专业成长。</a:t>
            </a:r>
            <a:endParaRPr altLang="en-US" dirty="0" sz="1200" lang="zh-CN" spc="150">
              <a:solidFill>
                <a:schemeClr val="tx1">
                  <a:lumMod val="65000"/>
                  <a:lumOff val="35000"/>
                </a:schemeClr>
              </a:solidFill>
              <a:latin typeface="+mn-ea"/>
              <a:sym typeface="+mn-ea"/>
            </a:endParaRPr>
          </a:p>
        </p:txBody>
      </p:sp>
      <p:sp>
        <p:nvSpPr>
          <p:cNvPr id="104904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有效教学策略的实施需要教师具备较高的专业素养和教学能力。</a:t>
            </a:r>
            <a:endParaRPr altLang="en-US" dirty="0" sz="1200" lang="zh-CN" spc="150">
              <a:solidFill>
                <a:schemeClr val="tx1">
                  <a:lumMod val="65000"/>
                  <a:lumOff val="35000"/>
                </a:schemeClr>
              </a:solidFill>
              <a:latin typeface="+mn-ea"/>
              <a:sym typeface="+mn-ea"/>
            </a:endParaRPr>
          </a:p>
        </p:txBody>
      </p:sp>
      <p:sp>
        <p:nvSpPr>
          <p:cNvPr id="104904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通过有效教学策略的实践，教师可以不断反思自己的教学，提升自己的专业素养和教学能力。</a:t>
            </a:r>
            <a:endParaRPr altLang="en-US" dirty="0" sz="1200" lang="zh-CN" spc="150">
              <a:solidFill>
                <a:schemeClr val="tx1">
                  <a:lumMod val="65000"/>
                  <a:lumOff val="35000"/>
                </a:schemeClr>
              </a:solidFill>
              <a:latin typeface="+mn-ea"/>
              <a:sym typeface="+mn-ea"/>
            </a:endParaRPr>
          </a:p>
        </p:txBody>
      </p:sp>
      <p:sp>
        <p:nvSpPr>
          <p:cNvPr id="104905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有效教学策略的推广和实践可以为教师的专业发展提供更多的机会和平台。</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4" name="标题"/>
          <p:cNvSpPr>
            <a:spLocks noGrp="1"/>
          </p:cNvSpPr>
          <p:nvPr>
            <p:ph type="title"/>
            <p:custDataLst>
              <p:tags r:id="rId1"/>
            </p:custDataLst>
          </p:nvPr>
        </p:nvSpPr>
        <p:spPr>
          <a:xfrm>
            <a:off x="939798" y="-1"/>
            <a:ext cx="10414002" cy="2114171"/>
          </a:xfrm>
        </p:spPr>
        <p:txBody>
          <a:bodyPr anchor="b">
            <a:normAutofit/>
          </a:bodyPr>
          <a:p>
            <a:r>
              <a:rPr altLang="en-US" dirty="0" lang="zh-CN"/>
              <a:t>有效教学策略的主要内容</a:t>
            </a:r>
            <a:endParaRPr altLang="en-US" dirty="0" lang="zh-CN"/>
          </a:p>
        </p:txBody>
      </p:sp>
      <p:sp>
        <p:nvSpPr>
          <p:cNvPr id="104908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02</a:t>
            </a:r>
            <a:endParaRPr altLang="zh-CN"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8" name="标题 1"/>
          <p:cNvSpPr>
            <a:spLocks noGrp="1"/>
          </p:cNvSpPr>
          <p:nvPr>
            <p:ph type="title"/>
          </p:nvPr>
        </p:nvSpPr>
        <p:spPr/>
        <p:txBody>
          <a:bodyPr/>
          <a:p>
            <a:r>
              <a:rPr altLang="en-US" lang="zh-CN"/>
              <a:t>教学目标明确</a:t>
            </a:r>
            <a:endParaRPr altLang="en-US" lang="zh-CN"/>
          </a:p>
        </p:txBody>
      </p:sp>
      <p:sp>
        <p:nvSpPr>
          <p:cNvPr id="104913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重要性：为教学提供明确的方向，有助于教师选择合适的教学方法和评估工具</a:t>
            </a:r>
            <a:endParaRPr altLang="en-US" sz="1400" lang="zh-CN" spc="150">
              <a:solidFill>
                <a:schemeClr val="tx1"/>
              </a:solidFill>
              <a:effectLst/>
              <a:latin typeface="+mn-ea"/>
              <a:sym typeface="+mn-ea"/>
            </a:endParaRPr>
          </a:p>
        </p:txBody>
      </p:sp>
      <p:sp>
        <p:nvSpPr>
          <p:cNvPr id="104914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定义：确保教师和学生都清楚理解教学目的和期望结果</a:t>
            </a:r>
            <a:endParaRPr altLang="en-US" dirty="0" sz="1400" lang="zh-CN" spc="150">
              <a:solidFill>
                <a:schemeClr val="tx1"/>
              </a:solidFill>
              <a:effectLst/>
              <a:latin typeface="+mn-ea"/>
              <a:sym typeface="+mn-ea"/>
            </a:endParaRPr>
          </a:p>
        </p:txBody>
      </p:sp>
      <p:sp>
        <p:nvSpPr>
          <p:cNvPr id="104914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实施方法：在课程开始时与学生明确说明教学目标，并根据目标制定评估标准</a:t>
            </a:r>
            <a:endParaRPr altLang="en-US" sz="1400" lang="zh-CN" spc="150">
              <a:solidFill>
                <a:schemeClr val="tx1"/>
              </a:solidFill>
              <a:effectLst/>
              <a:latin typeface="+mn-ea"/>
              <a:sym typeface="+mn-ea"/>
            </a:endParaRPr>
          </a:p>
        </p:txBody>
      </p:sp>
      <p:sp>
        <p:nvSpPr>
          <p:cNvPr id="104914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有效教学策略的组成部分：确保教学目标与课程大纲和学生学习成果相一致</a:t>
            </a:r>
            <a:endParaRPr altLang="en-US" sz="1400" lang="zh-CN" spc="150">
              <a:solidFill>
                <a:schemeClr val="tx1"/>
              </a:solidFill>
              <a:effectLst/>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8" name="标题 1"/>
          <p:cNvSpPr>
            <a:spLocks noGrp="1"/>
          </p:cNvSpPr>
          <p:nvPr>
            <p:ph type="title"/>
          </p:nvPr>
        </p:nvSpPr>
        <p:spPr/>
        <p:txBody>
          <a:bodyPr/>
          <a:p>
            <a:r>
              <a:rPr altLang="en-US" lang="zh-CN"/>
              <a:t>教学内容丰富、教学方法多样</a:t>
            </a:r>
            <a:endParaRPr altLang="en-US" lang="zh-CN"/>
          </a:p>
        </p:txBody>
      </p:sp>
      <p:sp>
        <p:nvSpPr>
          <p:cNvPr id="1049180" name="正文"/>
          <p:cNvSpPr txBox="1"/>
          <p:nvPr>
            <p:custDataLst>
              <p:tags r:id="rId1"/>
            </p:custDataLst>
          </p:nvPr>
        </p:nvSpPr>
        <p:spPr>
          <a:xfrm>
            <a:off x="838200" y="2171603"/>
            <a:ext cx="10515600" cy="139015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教学内容丰富：根据学生的需求和兴趣，选择具有挑战性和实用性的教学内容，同时注重跨学科整合，培养学生的综合素质。</a:t>
            </a:r>
            <a:endParaRPr altLang="en-US" dirty="0" sz="1200" lang="zh-CN" spc="150">
              <a:solidFill>
                <a:schemeClr val="tx1">
                  <a:lumMod val="65000"/>
                  <a:lumOff val="35000"/>
                </a:schemeClr>
              </a:solidFill>
              <a:latin typeface="+mn-ea"/>
              <a:sym typeface="+mn-ea"/>
            </a:endParaRPr>
          </a:p>
        </p:txBody>
      </p:sp>
      <p:sp>
        <p:nvSpPr>
          <p:cNvPr id="1049182" name="正文"/>
          <p:cNvSpPr txBox="1"/>
          <p:nvPr>
            <p:custDataLst>
              <p:tags r:id="rId2"/>
            </p:custDataLst>
          </p:nvPr>
        </p:nvSpPr>
        <p:spPr>
          <a:xfrm>
            <a:off x="838200" y="3980239"/>
            <a:ext cx="10515600" cy="139015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教学方法多样：采用多种教学方法，如小组讨论、案例分析、角色扮演等，以激发学生的学习兴趣和主动性，同时注重个性化教学，满足不同学生的需求。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16" name="标题 1"/>
          <p:cNvSpPr>
            <a:spLocks noGrp="1"/>
          </p:cNvSpPr>
          <p:nvPr>
            <p:ph type="title"/>
          </p:nvPr>
        </p:nvSpPr>
        <p:spPr/>
        <p:txBody>
          <a:bodyPr/>
          <a:p>
            <a:r>
              <a:rPr altLang="en-US" lang="zh-CN"/>
              <a:t>课堂氛围良好，师生互动充分</a:t>
            </a:r>
            <a:endParaRPr altLang="en-US" lang="zh-CN"/>
          </a:p>
        </p:txBody>
      </p:sp>
      <p:sp>
        <p:nvSpPr>
          <p:cNvPr id="1049218" name="圆角矩形 26"/>
          <p:cNvSpPr/>
          <p:nvPr>
            <p:custDataLst>
              <p:tags r:id="rId1"/>
            </p:custDataLst>
          </p:nvPr>
        </p:nvSpPr>
        <p:spPr>
          <a:xfrm>
            <a:off x="1662204"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20" name="圆角矩形 28"/>
          <p:cNvSpPr/>
          <p:nvPr>
            <p:custDataLst>
              <p:tags r:id="rId2"/>
            </p:custDataLst>
          </p:nvPr>
        </p:nvSpPr>
        <p:spPr>
          <a:xfrm>
            <a:off x="1666129"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49222" name="圆角矩形 29"/>
          <p:cNvSpPr/>
          <p:nvPr>
            <p:custDataLst>
              <p:tags r:id="rId3"/>
            </p:custDataLst>
          </p:nvPr>
        </p:nvSpPr>
        <p:spPr>
          <a:xfrm>
            <a:off x="6378591"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24" name="文本框 31"/>
          <p:cNvSpPr txBox="1"/>
          <p:nvPr>
            <p:custDataLst>
              <p:tags r:id="rId4"/>
            </p:custDataLst>
          </p:nvPr>
        </p:nvSpPr>
        <p:spPr>
          <a:xfrm>
            <a:off x="1968998" y="1983221"/>
            <a:ext cx="3537800" cy="3848143"/>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课堂氛围良好：教师通过积极营造轻松、愉快的课堂氛围，激发学生的学习兴趣和参与度。</a:t>
            </a:r>
            <a:endParaRPr altLang="en-US" dirty="0" sz="2400" lang="zh-CN" spc="200">
              <a:solidFill>
                <a:schemeClr val="tx1">
                  <a:lumMod val="85000"/>
                  <a:lumOff val="15000"/>
                </a:schemeClr>
              </a:solidFill>
              <a:latin typeface="+mn-ea"/>
              <a:sym typeface="+mn-ea"/>
            </a:endParaRPr>
          </a:p>
        </p:txBody>
      </p:sp>
      <p:sp>
        <p:nvSpPr>
          <p:cNvPr id="1049226" name="圆角矩形 32"/>
          <p:cNvSpPr/>
          <p:nvPr>
            <p:custDataLst>
              <p:tags r:id="rId5"/>
            </p:custDataLst>
          </p:nvPr>
        </p:nvSpPr>
        <p:spPr>
          <a:xfrm>
            <a:off x="6383170"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49228" name="文本框 34"/>
          <p:cNvSpPr txBox="1"/>
          <p:nvPr>
            <p:custDataLst>
              <p:tags r:id="rId6"/>
            </p:custDataLst>
          </p:nvPr>
        </p:nvSpPr>
        <p:spPr>
          <a:xfrm>
            <a:off x="6686693" y="1982567"/>
            <a:ext cx="3536970" cy="3849925"/>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师生互动充分：教师与学生之间建立良好的互动关系，通过提问、讨论等方式引导学生思考，促进知识吸收和应用。</a:t>
            </a:r>
            <a:endParaRPr altLang="en-US" dirty="0" sz="2400" lang="zh-CN" spc="20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62" name="标题 1"/>
          <p:cNvSpPr>
            <a:spLocks noGrp="1"/>
          </p:cNvSpPr>
          <p:nvPr>
            <p:ph type="title"/>
          </p:nvPr>
        </p:nvSpPr>
        <p:spPr/>
        <p:txBody>
          <a:bodyPr/>
          <a:p>
            <a:r>
              <a:rPr altLang="en-US" lang="zh-CN"/>
              <a:t>评价与反馈及时，调整教学策略</a:t>
            </a:r>
            <a:endParaRPr altLang="en-US" lang="zh-CN"/>
          </a:p>
        </p:txBody>
      </p:sp>
      <p:sp>
        <p:nvSpPr>
          <p:cNvPr id="104926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根据评价和反馈的结果，及时调整教学策略，提高教学效果</a:t>
            </a:r>
            <a:endParaRPr altLang="zh-CN" dirty="0" lang="en-US">
              <a:solidFill>
                <a:schemeClr val="dk1">
                  <a:lumMod val="80000"/>
                  <a:lumOff val="20000"/>
                </a:schemeClr>
              </a:solidFill>
              <a:latin typeface="+mn-ea"/>
              <a:sym typeface="+mn-ea"/>
            </a:endParaRPr>
          </a:p>
        </p:txBody>
      </p:sp>
      <p:sp>
        <p:nvSpPr>
          <p:cNvPr id="104927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及时评价学生的学习情况，了解学生的学习需求和困难</a:t>
            </a:r>
            <a:endParaRPr altLang="en-US" dirty="0" lang="zh-CN">
              <a:solidFill>
                <a:schemeClr val="dk1">
                  <a:lumMod val="80000"/>
                  <a:lumOff val="20000"/>
                </a:schemeClr>
              </a:solidFill>
              <a:latin typeface="+mn-ea"/>
              <a:sym typeface="+mn-ea"/>
            </a:endParaRPr>
          </a:p>
        </p:txBody>
      </p:sp>
      <p:sp>
        <p:nvSpPr>
          <p:cNvPr id="104928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及时反馈学生的学习成果，指导学生进行有针对性的改进</a:t>
            </a:r>
            <a:endParaRPr altLang="en-US" dirty="0" lang="zh-CN">
              <a:solidFill>
                <a:schemeClr val="dk1">
                  <a:lumMod val="80000"/>
                  <a:lumOff val="20000"/>
                </a:schemeClr>
              </a:solidFill>
              <a:latin typeface="+mn-ea"/>
              <a:sym typeface="+mn-ea"/>
            </a:endParaRPr>
          </a:p>
        </p:txBody>
      </p:sp>
      <p:sp>
        <p:nvSpPr>
          <p:cNvPr id="104928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鼓励学生积极参与评价和反馈，促进师生之间的交流与合作</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28" name="标题"/>
          <p:cNvSpPr>
            <a:spLocks noGrp="1"/>
          </p:cNvSpPr>
          <p:nvPr>
            <p:ph type="title"/>
            <p:custDataLst>
              <p:tags r:id="rId1"/>
            </p:custDataLst>
          </p:nvPr>
        </p:nvSpPr>
        <p:spPr>
          <a:xfrm>
            <a:off x="939798" y="-1"/>
            <a:ext cx="10414002" cy="2114171"/>
          </a:xfrm>
        </p:spPr>
        <p:txBody>
          <a:bodyPr anchor="b">
            <a:normAutofit/>
          </a:bodyPr>
          <a:p>
            <a:r>
              <a:rPr altLang="en-US" dirty="0" lang="zh-CN"/>
              <a:t>有效教学策略在小学教育中的应用</a:t>
            </a:r>
            <a:endParaRPr altLang="en-US" dirty="0" lang="zh-CN"/>
          </a:p>
        </p:txBody>
      </p:sp>
      <p:sp>
        <p:nvSpPr>
          <p:cNvPr id="104933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03</a:t>
            </a:r>
            <a:endParaRPr altLang="zh-CN"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72" name="标题 1"/>
          <p:cNvSpPr>
            <a:spLocks noGrp="1"/>
          </p:cNvSpPr>
          <p:nvPr>
            <p:ph type="title"/>
          </p:nvPr>
        </p:nvSpPr>
        <p:spPr/>
        <p:txBody>
          <a:bodyPr/>
          <a:p>
            <a:r>
              <a:rPr altLang="en-US" lang="zh-CN"/>
              <a:t>针对不同年级和学科的特点制定教学策略</a:t>
            </a:r>
            <a:endParaRPr altLang="en-US" lang="zh-CN"/>
          </a:p>
        </p:txBody>
      </p:sp>
      <p:sp>
        <p:nvSpPr>
          <p:cNvPr id="104937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7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7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根据学科特点，选择合适的教学方法。例如，数学注重逻辑思维，语文注重阅读和写作能力的培养。</a:t>
            </a:r>
            <a:endParaRPr altLang="en-US" sz="1400" lang="zh-CN" spc="150">
              <a:solidFill>
                <a:schemeClr val="tx1"/>
              </a:solidFill>
              <a:effectLst/>
              <a:latin typeface="+mn-ea"/>
              <a:sym typeface="+mn-ea"/>
            </a:endParaRPr>
          </a:p>
        </p:txBody>
      </p:sp>
      <p:sp>
        <p:nvSpPr>
          <p:cNvPr id="104938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根据学生的年龄和认知水平，制定适合的教学策略，例如低年级注重游戏化教学，高年级注重探究式学习。</a:t>
            </a:r>
            <a:endParaRPr altLang="en-US" dirty="0" sz="1400" lang="zh-CN" spc="150">
              <a:solidFill>
                <a:schemeClr val="tx1"/>
              </a:solidFill>
              <a:effectLst/>
              <a:latin typeface="+mn-ea"/>
              <a:sym typeface="+mn-ea"/>
            </a:endParaRPr>
          </a:p>
        </p:txBody>
      </p:sp>
      <p:sp>
        <p:nvSpPr>
          <p:cNvPr id="104938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针对不同学科的特点，制定个性化的教学策略。例如，英语注重口语和听力训练，科学注重实验和实践操作。</a:t>
            </a:r>
            <a:endParaRPr altLang="en-US" sz="1400" lang="zh-CN" spc="150">
              <a:solidFill>
                <a:schemeClr val="tx1"/>
              </a:solidFill>
              <a:effectLst/>
              <a:latin typeface="+mn-ea"/>
              <a:sym typeface="+mn-ea"/>
            </a:endParaRPr>
          </a:p>
        </p:txBody>
      </p:sp>
      <p:sp>
        <p:nvSpPr>
          <p:cNvPr id="104938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针对不同年级和学科的需求，制定有针对性的教学策略。例如，对于高年级的学生，注重培养学生的自主学习和合作学习能力。</a:t>
            </a:r>
            <a:endParaRPr altLang="en-US" sz="1400" lang="zh-CN" spc="150">
              <a:solidFill>
                <a:schemeClr val="tx1"/>
              </a:solidFill>
              <a:effectLst/>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2" name="标题 1"/>
          <p:cNvSpPr>
            <a:spLocks noGrp="1"/>
          </p:cNvSpPr>
          <p:nvPr>
            <p:ph type="title"/>
          </p:nvPr>
        </p:nvSpPr>
        <p:spPr/>
        <p:txBody>
          <a:bodyPr/>
          <a:p>
            <a:r>
              <a:rPr altLang="en-US" lang="zh-CN"/>
              <a:t>利用信息技术手段辅助教学</a:t>
            </a:r>
            <a:endParaRPr altLang="en-US" lang="zh-CN"/>
          </a:p>
        </p:txBody>
      </p:sp>
      <p:sp>
        <p:nvSpPr>
          <p:cNvPr id="104942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信息技术手段可以提供丰富的教育资源，激发学生的学习兴趣和主动性</a:t>
            </a:r>
            <a:endParaRPr altLang="en-US" dirty="0" sz="2000" lang="zh-CN" spc="150">
              <a:solidFill>
                <a:schemeClr val="tx1">
                  <a:lumMod val="85000"/>
                  <a:lumOff val="15000"/>
                </a:schemeClr>
              </a:solidFill>
              <a:latin typeface="+mn-ea"/>
              <a:sym typeface="+mn-ea"/>
            </a:endParaRPr>
          </a:p>
        </p:txBody>
      </p:sp>
      <p:sp>
        <p:nvSpPr>
          <p:cNvPr id="104943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信息技术手段可以实现个性化教学，满足不同学生的需求</a:t>
            </a:r>
            <a:endParaRPr altLang="en-US" dirty="0" sz="2000" lang="zh-CN" spc="150">
              <a:solidFill>
                <a:schemeClr val="tx1">
                  <a:lumMod val="85000"/>
                  <a:lumOff val="15000"/>
                </a:schemeClr>
              </a:solidFill>
              <a:latin typeface="+mn-ea"/>
              <a:sym typeface="+mn-ea"/>
            </a:endParaRPr>
          </a:p>
        </p:txBody>
      </p:sp>
      <p:sp>
        <p:nvSpPr>
          <p:cNvPr id="104943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信息技术手段可以促进师生互动，提高教学效果</a:t>
            </a:r>
            <a:endParaRPr altLang="en-US" dirty="0" sz="2000" lang="zh-CN" spc="150">
              <a:solidFill>
                <a:schemeClr val="tx1">
                  <a:lumMod val="85000"/>
                  <a:lumOff val="15000"/>
                </a:schemeClr>
              </a:solidFill>
              <a:latin typeface="+mn-ea"/>
              <a:sym typeface="+mn-ea"/>
            </a:endParaRPr>
          </a:p>
        </p:txBody>
      </p:sp>
      <p:sp>
        <p:nvSpPr>
          <p:cNvPr id="104944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信息技术手段可以帮助学生巩固所学知识，提高学习效率</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80" name="标题 1"/>
          <p:cNvSpPr>
            <a:spLocks noGrp="1"/>
          </p:cNvSpPr>
          <p:nvPr>
            <p:ph type="title"/>
          </p:nvPr>
        </p:nvSpPr>
        <p:spPr/>
        <p:txBody>
          <a:bodyPr/>
          <a:p>
            <a:r>
              <a:rPr altLang="en-US" lang="zh-CN"/>
              <a:t>注重培养学生的创新能力和实践能力</a:t>
            </a:r>
            <a:endParaRPr altLang="en-US" lang="zh-CN"/>
          </a:p>
        </p:txBody>
      </p:sp>
      <p:sp>
        <p:nvSpPr>
          <p:cNvPr id="1049482" name="正文"/>
          <p:cNvSpPr txBox="1"/>
          <p:nvPr>
            <p:custDataLst>
              <p:tags r:id="rId1"/>
            </p:custDataLst>
          </p:nvPr>
        </p:nvSpPr>
        <p:spPr>
          <a:xfrm>
            <a:off x="3493911" y="188880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创新教学策略：采用启发式、探究式、案例分析等教学方法，激发学生的创新思维和创造力。</a:t>
            </a:r>
            <a:endParaRPr altLang="en-US" dirty="0" sz="1200" lang="zh-CN" spc="150">
              <a:solidFill>
                <a:schemeClr val="tx1">
                  <a:lumMod val="65000"/>
                  <a:lumOff val="35000"/>
                </a:schemeClr>
              </a:solidFill>
              <a:latin typeface="+mn-ea"/>
              <a:sym typeface="+mn-ea"/>
            </a:endParaRPr>
          </a:p>
        </p:txBody>
      </p:sp>
      <p:sp>
        <p:nvSpPr>
          <p:cNvPr id="1049484" name="标题"/>
          <p:cNvSpPr txBox="1"/>
          <p:nvPr>
            <p:custDataLst>
              <p:tags r:id="rId2"/>
            </p:custDataLst>
          </p:nvPr>
        </p:nvSpPr>
        <p:spPr>
          <a:xfrm>
            <a:off x="3493911" y="1364400"/>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486" name="正文"/>
          <p:cNvSpPr txBox="1"/>
          <p:nvPr>
            <p:custDataLst>
              <p:tags r:id="rId3"/>
            </p:custDataLst>
          </p:nvPr>
        </p:nvSpPr>
        <p:spPr>
          <a:xfrm>
            <a:off x="3493911" y="3106870"/>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实践教学策略：通过实验、实践、项目等多种形式，让学生动手操作，培养其实践能力和解决问题的能力。</a:t>
            </a:r>
            <a:endParaRPr altLang="en-US" dirty="0" sz="1200" lang="zh-CN" spc="150">
              <a:solidFill>
                <a:schemeClr val="tx1">
                  <a:lumMod val="65000"/>
                  <a:lumOff val="35000"/>
                </a:schemeClr>
              </a:solidFill>
              <a:latin typeface="+mn-ea"/>
              <a:sym typeface="+mn-ea"/>
            </a:endParaRPr>
          </a:p>
        </p:txBody>
      </p:sp>
      <p:sp>
        <p:nvSpPr>
          <p:cNvPr id="1049488" name="标题"/>
          <p:cNvSpPr txBox="1"/>
          <p:nvPr>
            <p:custDataLst>
              <p:tags r:id="rId4"/>
            </p:custDataLst>
          </p:nvPr>
        </p:nvSpPr>
        <p:spPr>
          <a:xfrm>
            <a:off x="3493911" y="258246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490" name="正文"/>
          <p:cNvSpPr txBox="1"/>
          <p:nvPr>
            <p:custDataLst>
              <p:tags r:id="rId5"/>
            </p:custDataLst>
          </p:nvPr>
        </p:nvSpPr>
        <p:spPr>
          <a:xfrm>
            <a:off x="3493911" y="432493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学科融合策略：将不同学科的知识融合在一起，拓宽学生的知识面，培养其跨学科的创新思维和实践能力。</a:t>
            </a:r>
            <a:endParaRPr altLang="en-US" dirty="0" sz="1200" lang="zh-CN" spc="150">
              <a:solidFill>
                <a:schemeClr val="tx1">
                  <a:lumMod val="65000"/>
                  <a:lumOff val="35000"/>
                </a:schemeClr>
              </a:solidFill>
              <a:latin typeface="+mn-ea"/>
              <a:sym typeface="+mn-ea"/>
            </a:endParaRPr>
          </a:p>
        </p:txBody>
      </p:sp>
      <p:sp>
        <p:nvSpPr>
          <p:cNvPr id="1049492" name="标题"/>
          <p:cNvSpPr txBox="1"/>
          <p:nvPr>
            <p:custDataLst>
              <p:tags r:id="rId6"/>
            </p:custDataLst>
          </p:nvPr>
        </p:nvSpPr>
        <p:spPr>
          <a:xfrm>
            <a:off x="3493911" y="3800539"/>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49494" name="正文"/>
          <p:cNvSpPr txBox="1"/>
          <p:nvPr>
            <p:custDataLst>
              <p:tags r:id="rId7"/>
            </p:custDataLst>
          </p:nvPr>
        </p:nvSpPr>
        <p:spPr>
          <a:xfrm>
            <a:off x="3493911" y="5543009"/>
            <a:ext cx="5204177" cy="635255"/>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教师引导策略：教师需要积极引导学生进行创新实践，提供必要的支持和指导，帮助学生克服困难，提高实践能力。</a:t>
            </a:r>
            <a:endParaRPr altLang="en-US" dirty="0" sz="1200" lang="zh-CN" spc="150">
              <a:solidFill>
                <a:schemeClr val="tx1">
                  <a:lumMod val="65000"/>
                  <a:lumOff val="35000"/>
                </a:schemeClr>
              </a:solidFill>
              <a:latin typeface="+mn-ea"/>
              <a:sym typeface="+mn-ea"/>
            </a:endParaRPr>
          </a:p>
        </p:txBody>
      </p:sp>
      <p:sp>
        <p:nvSpPr>
          <p:cNvPr id="1049496" name="标题"/>
          <p:cNvSpPr txBox="1"/>
          <p:nvPr>
            <p:custDataLst>
              <p:tags r:id="rId8"/>
            </p:custDataLst>
          </p:nvPr>
        </p:nvSpPr>
        <p:spPr>
          <a:xfrm>
            <a:off x="3493911" y="5018608"/>
            <a:ext cx="5204177" cy="522409"/>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30" name="标题 1"/>
          <p:cNvSpPr>
            <a:spLocks noGrp="1"/>
          </p:cNvSpPr>
          <p:nvPr>
            <p:ph type="title"/>
          </p:nvPr>
        </p:nvSpPr>
        <p:spPr/>
        <p:txBody>
          <a:bodyPr/>
          <a:p>
            <a:r>
              <a:rPr altLang="en-US" lang="zh-CN"/>
              <a:t>关注学生的个体差异，因材施教</a:t>
            </a:r>
            <a:endParaRPr altLang="en-US" lang="zh-CN"/>
          </a:p>
        </p:txBody>
      </p:sp>
      <p:sp>
        <p:nvSpPr>
          <p:cNvPr id="104953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关注学生的情感需求，营造积极、关爱、支持的学习氛围。</a:t>
            </a:r>
            <a:endParaRPr altLang="zh-CN" dirty="0" lang="en-US">
              <a:solidFill>
                <a:schemeClr val="dk1">
                  <a:lumMod val="80000"/>
                  <a:lumOff val="20000"/>
                </a:schemeClr>
              </a:solidFill>
              <a:latin typeface="+mn-ea"/>
              <a:sym typeface="+mn-ea"/>
            </a:endParaRPr>
          </a:p>
        </p:txBody>
      </p:sp>
      <p:sp>
        <p:nvSpPr>
          <p:cNvPr id="104954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了解学生的兴趣、特长和需求，制定个性化的教学计划。</a:t>
            </a:r>
            <a:endParaRPr altLang="en-US" dirty="0" lang="zh-CN">
              <a:solidFill>
                <a:schemeClr val="dk1">
                  <a:lumMod val="80000"/>
                  <a:lumOff val="20000"/>
                </a:schemeClr>
              </a:solidFill>
              <a:latin typeface="+mn-ea"/>
              <a:sym typeface="+mn-ea"/>
            </a:endParaRPr>
          </a:p>
        </p:txBody>
      </p:sp>
      <p:sp>
        <p:nvSpPr>
          <p:cNvPr id="104954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采用多样化的教学方法和手段，满足不同学生的认知风格和学习速度。</a:t>
            </a:r>
            <a:endParaRPr altLang="en-US" dirty="0" lang="zh-CN">
              <a:solidFill>
                <a:schemeClr val="dk1">
                  <a:lumMod val="80000"/>
                  <a:lumOff val="20000"/>
                </a:schemeClr>
              </a:solidFill>
              <a:latin typeface="+mn-ea"/>
              <a:sym typeface="+mn-ea"/>
            </a:endParaRPr>
          </a:p>
        </p:txBody>
      </p:sp>
      <p:sp>
        <p:nvSpPr>
          <p:cNvPr id="104955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及时反馈学生的学习情况，鼓励他们发挥自己的优势和改进不足之处。</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96" name="标题"/>
          <p:cNvSpPr>
            <a:spLocks noGrp="1"/>
          </p:cNvSpPr>
          <p:nvPr>
            <p:ph type="title"/>
            <p:custDataLst>
              <p:tags r:id="rId1"/>
            </p:custDataLst>
          </p:nvPr>
        </p:nvSpPr>
        <p:spPr>
          <a:xfrm>
            <a:off x="939798" y="-1"/>
            <a:ext cx="10414002" cy="2114171"/>
          </a:xfrm>
        </p:spPr>
        <p:txBody>
          <a:bodyPr anchor="b">
            <a:normAutofit/>
          </a:bodyPr>
          <a:p>
            <a:r>
              <a:rPr altLang="en-US" dirty="0" lang="zh-CN"/>
              <a:t>有效教学策略实施中的挑战与对策</a:t>
            </a:r>
            <a:endParaRPr altLang="en-US" dirty="0" lang="zh-CN"/>
          </a:p>
        </p:txBody>
      </p:sp>
      <p:sp>
        <p:nvSpPr>
          <p:cNvPr id="1049598" name="节编号"/>
          <p:cNvSpPr>
            <a:spLocks noGrp="1"/>
          </p:cNvSpPr>
          <p:nvPr>
            <p:ph type="body" sz="quarter" idx="13"/>
            <p:custDataLst>
              <p:tags r:id="rId2"/>
            </p:custDataLst>
          </p:nvPr>
        </p:nvSpPr>
        <p:spPr>
          <a:xfrm>
            <a:off x="939798" y="3961867"/>
            <a:ext cx="2851343" cy="1745071"/>
          </a:xfrm>
        </p:spPr>
        <p:txBody>
          <a:bodyPr>
            <a:noAutofit/>
          </a:bodyPr>
          <a:p>
            <a:r>
              <a:rPr altLang="zh-CN" lang="en-US"/>
              <a:t>04</a:t>
            </a:r>
            <a:endParaRPr altLang="zh-CN"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40" name="标题 1"/>
          <p:cNvSpPr>
            <a:spLocks noGrp="1"/>
          </p:cNvSpPr>
          <p:nvPr>
            <p:ph type="title"/>
          </p:nvPr>
        </p:nvSpPr>
        <p:spPr/>
        <p:txBody>
          <a:bodyPr/>
          <a:p>
            <a:r>
              <a:rPr altLang="en-US" lang="zh-CN"/>
              <a:t>教师培训和能力提升</a:t>
            </a:r>
            <a:endParaRPr altLang="en-US" lang="zh-CN"/>
          </a:p>
        </p:txBody>
      </p:sp>
      <p:sp>
        <p:nvSpPr>
          <p:cNvPr id="104964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4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5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培训方式：线上与线下相结合，理论学习与实践操作相结合</a:t>
            </a:r>
            <a:endParaRPr altLang="en-US" dirty="0" sz="2400" lang="zh-CN">
              <a:latin typeface="+mn-ea"/>
              <a:ea typeface="+mn-ea"/>
            </a:endParaRPr>
          </a:p>
        </p:txBody>
      </p:sp>
      <p:sp>
        <p:nvSpPr>
          <p:cNvPr id="104966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培训评估：对教师的学习成果进行考核和反馈，确保培训效果</a:t>
            </a:r>
            <a:endParaRPr altLang="en-US" dirty="0" sz="2400" lang="zh-CN">
              <a:latin typeface="+mn-ea"/>
              <a:ea typeface="+mn-ea"/>
            </a:endParaRPr>
          </a:p>
        </p:txBody>
      </p:sp>
      <p:sp>
        <p:nvSpPr>
          <p:cNvPr id="104966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培训目标：提高教师的教学技能和理论素养</a:t>
            </a:r>
            <a:endParaRPr altLang="en-US" dirty="0" sz="2400" lang="zh-CN">
              <a:latin typeface="+mn-ea"/>
              <a:ea typeface="+mn-ea"/>
            </a:endParaRPr>
          </a:p>
        </p:txBody>
      </p:sp>
      <p:sp>
        <p:nvSpPr>
          <p:cNvPr id="104966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培训内容：针对不同学科和教学阶段的需求，设计培训课程</a:t>
            </a:r>
            <a:endParaRPr altLang="en-US" dirty="0" sz="2400" lang="zh-CN">
              <a:latin typeface="+mn-ea"/>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98" name="标题 1"/>
          <p:cNvSpPr>
            <a:spLocks noGrp="1"/>
          </p:cNvSpPr>
          <p:nvPr>
            <p:ph type="title"/>
          </p:nvPr>
        </p:nvSpPr>
        <p:spPr/>
        <p:txBody>
          <a:bodyPr/>
          <a:p>
            <a:r>
              <a:rPr altLang="en-US" lang="zh-CN"/>
              <a:t>资源配备和利用</a:t>
            </a:r>
            <a:endParaRPr altLang="en-US" lang="zh-CN"/>
          </a:p>
        </p:txBody>
      </p:sp>
      <p:sp>
        <p:nvSpPr>
          <p:cNvPr id="104970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挑战：教师素质参差不齐，影响教学质量和效果</a:t>
            </a:r>
            <a:endParaRPr altLang="zh-CN" dirty="0" lang="en-US">
              <a:solidFill>
                <a:schemeClr val="dk1">
                  <a:lumMod val="80000"/>
                  <a:lumOff val="20000"/>
                </a:schemeClr>
              </a:solidFill>
              <a:latin typeface="+mn-ea"/>
              <a:sym typeface="+mn-ea"/>
            </a:endParaRPr>
          </a:p>
        </p:txBody>
      </p:sp>
      <p:sp>
        <p:nvSpPr>
          <p:cNvPr id="104970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挑战：教学资源分配不均，部分地区和学校缺乏必要的教学设施和资料</a:t>
            </a:r>
            <a:endParaRPr altLang="en-US" dirty="0" lang="zh-CN">
              <a:solidFill>
                <a:schemeClr val="dk1">
                  <a:lumMod val="80000"/>
                  <a:lumOff val="20000"/>
                </a:schemeClr>
              </a:solidFill>
              <a:latin typeface="+mn-ea"/>
              <a:sym typeface="+mn-ea"/>
            </a:endParaRPr>
          </a:p>
        </p:txBody>
      </p:sp>
      <p:sp>
        <p:nvSpPr>
          <p:cNvPr id="104971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对策：优化教学资源配置，提高资源利用效率，鼓励共享和交流</a:t>
            </a:r>
            <a:endParaRPr altLang="en-US" dirty="0" lang="zh-CN">
              <a:solidFill>
                <a:schemeClr val="dk1">
                  <a:lumMod val="80000"/>
                  <a:lumOff val="20000"/>
                </a:schemeClr>
              </a:solidFill>
              <a:latin typeface="+mn-ea"/>
              <a:sym typeface="+mn-ea"/>
            </a:endParaRPr>
          </a:p>
        </p:txBody>
      </p:sp>
      <p:sp>
        <p:nvSpPr>
          <p:cNvPr id="104972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对策：加强教师培训和进修，提高教师的教学水平和专业素养</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64" name="标题 1"/>
          <p:cNvSpPr>
            <a:spLocks noGrp="1"/>
          </p:cNvSpPr>
          <p:nvPr>
            <p:ph type="title"/>
          </p:nvPr>
        </p:nvSpPr>
        <p:spPr/>
        <p:txBody>
          <a:bodyPr/>
          <a:p>
            <a:r>
              <a:rPr altLang="en-US" lang="zh-CN"/>
              <a:t>家校合作与沟通</a:t>
            </a:r>
            <a:endParaRPr altLang="en-US" lang="zh-CN"/>
          </a:p>
        </p:txBody>
      </p:sp>
      <p:sp>
        <p:nvSpPr>
          <p:cNvPr id="104976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建立有效的沟通渠道，确保信息畅通无阻</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定期组织家长会，让家长了解学校的教育理念和教学计划</a:t>
            </a:r>
            <a:endParaRPr dirty="0" sz="2000" err="1">
              <a:solidFill>
                <a:schemeClr val="tx1">
                  <a:lumMod val="75000"/>
                  <a:lumOff val="25000"/>
                </a:schemeClr>
              </a:solidFill>
              <a:latin typeface="+mn-ea"/>
              <a:ea typeface="+mn-ea"/>
              <a:cs typeface="+mn-ea"/>
              <a:sym typeface="+mn-lt"/>
            </a:endParaRPr>
          </a:p>
        </p:txBody>
      </p:sp>
      <p:sp>
        <p:nvSpPr>
          <p:cNvPr id="104978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9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鼓励家长参与学校的教育活动，提高教育质量</a:t>
            </a:r>
            <a:endParaRPr dirty="0" sz="2000" err="1">
              <a:solidFill>
                <a:schemeClr val="tx1">
                  <a:lumMod val="75000"/>
                  <a:lumOff val="25000"/>
                </a:schemeClr>
              </a:solidFill>
              <a:latin typeface="+mn-ea"/>
              <a:ea typeface="+mn-ea"/>
              <a:cs typeface="+mn-ea"/>
              <a:sym typeface="+mn-lt"/>
            </a:endParaRPr>
          </a:p>
        </p:txBody>
      </p:sp>
      <p:sp>
        <p:nvSpPr>
          <p:cNvPr id="10498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加强家校互动，共同关注学生的学习与成长</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38" name="标题 1"/>
          <p:cNvSpPr>
            <a:spLocks noGrp="1"/>
          </p:cNvSpPr>
          <p:nvPr>
            <p:ph type="title"/>
          </p:nvPr>
        </p:nvSpPr>
        <p:spPr/>
        <p:txBody>
          <a:bodyPr/>
          <a:p>
            <a:r>
              <a:rPr altLang="en-US" lang="zh-CN"/>
              <a:t>政策支持和评价机制的完善</a:t>
            </a:r>
            <a:endParaRPr altLang="en-US" lang="zh-CN"/>
          </a:p>
        </p:txBody>
      </p:sp>
      <p:sp>
        <p:nvSpPr>
          <p:cNvPr id="104984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政策支持：政府应加大对有效教学策略的推广力度，制定相关政策鼓励学校和教师采用创新的教学策略。</a:t>
            </a:r>
            <a:endParaRPr altLang="en-US" dirty="0" sz="2000" lang="zh-CN" spc="150">
              <a:solidFill>
                <a:schemeClr val="tx1">
                  <a:lumMod val="85000"/>
                  <a:lumOff val="15000"/>
                </a:schemeClr>
              </a:solidFill>
              <a:latin typeface="+mn-ea"/>
              <a:sym typeface="+mn-ea"/>
            </a:endParaRPr>
          </a:p>
        </p:txBody>
      </p:sp>
      <p:sp>
        <p:nvSpPr>
          <p:cNvPr id="104984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评价机制：建立科学的评价体系，对有效教学策略的实施效果进行客观、公正的评价，激发教师实施有效教学策略的积极性。</a:t>
            </a:r>
            <a:endParaRPr altLang="en-US" dirty="0" sz="2000" lang="zh-CN" spc="150">
              <a:solidFill>
                <a:schemeClr val="tx1">
                  <a:lumMod val="85000"/>
                  <a:lumOff val="15000"/>
                </a:schemeClr>
              </a:solidFill>
              <a:latin typeface="+mn-ea"/>
              <a:sym typeface="+mn-ea"/>
            </a:endParaRPr>
          </a:p>
        </p:txBody>
      </p:sp>
      <p:sp>
        <p:nvSpPr>
          <p:cNvPr id="104985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培训与指导：加强对教师的培训和指导，提高教师实施有效教学策略的能力和水平，为有效教学策略的实施提供人才保障。</a:t>
            </a:r>
            <a:endParaRPr altLang="en-US" dirty="0" sz="2000" lang="zh-CN" spc="150">
              <a:solidFill>
                <a:schemeClr val="tx1">
                  <a:lumMod val="85000"/>
                  <a:lumOff val="15000"/>
                </a:schemeClr>
              </a:solidFill>
              <a:latin typeface="+mn-ea"/>
              <a:sym typeface="+mn-ea"/>
            </a:endParaRPr>
          </a:p>
        </p:txBody>
      </p:sp>
      <p:sp>
        <p:nvSpPr>
          <p:cNvPr id="104985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资源保障：加大对有效教学策略所需资源的投入，包括教材、教具、教学设备等，为教师实施有效教学策略提供必要的物质保障。</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96" name="标题"/>
          <p:cNvSpPr>
            <a:spLocks noGrp="1"/>
          </p:cNvSpPr>
          <p:nvPr>
            <p:ph type="title"/>
            <p:custDataLst>
              <p:tags r:id="rId1"/>
            </p:custDataLst>
          </p:nvPr>
        </p:nvSpPr>
        <p:spPr>
          <a:xfrm>
            <a:off x="939798" y="-1"/>
            <a:ext cx="10414002" cy="2114171"/>
          </a:xfrm>
        </p:spPr>
        <p:txBody>
          <a:bodyPr anchor="b">
            <a:normAutofit/>
          </a:bodyPr>
          <a:p>
            <a:r>
              <a:rPr altLang="en-US" dirty="0" lang="zh-CN"/>
              <a:t>展望2024年小学教育质量提升的路径</a:t>
            </a:r>
            <a:endParaRPr altLang="en-US" dirty="0" lang="zh-CN"/>
          </a:p>
        </p:txBody>
      </p:sp>
      <p:sp>
        <p:nvSpPr>
          <p:cNvPr id="1049898" name="节编号"/>
          <p:cNvSpPr>
            <a:spLocks noGrp="1"/>
          </p:cNvSpPr>
          <p:nvPr>
            <p:ph type="body" sz="quarter" idx="13"/>
            <p:custDataLst>
              <p:tags r:id="rId2"/>
            </p:custDataLst>
          </p:nvPr>
        </p:nvSpPr>
        <p:spPr>
          <a:xfrm>
            <a:off x="939798" y="3961867"/>
            <a:ext cx="2851343" cy="1745071"/>
          </a:xfrm>
        </p:spPr>
        <p:txBody>
          <a:bodyPr>
            <a:noAutofit/>
          </a:bodyPr>
          <a:p>
            <a:r>
              <a:rPr altLang="zh-CN" lang="en-US"/>
              <a:t>05</a:t>
            </a:r>
            <a:endParaRPr altLang="zh-CN"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40" name="标题 1"/>
          <p:cNvSpPr>
            <a:spLocks noGrp="1"/>
          </p:cNvSpPr>
          <p:nvPr>
            <p:ph type="title"/>
          </p:nvPr>
        </p:nvSpPr>
        <p:spPr/>
        <p:txBody>
          <a:bodyPr/>
          <a:p>
            <a:r>
              <a:rPr altLang="en-US" lang="zh-CN"/>
              <a:t>持续推进课程改革，更新教育观念</a:t>
            </a:r>
            <a:endParaRPr altLang="en-US" lang="zh-CN"/>
          </a:p>
        </p:txBody>
      </p:sp>
      <p:sp>
        <p:nvSpPr>
          <p:cNvPr id="104994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4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持续推进课程改革：更新教材内容，注重学生创新能力和实践能力的培养。</a:t>
            </a:r>
            <a:endParaRPr altLang="en-US" dirty="0" sz="2000" lang="zh-CN" spc="150">
              <a:solidFill>
                <a:schemeClr val="tx1">
                  <a:lumMod val="85000"/>
                  <a:lumOff val="15000"/>
                </a:schemeClr>
              </a:solidFill>
              <a:latin typeface="+mn-ea"/>
              <a:sym typeface="+mn-ea"/>
            </a:endParaRPr>
          </a:p>
        </p:txBody>
      </p:sp>
      <p:sp>
        <p:nvSpPr>
          <p:cNvPr id="104994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更新教育观念：强调素质教育，关注学生的全面发展，注重培养学生的学习能力和思维能力。</a:t>
            </a:r>
            <a:endParaRPr altLang="en-US" dirty="0" sz="2000" lang="zh-CN" spc="150">
              <a:solidFill>
                <a:schemeClr val="tx1">
                  <a:lumMod val="85000"/>
                  <a:lumOff val="15000"/>
                </a:schemeClr>
              </a:solidFill>
              <a:latin typeface="+mn-ea"/>
              <a:sym typeface="+mn-ea"/>
            </a:endParaRPr>
          </a:p>
        </p:txBody>
      </p:sp>
      <p:sp>
        <p:nvSpPr>
          <p:cNvPr id="104995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提高教师素质：加强教师培训和交流，提高教师的教学水平和教育理念。</a:t>
            </a:r>
            <a:endParaRPr altLang="en-US" dirty="0" sz="2000" lang="zh-CN" spc="150">
              <a:solidFill>
                <a:schemeClr val="tx1">
                  <a:lumMod val="85000"/>
                  <a:lumOff val="15000"/>
                </a:schemeClr>
              </a:solidFill>
              <a:latin typeface="+mn-ea"/>
              <a:sym typeface="+mn-ea"/>
            </a:endParaRPr>
          </a:p>
        </p:txBody>
      </p:sp>
      <p:sp>
        <p:nvSpPr>
          <p:cNvPr id="104996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优化教育环境：改善学校设施和教学条件，营造良好的学习氛围和校园文化。</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98" name="标题 1"/>
          <p:cNvSpPr>
            <a:spLocks noGrp="1"/>
          </p:cNvSpPr>
          <p:nvPr>
            <p:ph type="title"/>
          </p:nvPr>
        </p:nvSpPr>
        <p:spPr/>
        <p:txBody>
          <a:bodyPr/>
          <a:p>
            <a:r>
              <a:rPr altLang="en-US" lang="zh-CN"/>
              <a:t>加强教师队伍建设，提高教师素质</a:t>
            </a:r>
            <a:endParaRPr altLang="en-US" lang="zh-CN"/>
          </a:p>
        </p:txBody>
      </p:sp>
      <p:sp>
        <p:nvSpPr>
          <p:cNvPr id="105000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0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0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加强教师队伍建设，提高教师素质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0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0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1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推进课程改革，更新教学内容和方法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1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1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1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注重学生个性化发展，因材施教</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1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2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2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强化教学管理，建立健全教学质量监控体系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56" name="标题 1"/>
          <p:cNvSpPr>
            <a:spLocks noGrp="1"/>
          </p:cNvSpPr>
          <p:nvPr>
            <p:ph type="title"/>
          </p:nvPr>
        </p:nvSpPr>
        <p:spPr/>
        <p:txBody>
          <a:bodyPr/>
          <a:p>
            <a:r>
              <a:rPr altLang="en-US" lang="zh-CN"/>
              <a:t>优化教育资源配置，改善办学条件</a:t>
            </a:r>
            <a:endParaRPr altLang="en-US" lang="zh-CN"/>
          </a:p>
        </p:txBody>
      </p:sp>
      <p:sp>
        <p:nvSpPr>
          <p:cNvPr id="105005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6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06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优化教育资源配置：合理分配教师、教材、设备等资源，提高教育教学的质量和效果。</a:t>
            </a:r>
            <a:endParaRPr altLang="en-US" dirty="0" sz="2000" lang="zh-CN" spc="200">
              <a:solidFill>
                <a:schemeClr val="tx1">
                  <a:lumMod val="85000"/>
                  <a:lumOff val="15000"/>
                </a:schemeClr>
              </a:solidFill>
              <a:latin typeface="+mn-ea"/>
              <a:sym typeface="+mn-ea"/>
            </a:endParaRPr>
          </a:p>
        </p:txBody>
      </p:sp>
      <p:sp>
        <p:nvSpPr>
          <p:cNvPr id="105006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6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6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改善办学条件：加强学校基础设施建设，提高学校硬件设施水平，为学生提供更好的学习和生活环境。</a:t>
            </a:r>
            <a:endParaRPr altLang="en-US" dirty="0" sz="2000" lang="zh-CN" spc="200">
              <a:solidFill>
                <a:schemeClr val="tx1">
                  <a:lumMod val="85000"/>
                  <a:lumOff val="15000"/>
                </a:schemeClr>
              </a:solidFill>
              <a:latin typeface="+mn-ea"/>
              <a:sym typeface="+mn-ea"/>
            </a:endParaRPr>
          </a:p>
        </p:txBody>
      </p:sp>
      <p:sp>
        <p:nvSpPr>
          <p:cNvPr id="105007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7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7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提高教师素质：加强教师培训和考核，提高教师的专业素养和教育教学方法，提升教学质量。</a:t>
            </a:r>
            <a:endParaRPr altLang="en-US" dirty="0" sz="2000" lang="zh-CN" spc="200">
              <a:solidFill>
                <a:schemeClr val="tx1">
                  <a:lumMod val="85000"/>
                  <a:lumOff val="15000"/>
                </a:schemeClr>
              </a:solidFill>
              <a:latin typeface="+mn-ea"/>
              <a:sym typeface="+mn-ea"/>
            </a:endParaRPr>
          </a:p>
        </p:txBody>
      </p:sp>
      <p:sp>
        <p:nvSpPr>
          <p:cNvPr id="105007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7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8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创新教育模式：探索新的教育模式和教学方法，注重学生的个性差异和全面发展，提高学生的学习兴趣和主动性。</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14" name="标题 1"/>
          <p:cNvSpPr>
            <a:spLocks noGrp="1"/>
          </p:cNvSpPr>
          <p:nvPr>
            <p:ph type="title"/>
          </p:nvPr>
        </p:nvSpPr>
        <p:spPr/>
        <p:txBody>
          <a:bodyPr/>
          <a:p>
            <a:r>
              <a:rPr altLang="en-US" lang="zh-CN"/>
              <a:t>强化教育督导评估，保障教育质量</a:t>
            </a:r>
            <a:endParaRPr altLang="en-US" lang="zh-CN"/>
          </a:p>
        </p:txBody>
      </p:sp>
      <p:sp>
        <p:nvSpPr>
          <p:cNvPr id="105011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1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2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2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2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保障教育质量：建立健全的教育质量保障体系，从课程设置、教学管理、师资培训等方面入手，全面提升小学教育的质量。</a:t>
            </a:r>
            <a:endParaRPr altLang="en-US" sz="1400" lang="zh-CN" spc="150">
              <a:solidFill>
                <a:schemeClr val="tx1"/>
              </a:solidFill>
              <a:effectLst/>
              <a:latin typeface="+mn-ea"/>
              <a:sym typeface="+mn-ea"/>
            </a:endParaRPr>
          </a:p>
        </p:txBody>
      </p:sp>
      <p:sp>
        <p:nvSpPr>
          <p:cNvPr id="105012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强化教育督导评估：通过定期对小学教育进行督导评估，及时发现问题并采取有效措施进行改进，确保教育质量的持续提升。</a:t>
            </a:r>
            <a:endParaRPr altLang="en-US" dirty="0" sz="1400" lang="zh-CN" spc="150">
              <a:solidFill>
                <a:schemeClr val="tx1"/>
              </a:solidFill>
              <a:effectLst/>
              <a:latin typeface="+mn-ea"/>
              <a:sym typeface="+mn-ea"/>
            </a:endParaRPr>
          </a:p>
        </p:txBody>
      </p:sp>
      <p:sp>
        <p:nvSpPr>
          <p:cNvPr id="105012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创新教学方法：积极探索和尝试新的教学方法和手段，激发学生的学习兴趣和主动性，提高教学效果和教育质量。</a:t>
            </a:r>
            <a:endParaRPr altLang="en-US" sz="1400" lang="zh-CN" spc="150">
              <a:solidFill>
                <a:schemeClr val="tx1"/>
              </a:solidFill>
              <a:effectLst/>
              <a:latin typeface="+mn-ea"/>
              <a:sym typeface="+mn-ea"/>
            </a:endParaRPr>
          </a:p>
        </p:txBody>
      </p:sp>
      <p:sp>
        <p:nvSpPr>
          <p:cNvPr id="105013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加强教师培训：定期开展教师培训和交流活动，提高教师的教学水平和专业素养，为小学教育质量的提升提供有力保障。</a:t>
            </a:r>
            <a:endParaRPr altLang="en-US" sz="1400" lang="zh-CN" spc="150">
              <a:solidFill>
                <a:schemeClr val="tx1"/>
              </a:solidFill>
              <a:effectLst/>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64" name="标题"/>
          <p:cNvSpPr>
            <a:spLocks noGrp="1"/>
          </p:cNvSpPr>
          <p:nvPr>
            <p:ph type="ctrTitle"/>
            <p:custDataLst>
              <p:tags r:id="rId1"/>
            </p:custDataLst>
          </p:nvPr>
        </p:nvSpPr>
        <p:spPr>
          <a:xfrm>
            <a:off x="838200" y="1198796"/>
            <a:ext cx="10515000" cy="1800000"/>
          </a:xfrm>
        </p:spPr>
        <p:txBody>
          <a:bodyPr/>
          <a:p>
            <a:r>
              <a:rPr altLang="zh-CN" dirty="0" lang="en-US"/>
              <a:t>THANK YOU</a:t>
            </a:r>
            <a:endParaRPr altLang="en-US" dirty="0" lang="zh-CN"/>
          </a:p>
        </p:txBody>
      </p:sp>
      <p:sp>
        <p:nvSpPr>
          <p:cNvPr id="1050166" name="公司名"/>
          <p:cNvSpPr>
            <a:spLocks noGrp="1"/>
          </p:cNvSpPr>
          <p:nvPr>
            <p:ph type="body" sz="quarter" idx="13"/>
            <p:custDataLst>
              <p:tags r:id="rId2"/>
            </p:custDataLst>
          </p:nvPr>
        </p:nvSpPr>
        <p:spPr>
          <a:xfrm>
            <a:off x="838799" y="88360"/>
            <a:ext cx="10514401" cy="504000"/>
          </a:xfrm>
        </p:spPr>
        <p:txBody>
          <a:bodyPr/>
          <a:p>
            <a:r>
              <a:rPr altLang="zh-CN" dirty="0" lang="en-US"/>
              <a:t>YOUR LOGO</a:t>
            </a:r>
            <a:endParaRPr altLang="en-US" dirty="0" lang="zh-CN"/>
          </a:p>
        </p:txBody>
      </p:sp>
      <p:sp>
        <p:nvSpPr>
          <p:cNvPr id="1050168" name="日期时间"/>
          <p:cNvSpPr>
            <a:spLocks noGrp="1"/>
          </p:cNvSpPr>
          <p:nvPr>
            <p:ph type="body" sz="quarter" idx="14"/>
            <p:custDataLst>
              <p:tags r:id="rId3"/>
            </p:custDataLst>
          </p:nvPr>
        </p:nvSpPr>
        <p:spPr>
          <a:xfrm>
            <a:off x="3685309" y="3281833"/>
            <a:ext cx="2880000" cy="1092739"/>
          </a:xfrm>
        </p:spPr>
        <p:txBody>
          <a:bodyPr/>
          <a:p>
            <a:r>
              <a:rPr altLang="en-US" dirty="0" lang="zh-CN"/>
              <a:t>汇报时间：</a:t>
            </a:r>
            <a:r>
              <a:rPr altLang="zh-CN" dirty="0" lang="en-US"/>
              <a:t>20XX/01/01</a:t>
            </a:r>
            <a:endParaRPr altLang="zh-CN" dirty="0" lang="en-US"/>
          </a:p>
        </p:txBody>
      </p:sp>
      <p:sp>
        <p:nvSpPr>
          <p:cNvPr id="1050170" name="署名"/>
          <p:cNvSpPr>
            <a:spLocks noGrp="1"/>
          </p:cNvSpPr>
          <p:nvPr>
            <p:ph type="body" sz="quarter" idx="17"/>
            <p:custDataLst>
              <p:tags r:id="rId4"/>
            </p:custDataLst>
          </p:nvPr>
        </p:nvSpPr>
        <p:spPr>
          <a:xfrm>
            <a:off x="869373" y="3281833"/>
            <a:ext cx="2743200" cy="1092739"/>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c"/>
  <p:tag name="KSO_WM_UNIT_PRESET_TEXT" val="2023-7-18"/>
  <p:tag name="KSO_WM_UNIT_NOCLEAR" val="0"/>
  <p:tag name="KSO_WM_UNIT_VALUE" val="16"/>
  <p:tag name="KSO_WM_UNIT_TYPE" val="f"/>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4"/>
  <p:tag name="KSO_WM_UNIT_SUBTYPE" val="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6"/>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6_1*a*1"/>
  <p:tag name="KSO_WM_TEMPLATE_CATEGORY" val="custom"/>
  <p:tag name="KSO_WM_TEMPLATE_INDEX" val="20230986"/>
  <p:tag name="KSO_WM_UNIT_LAYERLEVEL" val="1"/>
  <p:tag name="KSO_WM_TAG_VERSION" val="1.0"/>
  <p:tag name="KSO_WM_BEAUTIFY_FLAG" val="#wm#"/>
  <p:tag name="KSO_WM_UNIT_PRESET_TEXT" val="单击此处添加文档标题"/>
</p:tagLst>
</file>

<file path=ppt/tags/tag8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6_1*b*1"/>
  <p:tag name="KSO_WM_TEMPLATE_CATEGORY" val="custom"/>
  <p:tag name="KSO_WM_TEMPLATE_INDEX" val="20230986"/>
  <p:tag name="KSO_WM_UNIT_LAYERLEVEL" val="1"/>
  <p:tag name="KSO_WM_TAG_VERSION" val="1.0"/>
  <p:tag name="KSO_WM_BEAUTIFY_FLAG" val="#wm#"/>
  <p:tag name="KSO_WM_UNIT_PRESET_TEXT" val="WPS,a click to unlimited possibilities"/>
</p:tagLst>
</file>

<file path=ppt/tags/tag81.xml><?xml version="1.0" encoding="utf-8"?>
<p:tagLst xmlns:p="http://schemas.openxmlformats.org/presentationml/2006/main">
  <p:tag name="KSO_WM_UNIT_NOCLEAR" val="0"/>
  <p:tag name="KSO_WM_UNIT_VALUE" val="134"/>
  <p:tag name="KSO_WM_UNIT_HIGHLIGHT" val="0"/>
  <p:tag name="KSO_WM_UNIT_COMPATIBLE" val="0"/>
  <p:tag name="KSO_WM_UNIT_DIAGRAM_ISNUMVISUAL" val="0"/>
  <p:tag name="KSO_WM_UNIT_DIAGRAM_ISREFERUNIT" val="0"/>
  <p:tag name="KSO_WM_UNIT_TYPE" val="f"/>
  <p:tag name="KSO_WM_UNIT_INDEX" val="3"/>
  <p:tag name="KSO_WM_UNIT_ID" val="custom20230986_1*f*3"/>
  <p:tag name="KSO_WM_TEMPLATE_CATEGORY" val="custom"/>
  <p:tag name="KSO_WM_TEMPLATE_INDEX" val="20230986"/>
  <p:tag name="KSO_WM_UNIT_LAYERLEVEL" val="1"/>
  <p:tag name="KSO_WM_TAG_VERSION" val="1.0"/>
  <p:tag name="KSO_WM_BEAUTIFY_FLAG" val="#wm#"/>
  <p:tag name="KSO_WM_UNIT_SUBTYPE" val="g"/>
  <p:tag name="KSO_WM_UNIT_PRESET_TEXT" val="YOUR LOGO"/>
</p:tagLst>
</file>

<file path=ppt/tags/tag82.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6_1*f*1"/>
  <p:tag name="KSO_WM_TEMPLATE_CATEGORY" val="custom"/>
  <p:tag name="KSO_WM_TEMPLATE_INDEX" val="20230986"/>
  <p:tag name="KSO_WM_UNIT_LAYERLEVEL" val="1"/>
  <p:tag name="KSO_WM_TAG_VERSION" val="1.0"/>
  <p:tag name="KSO_WM_BEAUTIFY_FLAG" val="#wm#"/>
  <p:tag name="KSO_WM_UNIT_PRESET_TEXT" val="汇报时间：20XX/01/01"/>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6_1*f*2"/>
  <p:tag name="KSO_WM_TEMPLATE_CATEGORY" val="custom"/>
  <p:tag name="KSO_WM_TEMPLATE_INDEX" val="20230986"/>
  <p:tag name="KSO_WM_UNIT_LAYERLEVEL" val="1"/>
  <p:tag name="KSO_WM_TAG_VERSION" val="1.0"/>
  <p:tag name="KSO_WM_BEAUTIFY_FLAG" val="#wm#"/>
  <p:tag name="KSO_WM_UNIT_PRESET_TEXT" val="汇报人：WPS"/>
</p:tagLst>
</file>

<file path=ppt/tags/tag84.xml><?xml version="1.0" encoding="utf-8"?>
<p:tagLst xmlns:p="http://schemas.openxmlformats.org/presentationml/2006/main">
  <p:tag name="KSO_WM_SLIDE_ID" val="custom2023098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6"/>
  <p:tag name="KSO_WM_SLIDE_LAYOUT" val="a_b_f"/>
  <p:tag name="KSO_WM_SLIDE_LAYOUT_CNT" val="1_1_3"/>
  <p:tag name="KSO_WM_SLIDE_TYPE" val="title"/>
  <p:tag name="KSO_WM_SLIDE_SUBTYPE" val="pureTxt"/>
  <p:tag name="KSO_WM_TEMPLATE_THUMBS_INDEX" val="1、9"/>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5*a*1"/>
  <p:tag name="KSO_WM_TEMPLATE_CATEGORY" val="custom"/>
  <p:tag name="KSO_WM_TEMPLATE_INDEX" val="20230986"/>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230986_5*l_h_i*1_1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30986_5*l_h_i*1_1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86_5*l_h_i*1_1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6_5*l_h_a*1_1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986_5*l_h_i*1_2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30986_5*l_h_i*1_2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6_5*l_h_i*1_2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6_5*l_h_a*1_2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986_5*l_h_i*1_3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30986_5*l_h_i*1_3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6_5*l_h_i*1_3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6_5*l_h_a*1_3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986_5*l_h_i*1_4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30986_5*l_h_i*1_4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6_5*l_h_i*1_4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6_5*l_h_a*1_4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986_5*l_h_i*1_5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custom20230986_5*l_h_i*1_5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86_5*l_h_i*1_5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6_5*l_h_a*1_5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SLIDE_ID" val="custom2023098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86"/>
  <p:tag name="KSO_WM_SLIDE_LAYOUT" val="a_l"/>
  <p:tag name="KSO_WM_SLIDE_LAYOUT_CNT" val="1_1"/>
  <p:tag name="KSO_WM_SLIDE_TYPE" val="contents"/>
  <p:tag name="KSO_WM_SLIDE_SUBTYPE" val="diag"/>
  <p:tag name="KSO_WM_DIAGRAM_GROUP_CODE" val="l1-1"/>
  <p:tag name="KSO_WM_SLIDE_DIAGTYPE" val="l"/>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0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09.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44.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1*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1*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7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79.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2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2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8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89.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2"/>
  <p:tag name="KSO_WM_TEMPLATE_CATEGORY" val="custom"/>
  <p:tag name="KSO_WM_TEMPLATE_INDEX" val="20230986"/>
  <p:tag name="KSO_WM_UNIT_LAYERLEVEL" val="1"/>
  <p:tag name="KSO_WM_TAG_VERSION" val="1.0"/>
  <p:tag name="KSO_WM_BEAUTIFY_FLAG" val="#wm#"/>
  <p:tag name="KSO_WM_UNIT_NOCLEAR" val="0"/>
  <p:tag name="KSO_WM_UNIT_VALUE" val="134"/>
  <p:tag name="KSO_WM_UNIT_TYPE" val="f"/>
  <p:tag name="KSO_WM_UNIT_INDEX" val="2"/>
  <p:tag name="KSO_WM_UNIT_SUBTYPE" val="g"/>
  <p:tag name="KSO_WM_UNIT_PRESET_TEXT" val="YOUR LOGO"/>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1"/>
  <p:tag name="KSO_WM_TEMPLATE_CATEGORY" val="custom"/>
  <p:tag name="KSO_WM_TEMPLATE_INDEX" val="20230986"/>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3"/>
  <p:tag name="KSO_WM_TEMPLATE_CATEGORY" val="custom"/>
  <p:tag name="KSO_WM_TEMPLATE_INDEX" val="20230986"/>
  <p:tag name="KSO_WM_UNIT_LAYERLEVEL" val="1"/>
  <p:tag name="KSO_WM_TAG_VERSION" val="1.0"/>
  <p:tag name="KSO_WM_BEAUTIFY_FLAG" val="#wm#"/>
  <p:tag name="KSO_WM_UNIT_SUBTYPE" val="b"/>
  <p:tag name="KSO_WM_UNIT_NOCLEAR" val="0"/>
  <p:tag name="KSO_WM_UNIT_VALUE" val="33"/>
  <p:tag name="KSO_WM_UNIT_TYPE" val="f"/>
  <p:tag name="KSO_WM_UNIT_INDEX" val="3"/>
  <p:tag name="KSO_WM_UNIT_PRESET_TEXT" val="汇报人：WPS"/>
</p:tagLst>
</file>

<file path=ppt/tags/tag338.xml><?xml version="1.0" encoding="utf-8"?>
<p:tagLst xmlns:p="http://schemas.openxmlformats.org/presentationml/2006/main">
  <p:tag name="KSO_WM_SLIDE_ID" val="custom2023098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6"/>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141F2E"/>
      </a:dk2>
      <a:lt2>
        <a:srgbClr val="D4E6F8"/>
      </a:lt2>
      <a:accent1>
        <a:srgbClr val="2174CA"/>
      </a:accent1>
      <a:accent2>
        <a:srgbClr val="4D7FA2"/>
      </a:accent2>
      <a:accent3>
        <a:srgbClr val="7A8B79"/>
      </a:accent3>
      <a:accent4>
        <a:srgbClr val="A69651"/>
      </a:accent4>
      <a:accent5>
        <a:srgbClr val="D3A228"/>
      </a:accent5>
      <a:accent6>
        <a:srgbClr val="FFAD0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bg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bg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2024-01-05T15:46:38Z</dcterms:created>
  <dcterms:modified xsi:type="dcterms:W3CDTF">2024-01-05T15:46:38Z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f2324c27823547f0a1354d6ec17d300a_21</vt:lpwstr>
  </property>
</Properties>
</file>