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43" r:id="rId1"/>
    <p:sldMasterId id="2147485780" r:id="rId2"/>
  </p:sldMasterIdLst>
  <p:notesMasterIdLst>
    <p:notesMasterId r:id="rId3"/>
  </p:notesMasterIdLst>
  <p:sldIdLst>
    <p:sldId id="1202" r:id="rId4"/>
    <p:sldId id="1205" r:id="rId5"/>
    <p:sldId id="1208" r:id="rId6"/>
    <p:sldId id="1211" r:id="rId7"/>
    <p:sldId id="1214" r:id="rId8"/>
    <p:sldId id="1217" r:id="rId9"/>
    <p:sldId id="1220" r:id="rId10"/>
    <p:sldId id="1223" r:id="rId11"/>
    <p:sldId id="1226" r:id="rId12"/>
    <p:sldId id="1229" r:id="rId13"/>
    <p:sldId id="1232" r:id="rId14"/>
    <p:sldId id="1235" r:id="rId15"/>
    <p:sldId id="1238" r:id="rId16"/>
    <p:sldId id="1241" r:id="rId17"/>
    <p:sldId id="1244" r:id="rId18"/>
    <p:sldId id="1247" r:id="rId19"/>
    <p:sldId id="1250" r:id="rId20"/>
    <p:sldId id="1253" r:id="rId21"/>
    <p:sldId id="1256" r:id="rId22"/>
    <p:sldId id="1259" r:id="rId23"/>
    <p:sldId id="1262" r:id="rId24"/>
    <p:sldId id="1265" r:id="rId25"/>
    <p:sldId id="1268" r:id="rId26"/>
    <p:sldId id="1271" r:id="rId27"/>
    <p:sldId id="1274" r:id="rId28"/>
    <p:sldId id="1277" r:id="rId29"/>
    <p:sldId id="1280" r:id="rId30"/>
    <p:sldId id="1283"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44" r:id="rId1"/>
    <p:sldLayoutId id="2147485745" r:id="rId2"/>
    <p:sldLayoutId id="2147485746" r:id="rId3"/>
    <p:sldLayoutId id="2147485747" r:id="rId4"/>
    <p:sldLayoutId id="2147485748" r:id="rId5"/>
    <p:sldLayoutId id="2147485749" r:id="rId6"/>
    <p:sldLayoutId id="2147485750" r:id="rId7"/>
    <p:sldLayoutId id="2147485751" r:id="rId8"/>
    <p:sldLayoutId id="2147485752" r:id="rId9"/>
    <p:sldLayoutId id="2147485753" r:id="rId10"/>
    <p:sldLayoutId id="214748575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781" r:id="rId1"/>
    <p:sldLayoutId id="2147485782" r:id="rId2"/>
    <p:sldLayoutId id="2147485783" r:id="rId3"/>
    <p:sldLayoutId id="2147485784" r:id="rId4"/>
    <p:sldLayoutId id="2147485785" r:id="rId5"/>
    <p:sldLayoutId id="2147485786" r:id="rId6"/>
    <p:sldLayoutId id="2147485787" r:id="rId7"/>
    <p:sldLayoutId id="2147485788" r:id="rId8"/>
    <p:sldLayoutId id="2147485789" r:id="rId9"/>
    <p:sldLayoutId id="2147485790" r:id="rId10"/>
    <p:sldLayoutId id="2147485791"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tags" Target="../tags/tag168.xml"/><Relationship Id="rId22" Type="http://schemas.openxmlformats.org/officeDocument/2006/relationships/tags" Target="../tags/tag169.xml"/><Relationship Id="rId23" Type="http://schemas.openxmlformats.org/officeDocument/2006/relationships/tags" Target="../tags/tag170.xml"/><Relationship Id="rId24" Type="http://schemas.openxmlformats.org/officeDocument/2006/relationships/tags" Target="../tags/tag171.xml"/><Relationship Id="rId25" Type="http://schemas.openxmlformats.org/officeDocument/2006/relationships/tags" Target="../tags/tag172.xml"/><Relationship Id="rId26" Type="http://schemas.openxmlformats.org/officeDocument/2006/relationships/tags" Target="../tags/tag173.xml"/><Relationship Id="rId27" Type="http://schemas.openxmlformats.org/officeDocument/2006/relationships/tags" Target="../tags/tag174.xml"/><Relationship Id="rId28" Type="http://schemas.openxmlformats.org/officeDocument/2006/relationships/tags" Target="../tags/tag175.xml"/><Relationship Id="rId29" Type="http://schemas.openxmlformats.org/officeDocument/2006/relationships/tags" Target="../tags/tag176.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2024年金融行业风险防控策略</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金融行业风险概述</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风险防控策略</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2024年金融行业风险特点</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应对策略的实施措施</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风险防控的监管要求和政策建议</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结论与展望</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金融行业风险概述</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风险的种类和来源</a:t>
            </a:r>
            <a:endParaRPr altLang="en-US" lang="zh-CN"/>
          </a:p>
        </p:txBody>
      </p:sp>
      <p:sp>
        <p:nvSpPr>
          <p:cNvPr id="104902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2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信用风险：借款人违约导致贷款损失的风险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2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2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市场风险：由于市场价格波动导致的投资损失风险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操作风险：由于内部流程、人为错误或系统故障导致的风险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03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流动性风险：难以将资产变现或获得融资的风险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风险对金融行业的影响</a:t>
            </a:r>
            <a:endParaRPr altLang="en-US" lang="zh-CN"/>
          </a:p>
        </p:txBody>
      </p:sp>
      <p:sp>
        <p:nvSpPr>
          <p:cNvPr id="104908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9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10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0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1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金融行业面临的风险种类包括市场风险、信用风险、流动性风险等</a:t>
            </a:r>
            <a:endParaRPr altLang="en-US" dirty="0" sz="1200" lang="zh-CN" spc="150">
              <a:solidFill>
                <a:schemeClr val="tx1">
                  <a:lumMod val="65000"/>
                  <a:lumOff val="35000"/>
                </a:schemeClr>
              </a:solidFill>
              <a:latin typeface="+mn-ea"/>
              <a:sym typeface="+mn-ea"/>
            </a:endParaRPr>
          </a:p>
        </p:txBody>
      </p:sp>
      <p:sp>
        <p:nvSpPr>
          <p:cNvPr id="104911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有效的风险防控策略对于金融行业的健康发展至关重要</a:t>
            </a:r>
            <a:endParaRPr altLang="en-US" dirty="0" sz="1200" lang="zh-CN" spc="150">
              <a:solidFill>
                <a:schemeClr val="tx1">
                  <a:lumMod val="65000"/>
                  <a:lumOff val="35000"/>
                </a:schemeClr>
              </a:solidFill>
              <a:latin typeface="+mn-ea"/>
              <a:sym typeface="+mn-ea"/>
            </a:endParaRPr>
          </a:p>
        </p:txBody>
      </p:sp>
      <p:sp>
        <p:nvSpPr>
          <p:cNvPr id="104912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风险可能引发金融市场的波动和危机</a:t>
            </a:r>
            <a:endParaRPr altLang="en-US" dirty="0" sz="1200" lang="zh-CN" spc="150">
              <a:solidFill>
                <a:schemeClr val="tx1">
                  <a:lumMod val="65000"/>
                  <a:lumOff val="35000"/>
                </a:schemeClr>
              </a:solidFill>
              <a:latin typeface="+mn-ea"/>
              <a:sym typeface="+mn-ea"/>
            </a:endParaRPr>
          </a:p>
        </p:txBody>
      </p:sp>
      <p:sp>
        <p:nvSpPr>
          <p:cNvPr id="104912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风险对金融行业的稳定性和可持续发展造成威胁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58" name="标题 1"/>
          <p:cNvSpPr>
            <a:spLocks noGrp="1"/>
          </p:cNvSpPr>
          <p:nvPr>
            <p:ph type="title"/>
          </p:nvPr>
        </p:nvSpPr>
        <p:spPr/>
        <p:txBody>
          <a:bodyPr/>
          <a:p>
            <a:r>
              <a:rPr altLang="en-US" lang="zh-CN"/>
              <a:t>风险防控的重要性和必要性</a:t>
            </a:r>
            <a:endParaRPr altLang="en-US" lang="zh-CN"/>
          </a:p>
        </p:txBody>
      </p:sp>
      <p:sp>
        <p:nvSpPr>
          <p:cNvPr id="10491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风险防控的必要性：随着金融市场的不断发展和金融创新的不断涌现，金融行业面临的风险也日益复杂和多样化，因此，风险防控成为了金融行业不可或缺的一部分。</a:t>
            </a:r>
            <a:endParaRPr altLang="zh-CN" dirty="0" lang="en-US">
              <a:solidFill>
                <a:schemeClr val="dk1">
                  <a:lumMod val="80000"/>
                  <a:lumOff val="20000"/>
                </a:schemeClr>
              </a:solidFill>
              <a:latin typeface="+mn-ea"/>
              <a:sym typeface="+mn-ea"/>
            </a:endParaRPr>
          </a:p>
        </p:txBody>
      </p:sp>
      <p:sp>
        <p:nvSpPr>
          <p:cNvPr id="10491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金融行业风险概述：金融行业面临的风险多种多样，如市场风险、信用风险、操作风险等，这些风险对企业的经营和财务状况产生重大影响。</a:t>
            </a:r>
            <a:endParaRPr altLang="en-US" dirty="0" lang="zh-CN">
              <a:solidFill>
                <a:schemeClr val="dk1">
                  <a:lumMod val="80000"/>
                  <a:lumOff val="20000"/>
                </a:schemeClr>
              </a:solidFill>
              <a:latin typeface="+mn-ea"/>
              <a:sym typeface="+mn-ea"/>
            </a:endParaRPr>
          </a:p>
        </p:txBody>
      </p:sp>
      <p:sp>
        <p:nvSpPr>
          <p:cNvPr id="10491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风险防控的意义：有效的风险防控可以帮助企业降低损失，提高经营的稳健性和可持续性，从而更好地实现企业目标。</a:t>
            </a:r>
            <a:endParaRPr altLang="en-US" dirty="0" lang="zh-CN">
              <a:solidFill>
                <a:schemeClr val="dk1">
                  <a:lumMod val="80000"/>
                  <a:lumOff val="20000"/>
                </a:schemeClr>
              </a:solidFill>
              <a:latin typeface="+mn-ea"/>
              <a:sym typeface="+mn-ea"/>
            </a:endParaRPr>
          </a:p>
        </p:txBody>
      </p:sp>
      <p:sp>
        <p:nvSpPr>
          <p:cNvPr id="10491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风险防控的挑战：虽然风险防控非常重要，但是其实施难度较大，需要具备专业的知识和技能，同时还需要企业各部门的支持和配合。</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226" name="标题"/>
          <p:cNvSpPr>
            <a:spLocks noGrp="1"/>
          </p:cNvSpPr>
          <p:nvPr>
            <p:ph type="title"/>
            <p:custDataLst>
              <p:tags r:id="rId1"/>
            </p:custDataLst>
          </p:nvPr>
        </p:nvSpPr>
        <p:spPr/>
        <p:txBody>
          <a:bodyPr>
            <a:normAutofit fontScale="91538"/>
          </a:bodyPr>
          <a:p>
            <a:r>
              <a:rPr altLang="en-US" dirty="0" lang="zh-CN"/>
              <a:t>2024年金融行业风险特点</a:t>
            </a:r>
            <a:endParaRPr altLang="en-US" dirty="0" lang="zh-CN"/>
          </a:p>
        </p:txBody>
      </p:sp>
      <p:sp>
        <p:nvSpPr>
          <p:cNvPr id="104922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88" name="标题 1"/>
          <p:cNvSpPr>
            <a:spLocks noGrp="1"/>
          </p:cNvSpPr>
          <p:nvPr>
            <p:ph type="title"/>
          </p:nvPr>
        </p:nvSpPr>
        <p:spPr/>
        <p:txBody>
          <a:bodyPr/>
          <a:p>
            <a:r>
              <a:rPr altLang="en-US" lang="zh-CN"/>
              <a:t>宏观环境风险</a:t>
            </a:r>
            <a:endParaRPr altLang="en-US" lang="zh-CN"/>
          </a:p>
        </p:txBody>
      </p:sp>
      <p:sp>
        <p:nvSpPr>
          <p:cNvPr id="10492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全球经济不确定性：由于地缘政治紧张、贸易战、疫情等因素，全球经济前景充满不确定性，对金融行业带来潜在风险。</a:t>
            </a:r>
            <a:endParaRPr altLang="en-US" dirty="0" sz="2000" lang="zh-CN" spc="150">
              <a:solidFill>
                <a:schemeClr val="tx1">
                  <a:lumMod val="75000"/>
                  <a:lumOff val="25000"/>
                </a:schemeClr>
              </a:solidFill>
              <a:latin typeface="+mn-ea"/>
              <a:sym typeface="+mn-ea"/>
            </a:endParaRPr>
          </a:p>
        </p:txBody>
      </p:sp>
      <p:sp>
        <p:nvSpPr>
          <p:cNvPr id="10492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货币政策与金融监管：货币政策收紧、金融监管加强可能对金融市场的稳定性和金融行业的盈利模式产生影响。</a:t>
            </a:r>
            <a:endParaRPr altLang="en-US" dirty="0" lang="zh-CN" spc="150">
              <a:solidFill>
                <a:schemeClr val="tx1">
                  <a:lumMod val="75000"/>
                  <a:lumOff val="25000"/>
                </a:schemeClr>
              </a:solidFill>
              <a:latin typeface="+mn-ea"/>
              <a:sym typeface="+mn-ea"/>
            </a:endParaRPr>
          </a:p>
        </p:txBody>
      </p:sp>
      <p:sp>
        <p:nvSpPr>
          <p:cNvPr id="10493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技术创新与金融科技发展：金融科技的发展对传统金融行业带来挑战和机遇，同时也伴随着技术风险和监管难题。</a:t>
            </a:r>
            <a:endParaRPr altLang="en-US" dirty="0" sz="2000" lang="zh-CN" spc="150">
              <a:solidFill>
                <a:schemeClr val="tx1">
                  <a:lumMod val="75000"/>
                  <a:lumOff val="25000"/>
                </a:schemeClr>
              </a:solidFill>
              <a:latin typeface="+mn-ea"/>
              <a:sym typeface="+mn-ea"/>
            </a:endParaRPr>
          </a:p>
        </p:txBody>
      </p:sp>
      <p:sp>
        <p:nvSpPr>
          <p:cNvPr id="104930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社会问题与金融风险：社会问题如贫富差距、人口老龄化等可能引发金融市场的波动和风险积聚。</a:t>
            </a:r>
            <a:endParaRPr altLang="en-US" dirty="0" lang="zh-CN" spc="150">
              <a:solidFill>
                <a:schemeClr val="tx1">
                  <a:lumMod val="75000"/>
                  <a:lumOff val="25000"/>
                </a:schemeClr>
              </a:solidFill>
              <a:latin typeface="+mn-ea"/>
              <a:sym typeface="+mn-ea"/>
            </a:endParaRPr>
          </a:p>
        </p:txBody>
      </p:sp>
      <p:sp>
        <p:nvSpPr>
          <p:cNvPr id="10493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行业风险</a:t>
            </a:r>
            <a:endParaRPr altLang="en-US" lang="zh-CN"/>
          </a:p>
        </p:txBody>
      </p:sp>
      <p:sp>
        <p:nvSpPr>
          <p:cNvPr id="104935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5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信贷风险：由于借款人违约导致贷款损失的风险</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5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5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市场风险：由于市场价格波动导致投资损失的风险</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操作风险：由于内部管理不善或系统故障导致损失的风险</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6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2"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流动性风险：由于资金流动性不足导致无法满足正常业务需求的风险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408" name="标题 1"/>
          <p:cNvSpPr>
            <a:spLocks noGrp="1"/>
          </p:cNvSpPr>
          <p:nvPr>
            <p:ph type="title"/>
          </p:nvPr>
        </p:nvSpPr>
        <p:spPr/>
        <p:txBody>
          <a:bodyPr/>
          <a:p>
            <a:r>
              <a:rPr altLang="en-US" lang="zh-CN"/>
              <a:t>机构个体风险</a:t>
            </a:r>
            <a:endParaRPr altLang="en-US" lang="zh-CN"/>
          </a:p>
        </p:txBody>
      </p:sp>
      <p:sp>
        <p:nvSpPr>
          <p:cNvPr id="104941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机构风险：金融行业机构面临的风险，包括市场风险、信用风险、操作风险等</a:t>
            </a:r>
            <a:endParaRPr altLang="en-US" dirty="0" sz="2000" lang="zh-CN" spc="150">
              <a:solidFill>
                <a:schemeClr val="tx1">
                  <a:lumMod val="85000"/>
                  <a:lumOff val="15000"/>
                </a:schemeClr>
              </a:solidFill>
              <a:latin typeface="+mn-ea"/>
              <a:sym typeface="+mn-ea"/>
            </a:endParaRPr>
          </a:p>
        </p:txBody>
      </p:sp>
      <p:sp>
        <p:nvSpPr>
          <p:cNvPr id="104941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个体风险：金融机构个体面临的风险，包括投资风险、财务风险、合规风险等</a:t>
            </a:r>
            <a:endParaRPr altLang="en-US" dirty="0" sz="2000" lang="zh-CN" spc="150">
              <a:solidFill>
                <a:schemeClr val="tx1">
                  <a:lumMod val="85000"/>
                  <a:lumOff val="15000"/>
                </a:schemeClr>
              </a:solidFill>
              <a:latin typeface="+mn-ea"/>
              <a:sym typeface="+mn-ea"/>
            </a:endParaRPr>
          </a:p>
        </p:txBody>
      </p:sp>
      <p:sp>
        <p:nvSpPr>
          <p:cNvPr id="104942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风险来源：包括内部因素和外部因素，如内部管理不善、外部经济环境变化等</a:t>
            </a:r>
            <a:endParaRPr altLang="en-US" dirty="0" sz="2000" lang="zh-CN" spc="150">
              <a:solidFill>
                <a:schemeClr val="tx1">
                  <a:lumMod val="85000"/>
                  <a:lumOff val="15000"/>
                </a:schemeClr>
              </a:solidFill>
              <a:latin typeface="+mn-ea"/>
              <a:sym typeface="+mn-ea"/>
            </a:endParaRPr>
          </a:p>
        </p:txBody>
      </p:sp>
      <p:sp>
        <p:nvSpPr>
          <p:cNvPr id="104942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风险防控策略：针对不同风险类型，采取相应的防控措施，如建立风险管理体系、加强内部控制等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68" name="标题"/>
          <p:cNvSpPr>
            <a:spLocks noGrp="1"/>
          </p:cNvSpPr>
          <p:nvPr>
            <p:ph type="title"/>
            <p:custDataLst>
              <p:tags r:id="rId1"/>
            </p:custDataLst>
          </p:nvPr>
        </p:nvSpPr>
        <p:spPr/>
        <p:txBody>
          <a:bodyPr/>
          <a:p>
            <a:r>
              <a:rPr altLang="en-US" dirty="0" lang="zh-CN"/>
              <a:t>风险防控策略</a:t>
            </a:r>
            <a:endParaRPr altLang="en-US" dirty="0" lang="zh-CN"/>
          </a:p>
        </p:txBody>
      </p:sp>
      <p:sp>
        <p:nvSpPr>
          <p:cNvPr id="104947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完善风险管理体系</a:t>
            </a:r>
            <a:endParaRPr altLang="en-US" lang="zh-CN"/>
          </a:p>
        </p:txBody>
      </p:sp>
      <p:sp>
        <p:nvSpPr>
          <p:cNvPr id="104953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建立全面风险管理制度，明确风险管理目标、原则和流程。</a:t>
            </a:r>
            <a:endParaRPr altLang="en-US" dirty="0" sz="2000" lang="zh-CN" spc="150">
              <a:solidFill>
                <a:schemeClr val="tx1">
                  <a:lumMod val="75000"/>
                  <a:lumOff val="25000"/>
                </a:schemeClr>
              </a:solidFill>
              <a:latin typeface="+mn-ea"/>
              <a:sym typeface="+mn-ea"/>
            </a:endParaRPr>
          </a:p>
        </p:txBody>
      </p:sp>
      <p:sp>
        <p:nvSpPr>
          <p:cNvPr id="104953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强化风险识别、评估、监控和预警机制，确保及时发现和应对风险。</a:t>
            </a:r>
            <a:endParaRPr altLang="en-US" dirty="0" sz="2000" lang="zh-CN" spc="150">
              <a:solidFill>
                <a:schemeClr val="tx1">
                  <a:lumMod val="75000"/>
                  <a:lumOff val="25000"/>
                </a:schemeClr>
              </a:solidFill>
              <a:latin typeface="+mn-ea"/>
              <a:sym typeface="+mn-ea"/>
            </a:endParaRPr>
          </a:p>
        </p:txBody>
      </p:sp>
      <p:sp>
        <p:nvSpPr>
          <p:cNvPr id="104954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完善风险分散、对冲和转移策略，降低非系统性风险。</a:t>
            </a:r>
            <a:endParaRPr altLang="en-US" dirty="0" sz="2000" lang="zh-CN" spc="150">
              <a:solidFill>
                <a:schemeClr val="tx1">
                  <a:lumMod val="75000"/>
                  <a:lumOff val="25000"/>
                </a:schemeClr>
              </a:solidFill>
              <a:latin typeface="+mn-ea"/>
              <a:sym typeface="+mn-ea"/>
            </a:endParaRPr>
          </a:p>
        </p:txBody>
      </p:sp>
      <p:sp>
        <p:nvSpPr>
          <p:cNvPr id="104954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加强风险管理人才队伍建设，提高风险管理和应对能力。</a:t>
            </a:r>
            <a:endParaRPr altLang="en-US" dirty="0" sz="2000" lang="zh-CN" spc="150">
              <a:solidFill>
                <a:schemeClr val="tx1">
                  <a:lumMod val="75000"/>
                  <a:lumOff val="25000"/>
                </a:schemeClr>
              </a:solidFill>
              <a:latin typeface="+mn-ea"/>
              <a:sym typeface="+mn-ea"/>
            </a:endParaRPr>
          </a:p>
        </p:txBody>
      </p:sp>
      <p:sp>
        <p:nvSpPr>
          <p:cNvPr id="104955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提高风险管理技术</a:t>
            </a:r>
            <a:endParaRPr altLang="en-US" lang="zh-CN"/>
          </a:p>
        </p:txBody>
      </p:sp>
      <p:sp>
        <p:nvSpPr>
          <p:cNvPr id="104959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利用大数据和人工智能技术进行风险评估和预警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9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建立风险信息共享平台，加强信息披露和监管合作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0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推广风险量化管理工具，提高风险测量和监控水平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1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1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加强风险管理人才培养和引进，提高风险管理专业能力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强化内部控制和合规管理</a:t>
            </a:r>
            <a:endParaRPr altLang="en-US" lang="zh-CN"/>
          </a:p>
        </p:txBody>
      </p:sp>
      <p:sp>
        <p:nvSpPr>
          <p:cNvPr id="104965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建立健全内部控制体系，提高风险防范能力。</a:t>
            </a:r>
            <a:endParaRPr altLang="en-US" dirty="0" sz="1200" lang="zh-CN" spc="150">
              <a:solidFill>
                <a:schemeClr val="tx1">
                  <a:lumMod val="65000"/>
                  <a:lumOff val="35000"/>
                </a:schemeClr>
              </a:solidFill>
              <a:latin typeface="+mn-ea"/>
              <a:sym typeface="+mn-ea"/>
            </a:endParaRPr>
          </a:p>
        </p:txBody>
      </p:sp>
      <p:sp>
        <p:nvSpPr>
          <p:cNvPr id="104965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加强合规管理，确保业务操作符合法律法规和监管要求。</a:t>
            </a:r>
            <a:endParaRPr altLang="en-US" dirty="0" sz="1200" lang="zh-CN" spc="150">
              <a:solidFill>
                <a:schemeClr val="tx1">
                  <a:lumMod val="65000"/>
                  <a:lumOff val="35000"/>
                </a:schemeClr>
              </a:solidFill>
              <a:latin typeface="+mn-ea"/>
              <a:sym typeface="+mn-ea"/>
            </a:endParaRPr>
          </a:p>
        </p:txBody>
      </p:sp>
      <p:sp>
        <p:nvSpPr>
          <p:cNvPr id="104965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定期进行内部审计和风险评估，及时发现和解决潜在风险。</a:t>
            </a:r>
            <a:endParaRPr altLang="en-US" dirty="0" sz="1200" lang="zh-CN" spc="150">
              <a:solidFill>
                <a:schemeClr val="tx1">
                  <a:lumMod val="65000"/>
                  <a:lumOff val="35000"/>
                </a:schemeClr>
              </a:solidFill>
              <a:latin typeface="+mn-ea"/>
              <a:sym typeface="+mn-ea"/>
            </a:endParaRPr>
          </a:p>
        </p:txBody>
      </p:sp>
      <p:sp>
        <p:nvSpPr>
          <p:cNvPr id="104965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提高员工合规意识和风险防范意识，加强培训和教育。</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加强风险文化建设</a:t>
            </a:r>
            <a:endParaRPr altLang="en-US" lang="zh-CN"/>
          </a:p>
        </p:txBody>
      </p:sp>
      <p:sp>
        <p:nvSpPr>
          <p:cNvPr id="10496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培养员工风险意识，提高风险认知能力</a:t>
            </a:r>
            <a:endParaRPr altLang="en-US" dirty="0" sz="1200" lang="zh-CN" spc="150">
              <a:solidFill>
                <a:schemeClr val="tx1">
                  <a:lumMod val="65000"/>
                  <a:lumOff val="35000"/>
                </a:schemeClr>
              </a:solidFill>
              <a:latin typeface="+mn-ea"/>
              <a:sym typeface="+mn-ea"/>
            </a:endParaRPr>
          </a:p>
        </p:txBody>
      </p:sp>
      <p:sp>
        <p:nvSpPr>
          <p:cNvPr id="10496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建立风险管理制度，规范风险管理流程</a:t>
            </a:r>
            <a:endParaRPr altLang="en-US" dirty="0" sz="1200" lang="zh-CN" spc="150">
              <a:solidFill>
                <a:schemeClr val="tx1">
                  <a:lumMod val="65000"/>
                  <a:lumOff val="35000"/>
                </a:schemeClr>
              </a:solidFill>
              <a:latin typeface="+mn-ea"/>
              <a:sym typeface="+mn-ea"/>
            </a:endParaRPr>
          </a:p>
        </p:txBody>
      </p:sp>
      <p:sp>
        <p:nvSpPr>
          <p:cNvPr id="10497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强化风险防范措施，确保业务安全稳健</a:t>
            </a:r>
            <a:endParaRPr altLang="en-US" dirty="0" sz="1200" lang="zh-CN" spc="150">
              <a:solidFill>
                <a:schemeClr val="tx1">
                  <a:lumMod val="65000"/>
                  <a:lumOff val="35000"/>
                </a:schemeClr>
              </a:solidFill>
              <a:latin typeface="+mn-ea"/>
              <a:sym typeface="+mn-ea"/>
            </a:endParaRPr>
          </a:p>
        </p:txBody>
      </p:sp>
      <p:sp>
        <p:nvSpPr>
          <p:cNvPr id="10497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定期开展风险评估，及时发现和化解风险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38" name="标题"/>
          <p:cNvSpPr>
            <a:spLocks noGrp="1"/>
          </p:cNvSpPr>
          <p:nvPr>
            <p:ph type="title"/>
            <p:custDataLst>
              <p:tags r:id="rId1"/>
            </p:custDataLst>
          </p:nvPr>
        </p:nvSpPr>
        <p:spPr/>
        <p:txBody>
          <a:bodyPr/>
          <a:p>
            <a:r>
              <a:rPr altLang="en-US" dirty="0" lang="zh-CN"/>
              <a:t>应对策略的实施措施</a:t>
            </a:r>
            <a:endParaRPr altLang="en-US" dirty="0" lang="zh-CN"/>
          </a:p>
        </p:txBody>
      </p:sp>
      <p:sp>
        <p:nvSpPr>
          <p:cNvPr id="104974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00" name="标题 1"/>
          <p:cNvSpPr>
            <a:spLocks noGrp="1"/>
          </p:cNvSpPr>
          <p:nvPr>
            <p:ph type="title"/>
          </p:nvPr>
        </p:nvSpPr>
        <p:spPr/>
        <p:txBody>
          <a:bodyPr/>
          <a:p>
            <a:r>
              <a:rPr altLang="en-US" lang="zh-CN"/>
              <a:t>制定风险管理计划和预案</a:t>
            </a:r>
            <a:endParaRPr altLang="en-US" lang="zh-CN"/>
          </a:p>
        </p:txBody>
      </p:sp>
      <p:sp>
        <p:nvSpPr>
          <p:cNvPr id="104980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确定风险管理目标和原则，制定风险管理策略和措施。</a:t>
            </a:r>
            <a:endParaRPr altLang="en-US" dirty="0" sz="2000" lang="zh-CN" spc="150">
              <a:solidFill>
                <a:schemeClr val="tx1">
                  <a:lumMod val="85000"/>
                  <a:lumOff val="15000"/>
                </a:schemeClr>
              </a:solidFill>
              <a:latin typeface="+mn-ea"/>
              <a:sym typeface="+mn-ea"/>
            </a:endParaRPr>
          </a:p>
        </p:txBody>
      </p:sp>
      <p:sp>
        <p:nvSpPr>
          <p:cNvPr id="104980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建立完善的风险管理体系和流程，明确各级风险管理职责和权限。</a:t>
            </a:r>
            <a:endParaRPr altLang="en-US" dirty="0" sz="2000" lang="zh-CN" spc="150">
              <a:solidFill>
                <a:schemeClr val="tx1">
                  <a:lumMod val="85000"/>
                  <a:lumOff val="15000"/>
                </a:schemeClr>
              </a:solidFill>
              <a:latin typeface="+mn-ea"/>
              <a:sym typeface="+mn-ea"/>
            </a:endParaRPr>
          </a:p>
        </p:txBody>
      </p:sp>
      <p:sp>
        <p:nvSpPr>
          <p:cNvPr id="104981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定期进行风险评估和监测，及时发现和处置风险隐患。</a:t>
            </a:r>
            <a:endParaRPr altLang="en-US" dirty="0" sz="2000" lang="zh-CN" spc="150">
              <a:solidFill>
                <a:schemeClr val="tx1">
                  <a:lumMod val="85000"/>
                  <a:lumOff val="15000"/>
                </a:schemeClr>
              </a:solidFill>
              <a:latin typeface="+mn-ea"/>
              <a:sym typeface="+mn-ea"/>
            </a:endParaRPr>
          </a:p>
        </p:txBody>
      </p:sp>
      <p:sp>
        <p:nvSpPr>
          <p:cNvPr id="104982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加强风险预警和应急处置能力建设，确保应对突发事件和风险事件的及时性和有效性。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建立风险信息共享机制</a:t>
            </a:r>
            <a:endParaRPr altLang="en-US" lang="zh-CN"/>
          </a:p>
        </p:txBody>
      </p:sp>
      <p:sp>
        <p:nvSpPr>
          <p:cNvPr id="104986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7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建立风险信息共享平台，实现信息互通和资源共享</a:t>
            </a:r>
            <a:endParaRPr altLang="en-US" sz="1400" lang="zh-CN" spc="150">
              <a:solidFill>
                <a:schemeClr val="tx1"/>
              </a:solidFill>
              <a:effectLst/>
              <a:latin typeface="+mn-ea"/>
              <a:sym typeface="+mn-ea"/>
            </a:endParaRPr>
          </a:p>
        </p:txBody>
      </p:sp>
      <p:sp>
        <p:nvSpPr>
          <p:cNvPr id="104987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金融机构之间的信息共享，包括风险数据、风险案例等</a:t>
            </a:r>
            <a:endParaRPr altLang="en-US" dirty="0" sz="1400" lang="zh-CN" spc="150">
              <a:solidFill>
                <a:schemeClr val="tx1"/>
              </a:solidFill>
              <a:effectLst/>
              <a:latin typeface="+mn-ea"/>
              <a:sym typeface="+mn-ea"/>
            </a:endParaRPr>
          </a:p>
        </p:txBody>
      </p:sp>
      <p:sp>
        <p:nvSpPr>
          <p:cNvPr id="104987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制定风险信息共享的规范和标准，确保信息的准确性和可靠性</a:t>
            </a:r>
            <a:endParaRPr altLang="en-US" sz="1400" lang="zh-CN" spc="150">
              <a:solidFill>
                <a:schemeClr val="tx1"/>
              </a:solidFill>
              <a:effectLst/>
              <a:latin typeface="+mn-ea"/>
              <a:sym typeface="+mn-ea"/>
            </a:endParaRPr>
          </a:p>
        </p:txBody>
      </p:sp>
      <p:sp>
        <p:nvSpPr>
          <p:cNvPr id="104987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加强风险信息保密工作，确保信息安全和隐私保护</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优化风险管理流程和组织架构</a:t>
            </a:r>
            <a:endParaRPr altLang="en-US" lang="zh-CN"/>
          </a:p>
        </p:txBody>
      </p:sp>
      <p:sp>
        <p:nvSpPr>
          <p:cNvPr id="104991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建立完善的风险管理流程，明确各部门的职责和分工，确保风险管理的全面覆盖。</a:t>
            </a:r>
            <a:endParaRPr altLang="en-US" dirty="0" sz="2000" lang="zh-CN" spc="150">
              <a:solidFill>
                <a:schemeClr val="tx1">
                  <a:lumMod val="75000"/>
                  <a:lumOff val="25000"/>
                </a:schemeClr>
              </a:solidFill>
              <a:latin typeface="+mn-ea"/>
              <a:sym typeface="+mn-ea"/>
            </a:endParaRPr>
          </a:p>
        </p:txBody>
      </p:sp>
      <p:sp>
        <p:nvSpPr>
          <p:cNvPr id="104991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加强风险识别、评估、监控和应对等方面的能力建设，提高风险防范和化解的水平。</a:t>
            </a:r>
            <a:endParaRPr altLang="en-US" dirty="0" sz="2000" lang="zh-CN" spc="150">
              <a:solidFill>
                <a:schemeClr val="tx1">
                  <a:lumMod val="75000"/>
                  <a:lumOff val="25000"/>
                </a:schemeClr>
              </a:solidFill>
              <a:latin typeface="+mn-ea"/>
              <a:sym typeface="+mn-ea"/>
            </a:endParaRPr>
          </a:p>
        </p:txBody>
      </p:sp>
      <p:sp>
        <p:nvSpPr>
          <p:cNvPr id="104992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优化组织架构，建立风险管理委员会和专门的风险管理部门，提高风险管理的专业性和独立性。</a:t>
            </a:r>
            <a:endParaRPr altLang="en-US" dirty="0" sz="2000" lang="zh-CN" spc="150">
              <a:solidFill>
                <a:schemeClr val="tx1">
                  <a:lumMod val="75000"/>
                  <a:lumOff val="25000"/>
                </a:schemeClr>
              </a:solidFill>
              <a:latin typeface="+mn-ea"/>
              <a:sym typeface="+mn-ea"/>
            </a:endParaRPr>
          </a:p>
        </p:txBody>
      </p:sp>
      <p:sp>
        <p:nvSpPr>
          <p:cNvPr id="104993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加强内部控制和审计，确保风险管理流程的有效执行和监督。</a:t>
            </a:r>
            <a:endParaRPr altLang="en-US" dirty="0" sz="2000" lang="zh-CN" spc="150">
              <a:solidFill>
                <a:schemeClr val="tx1">
                  <a:lumMod val="75000"/>
                  <a:lumOff val="25000"/>
                </a:schemeClr>
              </a:solidFill>
              <a:latin typeface="+mn-ea"/>
              <a:sym typeface="+mn-ea"/>
            </a:endParaRPr>
          </a:p>
        </p:txBody>
      </p:sp>
      <p:sp>
        <p:nvSpPr>
          <p:cNvPr id="104993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强化风险管理人才队伍建设</a:t>
            </a:r>
            <a:endParaRPr altLang="en-US" lang="zh-CN"/>
          </a:p>
        </p:txBody>
      </p:sp>
      <p:sp>
        <p:nvSpPr>
          <p:cNvPr id="104997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7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7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培养专业风险管理人才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8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8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加强风险管理知识培训</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8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8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建立风险管理专家库</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9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鼓励风险管理创新实践</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32" name="标题"/>
          <p:cNvSpPr>
            <a:spLocks noGrp="1"/>
          </p:cNvSpPr>
          <p:nvPr>
            <p:ph type="title"/>
            <p:custDataLst>
              <p:tags r:id="rId1"/>
            </p:custDataLst>
          </p:nvPr>
        </p:nvSpPr>
        <p:spPr/>
        <p:txBody>
          <a:bodyPr>
            <a:normAutofit fontScale="90000"/>
          </a:bodyPr>
          <a:p>
            <a:r>
              <a:rPr altLang="en-US" dirty="0" lang="zh-CN"/>
              <a:t>风险防控的监管要求和政策建议</a:t>
            </a:r>
            <a:endParaRPr altLang="en-US" dirty="0" lang="zh-CN"/>
          </a:p>
        </p:txBody>
      </p:sp>
      <p:sp>
        <p:nvSpPr>
          <p:cNvPr id="1050034"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监管部门对风险防控的监管要求</a:t>
            </a:r>
            <a:endParaRPr altLang="en-US" lang="zh-CN"/>
          </a:p>
        </p:txBody>
      </p:sp>
      <p:sp>
        <p:nvSpPr>
          <p:cNvPr id="105009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建立完善的风险管理体系：要求金融机构建立全面、有效的风险管理体系，明确风险管理战略和政策，确保风险管理的有效实施。</a:t>
            </a:r>
            <a:endParaRPr altLang="en-US" dirty="0" sz="1200" lang="zh-CN" spc="150">
              <a:solidFill>
                <a:schemeClr val="tx1">
                  <a:lumMod val="85000"/>
                  <a:lumOff val="15000"/>
                </a:schemeClr>
              </a:solidFill>
              <a:latin typeface="+mn-ea"/>
              <a:sym typeface="+mn-ea"/>
            </a:endParaRPr>
          </a:p>
        </p:txBody>
      </p:sp>
      <p:sp>
        <p:nvSpPr>
          <p:cNvPr id="105009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强化风险识别和评估：监管部门要求金融机构提高风险识别和评估的能力和水平，及时发现和防范各类风险。</a:t>
            </a:r>
            <a:endParaRPr altLang="en-US" dirty="0" sz="1200" lang="zh-CN" spc="150">
              <a:solidFill>
                <a:schemeClr val="tx1">
                  <a:lumMod val="85000"/>
                  <a:lumOff val="15000"/>
                </a:schemeClr>
              </a:solidFill>
              <a:latin typeface="+mn-ea"/>
              <a:sym typeface="+mn-ea"/>
            </a:endParaRPr>
          </a:p>
        </p:txBody>
      </p:sp>
      <p:sp>
        <p:nvSpPr>
          <p:cNvPr id="105010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0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严格风险控制和缓释：监管部门要求金融机构采取有效的风险控制和缓释措施，降低风险损失。</a:t>
            </a:r>
            <a:endParaRPr altLang="en-US" dirty="0" sz="1200" lang="zh-CN" spc="150">
              <a:solidFill>
                <a:schemeClr val="tx1">
                  <a:lumMod val="85000"/>
                  <a:lumOff val="15000"/>
                </a:schemeClr>
              </a:solidFill>
              <a:latin typeface="+mn-ea"/>
              <a:sym typeface="+mn-ea"/>
            </a:endParaRPr>
          </a:p>
        </p:txBody>
      </p:sp>
      <p:sp>
        <p:nvSpPr>
          <p:cNvPr id="105011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加强风险报告和披露：监管部门要求金融机构定期向监管部门报送风险报告，及时披露风险信息，提高风险透明度。</a:t>
            </a:r>
            <a:endParaRPr altLang="en-US" dirty="0" sz="1200" lang="zh-CN" spc="150">
              <a:solidFill>
                <a:schemeClr val="tx1">
                  <a:lumMod val="85000"/>
                  <a:lumOff val="15000"/>
                </a:schemeClr>
              </a:solidFill>
              <a:latin typeface="+mn-ea"/>
              <a:sym typeface="+mn-ea"/>
            </a:endParaRPr>
          </a:p>
        </p:txBody>
      </p:sp>
      <p:sp>
        <p:nvSpPr>
          <p:cNvPr id="105011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54" name="标题 1"/>
          <p:cNvSpPr>
            <a:spLocks noGrp="1"/>
          </p:cNvSpPr>
          <p:nvPr>
            <p:ph type="title"/>
          </p:nvPr>
        </p:nvSpPr>
        <p:spPr/>
        <p:txBody>
          <a:bodyPr/>
          <a:p>
            <a:r>
              <a:rPr altLang="en-US" lang="zh-CN"/>
              <a:t>政策建议和措施</a:t>
            </a:r>
            <a:endParaRPr altLang="en-US" lang="zh-CN"/>
          </a:p>
        </p:txBody>
      </p:sp>
      <p:sp>
        <p:nvSpPr>
          <p:cNvPr id="10501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推进金融科技创新，提升风险防控能力</a:t>
            </a:r>
            <a:endParaRPr altLang="en-US" dirty="0" sz="2400" lang="zh-CN">
              <a:latin typeface="+mn-ea"/>
              <a:ea typeface="+mn-ea"/>
            </a:endParaRPr>
          </a:p>
        </p:txBody>
      </p:sp>
      <p:sp>
        <p:nvSpPr>
          <p:cNvPr id="10501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加强国际合作，共同应对跨境金融风险</a:t>
            </a:r>
            <a:endParaRPr altLang="en-US" dirty="0" sz="2400" lang="zh-CN">
              <a:latin typeface="+mn-ea"/>
              <a:ea typeface="+mn-ea"/>
            </a:endParaRPr>
          </a:p>
        </p:txBody>
      </p:sp>
      <p:sp>
        <p:nvSpPr>
          <p:cNvPr id="10501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完善金融监管体系，加强风险监测和预警</a:t>
            </a:r>
            <a:endParaRPr altLang="en-US" dirty="0" sz="2400" lang="zh-CN">
              <a:latin typeface="+mn-ea"/>
              <a:ea typeface="+mn-ea"/>
            </a:endParaRPr>
          </a:p>
        </p:txBody>
      </p:sp>
      <p:sp>
        <p:nvSpPr>
          <p:cNvPr id="10501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强化内部控制，提高风险管理水平</a:t>
            </a:r>
            <a:endParaRPr altLang="en-US" dirty="0" sz="2400" lang="zh-CN">
              <a:latin typeface="+mn-ea"/>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14" name="标题 1"/>
          <p:cNvSpPr>
            <a:spLocks noGrp="1"/>
          </p:cNvSpPr>
          <p:nvPr>
            <p:ph type="title"/>
          </p:nvPr>
        </p:nvSpPr>
        <p:spPr/>
        <p:txBody>
          <a:bodyPr/>
          <a:p>
            <a:r>
              <a:rPr altLang="en-US" lang="zh-CN"/>
              <a:t>加强国际合作和交流，共同应对金融风险</a:t>
            </a:r>
            <a:endParaRPr altLang="en-US" lang="zh-CN"/>
          </a:p>
        </p:txBody>
      </p:sp>
      <p:sp>
        <p:nvSpPr>
          <p:cNvPr id="105021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监管机构应加强信息共享和风险监测，共同应对跨境风险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2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金融机构应加强国际合作，共同制定风险防控标准和措施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2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政策制定者应加强政策协调，避免政策冲突和监管套利</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3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学术界和业界应加强交流，共同研究金融风险防控技术和方法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74" name="标题"/>
          <p:cNvSpPr>
            <a:spLocks noGrp="1"/>
          </p:cNvSpPr>
          <p:nvPr>
            <p:ph type="title"/>
            <p:custDataLst>
              <p:tags r:id="rId1"/>
            </p:custDataLst>
          </p:nvPr>
        </p:nvSpPr>
        <p:spPr/>
        <p:txBody>
          <a:bodyPr/>
          <a:p>
            <a:r>
              <a:rPr altLang="en-US" dirty="0" lang="zh-CN"/>
              <a:t>结论与展望</a:t>
            </a:r>
            <a:endParaRPr altLang="en-US" dirty="0" lang="zh-CN"/>
          </a:p>
        </p:txBody>
      </p:sp>
      <p:sp>
        <p:nvSpPr>
          <p:cNvPr id="1050276"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36" name="标题 1"/>
          <p:cNvSpPr>
            <a:spLocks noGrp="1"/>
          </p:cNvSpPr>
          <p:nvPr>
            <p:ph type="title"/>
          </p:nvPr>
        </p:nvSpPr>
        <p:spPr/>
        <p:txBody>
          <a:bodyPr>
            <a:normAutofit fontScale="90000"/>
          </a:bodyPr>
          <a:p>
            <a:r>
              <a:rPr altLang="en-US" lang="zh-CN"/>
              <a:t>结论：全面提升金融行业风险防控能力和水平，保障金融行业的稳健发展</a:t>
            </a:r>
            <a:endParaRPr altLang="en-US" lang="zh-CN"/>
          </a:p>
        </p:txBody>
      </p:sp>
      <p:sp>
        <p:nvSpPr>
          <p:cNvPr id="105033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提升风险防控意识：加强培训和宣传，提高全员风险意识，形成良好的风险文化。</a:t>
            </a:r>
            <a:endParaRPr altLang="en-US" dirty="0" sz="1200" lang="zh-CN" spc="150">
              <a:solidFill>
                <a:schemeClr val="tx1">
                  <a:lumMod val="85000"/>
                  <a:lumOff val="15000"/>
                </a:schemeClr>
              </a:solidFill>
              <a:latin typeface="+mn-ea"/>
              <a:sym typeface="+mn-ea"/>
            </a:endParaRPr>
          </a:p>
        </p:txBody>
      </p:sp>
      <p:sp>
        <p:nvSpPr>
          <p:cNvPr id="105034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完善风险管理制度：建立科学的风险管理体系，制定完善的风险管理政策和流程。</a:t>
            </a:r>
            <a:endParaRPr altLang="en-US" dirty="0" sz="1200" lang="zh-CN" spc="150">
              <a:solidFill>
                <a:schemeClr val="tx1">
                  <a:lumMod val="85000"/>
                  <a:lumOff val="15000"/>
                </a:schemeClr>
              </a:solidFill>
              <a:latin typeface="+mn-ea"/>
              <a:sym typeface="+mn-ea"/>
            </a:endParaRPr>
          </a:p>
        </p:txBody>
      </p:sp>
      <p:sp>
        <p:nvSpPr>
          <p:cNvPr id="105034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强化风险监测与预警：运用先进的技术手段，实时监测和预警各类风险，及时发现和处置风险隐患。</a:t>
            </a:r>
            <a:endParaRPr altLang="en-US" dirty="0" sz="1200" lang="zh-CN" spc="150">
              <a:solidFill>
                <a:schemeClr val="tx1">
                  <a:lumMod val="85000"/>
                  <a:lumOff val="15000"/>
                </a:schemeClr>
              </a:solidFill>
              <a:latin typeface="+mn-ea"/>
              <a:sym typeface="+mn-ea"/>
            </a:endParaRPr>
          </a:p>
        </p:txBody>
      </p:sp>
      <p:sp>
        <p:nvSpPr>
          <p:cNvPr id="105035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加强风险应对能力：建立有效的应急预案和处置机制，提高应对突发风险的能力和水平。</a:t>
            </a:r>
            <a:endParaRPr altLang="en-US" dirty="0" sz="1200" lang="zh-CN" spc="150">
              <a:solidFill>
                <a:schemeClr val="tx1">
                  <a:lumMod val="85000"/>
                  <a:lumOff val="15000"/>
                </a:schemeClr>
              </a:solidFill>
              <a:latin typeface="+mn-ea"/>
              <a:sym typeface="+mn-ea"/>
            </a:endParaRPr>
          </a:p>
        </p:txBody>
      </p:sp>
      <p:sp>
        <p:nvSpPr>
          <p:cNvPr id="105035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396" name="标题 1"/>
          <p:cNvSpPr>
            <a:spLocks noGrp="1"/>
          </p:cNvSpPr>
          <p:nvPr>
            <p:ph type="title"/>
          </p:nvPr>
        </p:nvSpPr>
        <p:spPr/>
        <p:txBody>
          <a:bodyPr/>
          <a:p>
            <a:r>
              <a:rPr altLang="en-US" lang="zh-CN"/>
              <a:t>展望：未来金融行业风险防控的趋势和方向</a:t>
            </a:r>
            <a:endParaRPr altLang="en-US" lang="zh-CN"/>
          </a:p>
        </p:txBody>
      </p:sp>
      <p:sp>
        <p:nvSpPr>
          <p:cNvPr id="105039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0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0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数字化转型：随着科技的发展，金融行业将更加依赖数字化技术进行风险防控，提升风险识别、监测和应对能力。</a:t>
            </a:r>
            <a:endParaRPr altLang="en-US" dirty="0" sz="2000" lang="zh-CN" spc="200">
              <a:solidFill>
                <a:schemeClr val="tx1">
                  <a:lumMod val="85000"/>
                  <a:lumOff val="15000"/>
                </a:schemeClr>
              </a:solidFill>
              <a:latin typeface="+mn-ea"/>
              <a:sym typeface="+mn-ea"/>
            </a:endParaRPr>
          </a:p>
        </p:txBody>
      </p:sp>
      <p:sp>
        <p:nvSpPr>
          <p:cNvPr id="105040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0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0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监管政策：未来金融行业的监管政策将更加严格，推动金融机构加强风险防控体系建设，确保业务合规。</a:t>
            </a:r>
            <a:endParaRPr altLang="en-US" dirty="0" sz="2000" lang="zh-CN" spc="200">
              <a:solidFill>
                <a:schemeClr val="tx1">
                  <a:lumMod val="85000"/>
                  <a:lumOff val="15000"/>
                </a:schemeClr>
              </a:solidFill>
              <a:latin typeface="+mn-ea"/>
              <a:sym typeface="+mn-ea"/>
            </a:endParaRPr>
          </a:p>
        </p:txBody>
      </p:sp>
      <p:sp>
        <p:nvSpPr>
          <p:cNvPr id="105041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1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1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风险数据共享：金融机构将加强风险数据共享，通过大数据分析技术提高风险预警和应对能力，降低潜在风险。</a:t>
            </a:r>
            <a:endParaRPr altLang="en-US" dirty="0" sz="2000" lang="zh-CN" spc="200">
              <a:solidFill>
                <a:schemeClr val="tx1">
                  <a:lumMod val="85000"/>
                  <a:lumOff val="15000"/>
                </a:schemeClr>
              </a:solidFill>
              <a:latin typeface="+mn-ea"/>
              <a:sym typeface="+mn-ea"/>
            </a:endParaRPr>
          </a:p>
        </p:txBody>
      </p:sp>
      <p:sp>
        <p:nvSpPr>
          <p:cNvPr id="105041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1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2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人工智能应用：人工智能技术在金融行业的应用将进一步拓展，通过智能风控系统提升风险防控效率和准确性。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5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458"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9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3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6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1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5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82.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2024-01-05T05:22:11Z</dcterms:created>
  <dcterms:modified xsi:type="dcterms:W3CDTF">2024-01-05T05:22:11Z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af595e05ec82407c87bab9c2113961c2_21</vt:lpwstr>
  </property>
</Properties>
</file>