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62" r:id="rId1"/>
    <p:sldMasterId id="2147491199" r:id="rId2"/>
  </p:sldMasterIdLst>
  <p:notesMasterIdLst>
    <p:notesMasterId r:id="rId3"/>
  </p:notesMasterIdLst>
  <p:sldIdLst>
    <p:sldId id="3469" r:id="rId4"/>
    <p:sldId id="3472" r:id="rId5"/>
    <p:sldId id="3475" r:id="rId6"/>
    <p:sldId id="3478" r:id="rId7"/>
    <p:sldId id="3481" r:id="rId8"/>
    <p:sldId id="3484" r:id="rId9"/>
    <p:sldId id="3487" r:id="rId10"/>
    <p:sldId id="3490" r:id="rId11"/>
    <p:sldId id="3493" r:id="rId12"/>
    <p:sldId id="3496" r:id="rId13"/>
    <p:sldId id="3499" r:id="rId14"/>
    <p:sldId id="3502" r:id="rId15"/>
    <p:sldId id="3505" r:id="rId16"/>
    <p:sldId id="3508" r:id="rId17"/>
    <p:sldId id="3511" r:id="rId18"/>
    <p:sldId id="3514" r:id="rId19"/>
    <p:sldId id="3517" r:id="rId20"/>
    <p:sldId id="3520" r:id="rId21"/>
    <p:sldId id="3523" r:id="rId22"/>
    <p:sldId id="3526" r:id="rId23"/>
    <p:sldId id="3529" r:id="rId24"/>
    <p:sldId id="3532" r:id="rId25"/>
    <p:sldId id="3535" r:id="rId26"/>
    <p:sldId id="3538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63" r:id="rId1"/>
    <p:sldLayoutId id="2147491164" r:id="rId2"/>
    <p:sldLayoutId id="2147491165" r:id="rId3"/>
    <p:sldLayoutId id="2147491166" r:id="rId4"/>
    <p:sldLayoutId id="2147491167" r:id="rId5"/>
    <p:sldLayoutId id="2147491168" r:id="rId6"/>
    <p:sldLayoutId id="2147491169" r:id="rId7"/>
    <p:sldLayoutId id="2147491170" r:id="rId8"/>
    <p:sldLayoutId id="2147491171" r:id="rId9"/>
    <p:sldLayoutId id="2147491172" r:id="rId10"/>
    <p:sldLayoutId id="21474911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00" r:id="rId1"/>
    <p:sldLayoutId id="2147491201" r:id="rId2"/>
    <p:sldLayoutId id="2147491202" r:id="rId3"/>
    <p:sldLayoutId id="2147491203" r:id="rId4"/>
    <p:sldLayoutId id="2147491204" r:id="rId5"/>
    <p:sldLayoutId id="2147491205" r:id="rId6"/>
    <p:sldLayoutId id="2147491206" r:id="rId7"/>
    <p:sldLayoutId id="2147491207" r:id="rId8"/>
    <p:sldLayoutId id="2147491208" r:id="rId9"/>
    <p:sldLayoutId id="2147491209" r:id="rId10"/>
    <p:sldLayoutId id="214749121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初中教育中的信息素养培养与实践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信息素养培养的重要性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初中教育中信息素养培养的现状与问题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初中教育中信息素养培养的实践策略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初中教育中信息素养培养的案例分析与实践经验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初中教育中信息素养培养的未来展望与建议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信息素养培养的重要性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信息素养的定义与内涵</a:t>
            </a:r>
            <a:endParaRPr altLang="en-US" lang="zh-CN"/>
          </a:p>
        </p:txBody>
      </p:sp>
      <p:sp>
        <p:nvSpPr>
          <p:cNvPr id="10488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信息素养培养的重要性在于，随着信息技术的快速发展，信息素养已成为个人发展的必备能力，对于个人和社会都具有重要意义。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信息素养的培养有助于提高学生的自主学习能力、创新能力和终身学习能力，对于学生的全面发展具有积极的影响。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信息素养是指个体获取、处理、评价、利用信息的能力，以及利用信息技术解决问题的能力。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信息素养包括信息意识、信息知识、信息技能和信息道德四个方面，是现代社会必备的基本素质。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信息素养在现代社会中的地位</a:t>
            </a:r>
            <a:endParaRPr altLang="en-US" lang="zh-CN"/>
          </a:p>
        </p:txBody>
      </p:sp>
      <p:sp>
        <p:nvSpPr>
          <p:cNvPr id="1048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信息素养是现代人必备的素质之一，对于个人和社会的发展至关重要。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信息素养培养能够提高个人的学习能力和创新能力，从而更好地适应社会发展的需要。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随着信息技术的不断发展和普及，信息素养的培养对于国家的发展和竞争力提升也具有重要意义。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信息素养的培养与实践是初中教育的重要任务之一，对于学生的全面发展和未来职业发展具有积极的影响。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信息素养对初中生个人发展的影响</a:t>
            </a:r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提高信息获取和鉴别能力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培养自主学习和创新思维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增强沟通交流和团队协作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促进个人兴趣和特长的发挥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初中教育中信息素养培养的现状与问题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当前初中信息素养培养的课程设置与教学方式</a:t>
            </a:r>
            <a:endParaRPr altLang="en-US" lang="zh-CN"/>
          </a:p>
        </p:txBody>
      </p:sp>
      <p:sp>
        <p:nvSpPr>
          <p:cNvPr id="10490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课程设置：以计算机基础、网络知识和办公软件应用为主，缺乏创新性和实践性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课程评价：以考试成绩为主要评价标准，缺乏对学生实际操作能力和创新能力的评价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教师素质：部分教师缺乏专业背景和教学经验，影响教学质量和效果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教学方式：以教师讲授和学生听讲为主，缺乏互动和实践环节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初中生信息素养水平的现状与问题</a:t>
            </a:r>
            <a:endParaRPr altLang="en-US" lang="zh-CN"/>
          </a:p>
        </p:txBody>
      </p:sp>
      <p:sp>
        <p:nvSpPr>
          <p:cNvPr id="104912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初中生信息素养普遍较低，缺乏基本的信息获取、处理和利用能力。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初中生在信息意识、信息道德和信息安全等方面存在明显不足，缺乏正确的信息观念和信息伦理。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初中学校的信息素养教育课程设置不够完善，缺乏系统性和科学性，难以满足学生发展的需要。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家庭和社会环境对初中生信息素养培养的重视程度不够，缺乏有效的支持和引导。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初中教育中信息素养培养的挑战与困境</a:t>
            </a:r>
            <a:endParaRPr altLang="en-US" lang="zh-CN"/>
          </a:p>
        </p:txBody>
      </p:sp>
      <p:sp>
        <p:nvSpPr>
          <p:cNvPr id="1049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2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缺乏专业的教师资源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8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教材和课程设置不完善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学生信息素养水平参差不齐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信息技术与学科融合不足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初中教育中信息素养培养的实践策略</a:t>
            </a:r>
            <a:endParaRPr altLang="en-US" dirty="0" lang="zh-CN"/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优化信息素养培养的课程设置与教学方式</a:t>
            </a:r>
            <a:endParaRPr altLang="en-US" lang="zh-CN"/>
          </a:p>
        </p:txBody>
      </p:sp>
      <p:sp>
        <p:nvSpPr>
          <p:cNvPr id="104926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课程设置：增加信息技术课程比重，注重理论与实践相结合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教学方式：采用项目式学习、翻转课堂等多样化教学方式，提高学生信息素养能力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教师培训：加强信息技术教师专业培训，提高教师信息素养水平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评价机制：建立完善的信息素养评价体系，定期开展信息素养评价活动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提升教师信息素养水平的培训与实践</a:t>
            </a:r>
            <a:endParaRPr altLang="en-US" lang="zh-CN"/>
          </a:p>
        </p:txBody>
      </p:sp>
      <p:sp>
        <p:nvSpPr>
          <p:cNvPr id="104932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培训内容：掌握信息技术与学科融合的方法和技巧，提高教师的信息素养水平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培训方式：线上培训、线下实践相结合，注重实际操作和案例分析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实践环节：鼓励教师在日常教学中运用信息技术，提高教学质量和效果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评估与反馈：对教师的信息素养水平进行评估，及时反馈并调整培训和实践方案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开展多元化的信息素养实践活动，激发学生兴趣</a:t>
            </a:r>
            <a:endParaRPr altLang="en-US" lang="zh-CN"/>
          </a:p>
        </p:txBody>
      </p:sp>
      <p:sp>
        <p:nvSpPr>
          <p:cNvPr id="104936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组织学生参加信息技术竞赛，提高其信息技术的应用能力。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开展信息检索课程，让学生学会利用各种资源获取信息。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建立学生社团，鼓励学生在社团活动中运用信息技术。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开展创客教育，鼓励学生动手实践，培养其创新能力和解决问题的能力。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建立科学的信息素养评价体系，促进学生全面发展</a:t>
            </a:r>
            <a:endParaRPr altLang="en-US" lang="zh-CN"/>
          </a:p>
        </p:txBody>
      </p:sp>
      <p:sp>
        <p:nvSpPr>
          <p:cNvPr id="104942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注重过程评价，关注学生在学习过程中的表现和进步，及时给予反馈和指导。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建立科学的信息素养评价体系，包括信息意识、信息知识、信息能力和信息道德等方面。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制定具体的评价标准，采用多种评价方式，如作品评价、口头表达、自我评价等。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将信息素养评价体系与学校的教育教学活动相结合，促进学生的全面发展。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初中教育中信息素养培养的案例分析与实践经验</a:t>
            </a:r>
            <a:endParaRPr altLang="en-US" dirty="0" lang="zh-CN"/>
          </a:p>
        </p:txBody>
      </p:sp>
      <p:sp>
        <p:nvSpPr>
          <p:cNvPr id="10494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成功的信息素养培养案例介绍与分析</a:t>
            </a:r>
            <a:endParaRPr altLang="en-US" lang="zh-CN"/>
          </a:p>
        </p:txBody>
      </p:sp>
      <p:sp>
        <p:nvSpPr>
          <p:cNvPr id="104951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案例一：某初中利用信息技术课程培养学生信息素养的实践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案例二：某初中开展信息素养竞赛活动，提高学生信息素养的实践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案例三：某初中通过与高校合作，开展信息素养培训的实践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案例四：某初中利用图书馆资源，提高学生信息素养的实践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信息素养培养实践经验的总结与分享</a:t>
            </a:r>
            <a:endParaRPr altLang="en-US" lang="zh-CN"/>
          </a:p>
        </p:txBody>
      </p:sp>
      <p:sp>
        <p:nvSpPr>
          <p:cNvPr id="104957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总结：信息素养培养在初中教育中的重要性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分享：如何将成功经验应用到其他学校和课程中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案例分析：成功培养信息素养的初中学校及其特点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实践经验：教师如何有效引导学生提高信息素养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信息素养培养实践中的创新与突破</a:t>
            </a:r>
            <a:endParaRPr altLang="en-US" lang="zh-CN"/>
          </a:p>
        </p:txBody>
      </p:sp>
      <p:sp>
        <p:nvSpPr>
          <p:cNvPr id="104963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创新教学方式：利用信息技术手段，如在线课程、互动学习平台等，提高学生的学习兴趣和参与度。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强化实践教学：通过组织编程比赛、机器人制作等活动，让学生在实践中学习信息素养，提高动手能力和创新思维。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跨学科整合：将信息素养与其他学科进行整合，例如与数学、物理等科目结合，让学生在解决实际问题的过程中提升信息素养。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教师培训与交流：开展教师信息素养培训，分享教学经验和教学资源，促进教师之间的合作与共同进步。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初中教育中信息素养培养的未来展望与建议</a:t>
            </a:r>
            <a:endParaRPr altLang="en-US" dirty="0" lang="zh-CN"/>
          </a:p>
        </p:txBody>
      </p:sp>
      <p:sp>
        <p:nvSpPr>
          <p:cNvPr id="1049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信息素养培养的发展趋势与方向</a:t>
            </a:r>
            <a:endParaRPr altLang="en-US" lang="zh-CN"/>
          </a:p>
        </p:txBody>
      </p:sp>
      <p:sp>
        <p:nvSpPr>
          <p:cNvPr id="104972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创新能力的培养：注重培养学生的创新思维和实践能力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个性化教育：根据学生的兴趣和特长，提供个性化的教育资源和指导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数字化时代对信息素养提出更高要求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跨学科融合：信息素养与科学、技术、工程和数学等学科的结合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对未来初中信息素养培养的建议与展望</a:t>
            </a:r>
            <a:endParaRPr altLang="en-US" lang="zh-CN"/>
          </a:p>
        </p:txBody>
      </p:sp>
      <p:sp>
        <p:nvSpPr>
          <p:cNvPr id="104977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鼓励学生参与信息素养相关的课外活动，如信息技术竞赛、创客空间等，提升学生的信息素养实践能力和创新思维。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建立完善的信息素养培养体系，将信息素养教育纳入初中教育的核心课程。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加强信息技术与学科教学的整合，提高教师信息素养水平，推动信息素养教育在日常教学中的渗透。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建立学校、家庭、社会三位一体的信息素养教育网络，形成良好的信息素养教育氛围。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强化信息素养培养在初中教育中的地位与作用</a:t>
            </a:r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信息素养是未来社会必备的技能，对于学生的个人发展和社会适应能力至关重要。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强化信息素养培养有助于提高学生的学习能力，促进其全面发展。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信息素养培养在初中教育中具有基础性地位，对于学生的综合素质提升具有重要意义。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强化信息素养培养有助于提升学生的创新能力和实践能力，为未来的职业发展奠定基础。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8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2024-01-01T06:58:15Z</dcterms:created>
  <dcterms:modified xsi:type="dcterms:W3CDTF">2024-01-01T06:58:15Z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7d8c9517f7a5415dabbc17d6dab4c05a_21</vt:lpwstr>
  </property>
</Properties>
</file>