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62" r:id="rId1"/>
    <p:sldMasterId id="2147484399" r:id="rId2"/>
  </p:sldMasterIdLst>
  <p:notesMasterIdLst>
    <p:notesMasterId r:id="rId3"/>
  </p:notesMasterIdLst>
  <p:sldIdLst>
    <p:sldId id="595" r:id="rId4"/>
    <p:sldId id="600" r:id="rId5"/>
    <p:sldId id="604" r:id="rId6"/>
    <p:sldId id="607" r:id="rId7"/>
    <p:sldId id="613" r:id="rId9"/>
    <p:sldId id="616" r:id="rId10"/>
    <p:sldId id="619" r:id="rId11"/>
    <p:sldId id="622" r:id="rId12"/>
    <p:sldId id="628" r:id="rId14"/>
    <p:sldId id="631" r:id="rId15"/>
    <p:sldId id="634" r:id="rId16"/>
    <p:sldId id="637" r:id="rId17"/>
    <p:sldId id="643" r:id="rId19"/>
    <p:sldId id="646" r:id="rId20"/>
    <p:sldId id="649" r:id="rId21"/>
    <p:sldId id="652" r:id="rId22"/>
    <p:sldId id="658" r:id="rId24"/>
    <p:sldId id="661" r:id="rId25"/>
    <p:sldId id="664" r:id="rId26"/>
    <p:sldId id="667" r:id="rId27"/>
    <p:sldId id="673" r:id="rId29"/>
    <p:sldId id="676" r:id="rId30"/>
    <p:sldId id="679" r:id="rId31"/>
    <p:sldId id="68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00" r:id="rId1"/>
    <p:sldLayoutId id="2147484401" r:id="rId2"/>
    <p:sldLayoutId id="2147484402" r:id="rId3"/>
    <p:sldLayoutId id="2147484403" r:id="rId4"/>
    <p:sldLayoutId id="2147484404" r:id="rId5"/>
    <p:sldLayoutId id="2147484405" r:id="rId6"/>
    <p:sldLayoutId id="2147484406" r:id="rId7"/>
    <p:sldLayoutId id="2147484407" r:id="rId8"/>
    <p:sldLayoutId id="2147484408" r:id="rId9"/>
    <p:sldLayoutId id="2147484409" r:id="rId10"/>
    <p:sldLayoutId id="21474844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tags" Target="../tags/tag260.xml"/><Relationship Id="rId22" Type="http://schemas.openxmlformats.org/officeDocument/2006/relationships/tags" Target="../tags/tag261.xml"/><Relationship Id="rId23" Type="http://schemas.openxmlformats.org/officeDocument/2006/relationships/tags" Target="../tags/tag262.xml"/><Relationship Id="rId24" Type="http://schemas.openxmlformats.org/officeDocument/2006/relationships/tags" Target="../tags/tag263.xml"/><Relationship Id="rId25" Type="http://schemas.openxmlformats.org/officeDocument/2006/relationships/tags" Target="../tags/tag264.xml"/><Relationship Id="rId26" Type="http://schemas.openxmlformats.org/officeDocument/2006/relationships/tags" Target="../tags/tag265.xml"/><Relationship Id="rId27" Type="http://schemas.openxmlformats.org/officeDocument/2006/relationships/tags" Target="../tags/tag266.xml"/><Relationship Id="rId28" Type="http://schemas.openxmlformats.org/officeDocument/2006/relationships/tags" Target="../tags/tag267.xml"/><Relationship Id="rId29" Type="http://schemas.openxmlformats.org/officeDocument/2006/relationships/tags" Target="../tags/tag26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tags" Target="../tags/tag301.xml"/><Relationship Id="rId22" Type="http://schemas.openxmlformats.org/officeDocument/2006/relationships/tags" Target="../tags/tag302.xml"/><Relationship Id="rId23" Type="http://schemas.openxmlformats.org/officeDocument/2006/relationships/tags" Target="../tags/tag303.xml"/><Relationship Id="rId24" Type="http://schemas.openxmlformats.org/officeDocument/2006/relationships/tags" Target="../tags/tag304.xml"/><Relationship Id="rId25" Type="http://schemas.openxmlformats.org/officeDocument/2006/relationships/tags" Target="../tags/tag305.xml"/><Relationship Id="rId26" Type="http://schemas.openxmlformats.org/officeDocument/2006/relationships/tags" Target="../tags/tag306.xml"/><Relationship Id="rId27" Type="http://schemas.openxmlformats.org/officeDocument/2006/relationships/tags" Target="../tags/tag307.xml"/><Relationship Id="rId28" Type="http://schemas.openxmlformats.org/officeDocument/2006/relationships/tags" Target="../tags/tag308.xml"/><Relationship Id="rId29" Type="http://schemas.openxmlformats.org/officeDocument/2006/relationships/tags" Target="../tags/tag309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数字校园带来的教育公平及包容性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数字校园的背景与意义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833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数字校园促进教育公平的途径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数字校园提升包容性的举措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数字校园面临的挑战与对策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737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9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未来发展趋势与展望</a:t>
            </a:r>
            <a:endParaRPr altLang="en-US" dirty="0" sz="19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数字校园的背景与意义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数字校园的定义与发展</a:t>
            </a:r>
            <a:endParaRPr altLang="en-US" lang="zh-CN"/>
          </a:p>
        </p:txBody>
      </p:sp>
      <p:sp>
        <p:nvSpPr>
          <p:cNvPr id="1049182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84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86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37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数字校园的定义：指利用信息技术手段，将学校的教学、管理、服务等各个环节整合到一个虚拟的数字空间中，实现教育资源的优化配置和高效利用。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8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90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92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94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9375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数字校园的发展历程：从最初的计算机辅助教学，到后来的校园网建设，再到现在的云计算、大数据等新一代信息技术的应用，数字校园的发展不断推动着教育领域的变革。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9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98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00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1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02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78889"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字校园的意义：数字校园的建设不仅提高了教育教学的效率和质量，还为学校的管理和服务提供了更加便捷和高效的方式。同时，数字校园也促进了教育资源的公平分配和优化配置，缩小了城乡和区域之间的教育差距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0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206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208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2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10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4444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数字校园的发展趋势：未来，数字校园将更加注重个性化教学、智能化管理和人性化服务等方面的发展。同时，随着5G、物联网等新技术的不断应用，数字校园将更加智能化、高效化、个性化。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1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数字校园在教育领域的应用</a:t>
            </a:r>
            <a:endParaRPr altLang="en-US" lang="zh-CN"/>
          </a:p>
        </p:txBody>
      </p:sp>
      <p:sp>
        <p:nvSpPr>
          <p:cNvPr id="10492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数字校园对教育公平及包容性的影响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数字校园在教育领域的未来发展趋势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数字校园的定义与特点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数字校园在教育领域的应用场景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数字校园对教育公平及包容性的影响</a:t>
            </a:r>
            <a:endParaRPr altLang="en-US" lang="zh-CN"/>
          </a:p>
        </p:txBody>
      </p:sp>
      <p:sp>
        <p:nvSpPr>
          <p:cNvPr id="10493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数字校园的普及提高了教育资源的可及性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数字校园推动了教育包容性的发展，使更多人受益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数字校园为特殊群体提供了更多的学习机会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数字校园促进了教育公平，缩小了城乡教育差距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数字校园促进教育公平的途径</a:t>
            </a:r>
            <a:endParaRPr altLang="en-US" lang="zh-CN"/>
          </a:p>
        </p:txBody>
      </p:sp>
      <p:sp>
        <p:nvSpPr>
          <p:cNvPr id="104942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打破地域限制，实现资源共享</a:t>
            </a:r>
            <a:endParaRPr altLang="en-US" lang="zh-CN"/>
          </a:p>
        </p:txBody>
      </p:sp>
      <p:sp>
        <p:nvSpPr>
          <p:cNvPr id="10495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数字校园提供远程教育资源，使不同地区的学生都能接受优质教育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数字校园实现资源共享，提高教育资源的利用效率，促进教育公平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数字校园促进教育公平，让不同地区的学生都能够平等地接受教育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数字校园打破地域限制，让不同地区的学生能够共享优质教育资源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缩小城乡差距，提高教育质量</a:t>
            </a:r>
            <a:endParaRPr altLang="en-US" lang="zh-CN"/>
          </a:p>
        </p:txBody>
      </p:sp>
      <p:sp>
        <p:nvSpPr>
          <p:cNvPr id="10496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数字校园提供优质教育资源：通过互联网技术，将优质教育资源传播到农村地区，缩小城乡教育资源差距。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促进教育公平：数字校园打破了地域限制，让农村地区学生也能享受到城市优质教育资源，促进教育公平。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提高教育质量：数字校园通过在线课程、远程教育等方式，提高农村地区学校的教学质量，提升学生的学习效果。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促进城乡教育融合：数字校园促进了城乡之间教育的交流与合作，推动城乡教育融合发展，提高整体教育水平。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促进教育资源均衡分配</a:t>
            </a:r>
            <a:endParaRPr altLang="en-US" lang="zh-CN"/>
          </a:p>
        </p:txBody>
      </p:sp>
      <p:sp>
        <p:nvSpPr>
          <p:cNvPr id="104969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数字校园提供远程教育资源，使优质教育资源得以共享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数字校园通过数字化技术，提高教育资源的利用效率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数字校园通过在线教育平台，实现教育资源的均衡分配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数字校园打破地域限制，让不同地区的学生都能接受到优质教育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数字校园提升包容性的举措</a:t>
            </a:r>
            <a:endParaRPr altLang="en-US" lang="zh-CN"/>
          </a:p>
        </p:txBody>
      </p:sp>
      <p:sp>
        <p:nvSpPr>
          <p:cNvPr id="104978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关注特殊群体需求，提供个性化支持</a:t>
            </a:r>
            <a:endParaRPr altLang="en-US" lang="zh-CN"/>
          </a:p>
        </p:txBody>
      </p:sp>
      <p:sp>
        <p:nvSpPr>
          <p:cNvPr id="10498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特殊群体教育资源共享：通过数字校园平台，将特殊群体的教育资源进行共享，提高教育资源的利用效率，促进教育公平。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针对特殊群体的数字校园服务：为残障学生、少数民族学生等特殊群体提供个性化的数字校园服务，如无障碍设施、多语言支持等。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个性化学习支持：利用数字技术为每位学生提供个性化的学习支持，如自适应学习平台、智能辅导系统等，以满足不同学生的学习需求。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跨地域、跨文化交流：数字校园可以打破地域和文化的限制，为特殊群体提供与其他地区、其他文化背景的学生进行交流的机会，促进相互理解与包容。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拓展学习途径，满足多样化学习需求</a:t>
            </a:r>
            <a:endParaRPr altLang="en-US" lang="zh-CN"/>
          </a:p>
        </p:txBody>
      </p:sp>
      <p:sp>
        <p:nvSpPr>
          <p:cNvPr id="10499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建立在线学习平台，提供丰富的学习资源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开展远程教育，打破地域限制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提供个性化学习支持，满足不同学生的学习需求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鼓励自主学习，提高学习效果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营造包容性学习环境，促进多元发展</a:t>
            </a:r>
            <a:endParaRPr altLang="en-US" lang="zh-CN"/>
          </a:p>
        </p:txBody>
      </p:sp>
      <p:sp>
        <p:nvSpPr>
          <p:cNvPr id="10500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建立无障碍学习环境：提供辅助技术、学习资源等，确保所有学生都能够平等地参与学习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促进多元文化交流：利用数字校园平台，开展跨文化交流活动，增进不同文化背景学生之间的了解与友谊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鼓励自主学习与合作学习：通过在线学习平台、协作工具等，支持学生自主学习与合作学习，培养自主学习能力和团队协作精神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提供个性化学习支持：根据学生的不同需求和学习风格，提供个性化的学习支持，如定制化的学习资源、学习路径等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数字校园面临的挑战与对策</a:t>
            </a:r>
            <a:endParaRPr altLang="en-US" lang="zh-CN"/>
          </a:p>
        </p:txBody>
      </p:sp>
      <p:sp>
        <p:nvSpPr>
          <p:cNvPr id="105011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502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具体措施：加大投入、引进先进技术、建立专业团队等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实施效果：提高教育质量、促进教育公平、增强包容性等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技术难题：网络覆盖、设备更新、资源共享等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解决方案：加强网络建设、提高设备性能、优化资源共享等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教育资源整合与优化策略</a:t>
            </a:r>
            <a:endParaRPr altLang="en-US" lang="zh-CN"/>
          </a:p>
        </p:txBody>
      </p:sp>
      <p:sp>
        <p:nvSpPr>
          <p:cNvPr id="10502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建立教育资源共享平台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制定统一的教育资源整合计划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推广数字化教育资源的应用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加强教师培训，提高数字化教育资源的应用能力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保障措施与政策支持</a:t>
            </a:r>
            <a:endParaRPr altLang="en-US" lang="zh-CN"/>
          </a:p>
        </p:txBody>
      </p:sp>
      <p:sp>
        <p:nvSpPr>
          <p:cNvPr id="10503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建立完善的数字校园安全保障机制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加强政策引导和支持，推动数字校园建设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完善相关法律法规，保障数字校园的合法权益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加强技术研发和创新，提高数字校园的竞争力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42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数字化教育普及程度不断提高</a:t>
            </a:r>
            <a:endParaRPr altLang="en-US" lang="zh-CN"/>
          </a:p>
        </p:txBody>
      </p:sp>
      <p:sp>
        <p:nvSpPr>
          <p:cNvPr id="10505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数字校园建设加速推进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互联网+教育资源共享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人工智能技术助力个性化教学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未来数字化教育将更加普及和深入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创新教育模式，推动教育变革</a:t>
            </a:r>
            <a:endParaRPr altLang="en-US" lang="zh-CN"/>
          </a:p>
        </p:txBody>
      </p:sp>
      <p:sp>
        <p:nvSpPr>
          <p:cNvPr id="10505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数字化教育资源共享：打破地域限制，让优质教育资源惠及更多人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个性化教学：利用大数据和人工智能技术，为每个学生提供定制化的学习方案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在线学习与线下实践结合：提高学生的实践能力和综合素质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跨界合作与产学研一体化：促进教育界与产业界的深度融合，推动教育变革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构建更加公平、包容的数字化教育体系</a:t>
            </a:r>
            <a:endParaRPr altLang="en-US" lang="zh-CN"/>
          </a:p>
        </p:txBody>
      </p:sp>
      <p:sp>
        <p:nvSpPr>
          <p:cNvPr id="10506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数字化教育资源共享：打破地域限制，让更多人享受优质教育资源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个性化教学：利用大数据和人工智能技术，为每个学生提供定制化的学习方案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线上线下融合：结合线上和线下教学方式，提高教学效果和学生学习体验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跨学科学习：鼓励学生跨学科学习，培养综合素质和创新能力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73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3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31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5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9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21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2023-12-15T13:45:18Z</dcterms:created>
  <dcterms:modified xsi:type="dcterms:W3CDTF">2023-12-15T13:45:18Z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1308ccdde9c545cead7c4226d557d7b1_21</vt:lpwstr>
  </property>
</Properties>
</file>