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409" r:id="rId1"/>
    <p:sldMasterId id="2147488446" r:id="rId2"/>
  </p:sldMasterIdLst>
  <p:notesMasterIdLst>
    <p:notesMasterId r:id="rId3"/>
  </p:notesMasterIdLst>
  <p:sldIdLst>
    <p:sldId id="2372" r:id="rId4"/>
    <p:sldId id="2375" r:id="rId5"/>
    <p:sldId id="2378" r:id="rId6"/>
    <p:sldId id="2381" r:id="rId7"/>
    <p:sldId id="2387" r:id="rId9"/>
    <p:sldId id="2390" r:id="rId10"/>
    <p:sldId id="2393" r:id="rId11"/>
    <p:sldId id="2396" r:id="rId12"/>
    <p:sldId id="2402" r:id="rId14"/>
    <p:sldId id="2405" r:id="rId15"/>
    <p:sldId id="2408" r:id="rId16"/>
    <p:sldId id="2411" r:id="rId17"/>
    <p:sldId id="2417" r:id="rId19"/>
    <p:sldId id="2420" r:id="rId20"/>
    <p:sldId id="2423" r:id="rId21"/>
    <p:sldId id="2426" r:id="rId22"/>
    <p:sldId id="2432" r:id="rId24"/>
    <p:sldId id="2435" r:id="rId25"/>
    <p:sldId id="2438" r:id="rId26"/>
    <p:sldId id="2441" r:id="rId27"/>
    <p:sldId id="2447" r:id="rId29"/>
    <p:sldId id="2450" r:id="rId30"/>
    <p:sldId id="2453" r:id="rId31"/>
    <p:sldId id="2456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image" Target="../media/image2.png"/><Relationship Id="rId3" Type="http://schemas.openxmlformats.org/officeDocument/2006/relationships/tags" Target="../tags/tag6.xml"/><Relationship Id="rId4" Type="http://schemas.openxmlformats.org/officeDocument/2006/relationships/tags" Target="../tags/tag7.xml"/><Relationship Id="rId5" Type="http://schemas.openxmlformats.org/officeDocument/2006/relationships/tags" Target="../tags/tag8.xml"/><Relationship Id="rId6" Type="http://schemas.openxmlformats.org/officeDocument/2006/relationships/tags" Target="../tags/tag9.xml"/><Relationship Id="rId7" Type="http://schemas.openxmlformats.org/officeDocument/2006/relationships/tags" Target="../tags/tag10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3.png"/><Relationship Id="rId3" Type="http://schemas.openxmlformats.org/officeDocument/2006/relationships/tags" Target="../tags/tag12.xml"/><Relationship Id="rId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4.pn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5.png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tags" Target="../tags/tag49.xml"/><Relationship Id="rId6" Type="http://schemas.openxmlformats.org/officeDocument/2006/relationships/tags" Target="../tags/tag50.xml"/><Relationship Id="rId7" Type="http://schemas.openxmlformats.org/officeDocument/2006/relationships/tags" Target="../tags/tag51.xml"/><Relationship Id="rId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586" r="671" b="-1"/>
          <a:stretch>
            <a:fillRect/>
          </a:stretch>
        </p:blipFill>
        <p:spPr>
          <a:xfrm>
            <a:off x="0" y="-14831"/>
            <a:ext cx="12192000" cy="6872831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2162810"/>
            <a:ext cx="7202805" cy="126619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0" y="1164371"/>
            <a:ext cx="10515600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accent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署名占位符 10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838200" y="3435631"/>
            <a:ext cx="2743200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429"/>
            <a:ext cx="12192000" cy="6857142"/>
          </a:xfrm>
          <a:prstGeom prst="rect"/>
        </p:spPr>
      </p:pic>
      <p:sp>
        <p:nvSpPr>
          <p:cNvPr id="104867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" y="14287"/>
            <a:ext cx="12158662" cy="6843713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788" y="755699"/>
            <a:ext cx="2880000" cy="5563619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279" r="833"/>
          <a:stretch>
            <a:fillRect/>
          </a:stretch>
        </p:blipFill>
        <p:spPr>
          <a:xfrm>
            <a:off x="1" y="0"/>
            <a:ext cx="12191999" cy="6843712"/>
          </a:xfrm>
          <a:prstGeom prst="rect"/>
        </p:spPr>
      </p:pic>
      <p:sp>
        <p:nvSpPr>
          <p:cNvPr id="104868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2047240" y="2228215"/>
            <a:ext cx="9144000" cy="1931670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6" name="节编号 3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2045335" y="803275"/>
            <a:ext cx="9144000" cy="1405890"/>
          </a:xfrm>
        </p:spPr>
        <p:txBody>
          <a:bodyPr anchor="b" anchorCtr="0" bIns="0" rIns="0" tIns="0">
            <a:noAutofit/>
          </a:bodyPr>
          <a:lstStyle>
            <a:lvl1pPr algn="r" indent="0" marL="0">
              <a:buNone/>
              <a:defRPr b="1" sz="8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/>
        </p:spPr>
      </p:pic>
      <p:sp>
        <p:nvSpPr>
          <p:cNvPr id="104874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216451"/>
            <a:ext cx="10515000" cy="1800000"/>
          </a:xfrm>
        </p:spPr>
        <p:txBody>
          <a:bodyPr anchor="b"/>
          <a:lstStyle>
            <a:lvl1pPr algn="ctr">
              <a:lnSpc>
                <a:spcPct val="100000"/>
              </a:lnSpc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署名占位符 10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65" y="3380249"/>
            <a:ext cx="10514400" cy="898647"/>
          </a:xfrm>
        </p:spPr>
        <p:txBody>
          <a:bodyPr anchor="t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8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5"/>
          <p:cNvSpPr>
            <a:spLocks noGrp="1"/>
          </p:cNvSpPr>
          <p:nvPr>
            <p:ph type="ftr" sz="quarter" idx="19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6"/>
          <p:cNvSpPr>
            <a:spLocks noGrp="1"/>
          </p:cNvSpPr>
          <p:nvPr>
            <p:ph type="sldNum" sz="quarter" idx="20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2.xml"/><Relationship Id="rId13" Type="http://schemas.openxmlformats.org/officeDocument/2006/relationships/image" Target="../media/image6.png"/><Relationship Id="rId14" Type="http://schemas.openxmlformats.org/officeDocument/2006/relationships/tags" Target="../tags/tag53.xml"/><Relationship Id="rId15" Type="http://schemas.openxmlformats.org/officeDocument/2006/relationships/tags" Target="../tags/tag54.xml"/><Relationship Id="rId16" Type="http://schemas.openxmlformats.org/officeDocument/2006/relationships/tags" Target="../tags/tag55.xml"/><Relationship Id="rId17" Type="http://schemas.openxmlformats.org/officeDocument/2006/relationships/tags" Target="../tags/tag56.xml"/><Relationship Id="rId18" Type="http://schemas.openxmlformats.org/officeDocument/2006/relationships/tags" Target="../tags/tag57.xml"/><Relationship Id="rId19" Type="http://schemas.openxmlformats.org/officeDocument/2006/relationships/tags" Target="../tags/tag5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410" r:id="rId1"/>
    <p:sldLayoutId id="2147488411" r:id="rId2"/>
    <p:sldLayoutId id="2147488412" r:id="rId3"/>
    <p:sldLayoutId id="2147488413" r:id="rId4"/>
    <p:sldLayoutId id="2147488414" r:id="rId5"/>
    <p:sldLayoutId id="2147488415" r:id="rId6"/>
    <p:sldLayoutId id="2147488416" r:id="rId7"/>
    <p:sldLayoutId id="2147488417" r:id="rId8"/>
    <p:sldLayoutId id="2147488418" r:id="rId9"/>
    <p:sldLayoutId id="2147488419" r:id="rId10"/>
    <p:sldLayoutId id="214748842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34187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8447" r:id="rId1"/>
    <p:sldLayoutId id="2147488448" r:id="rId2"/>
    <p:sldLayoutId id="2147488449" r:id="rId3"/>
    <p:sldLayoutId id="2147488450" r:id="rId4"/>
    <p:sldLayoutId id="2147488451" r:id="rId5"/>
    <p:sldLayoutId id="2147488452" r:id="rId6"/>
    <p:sldLayoutId id="2147488453" r:id="rId7"/>
    <p:sldLayoutId id="2147488454" r:id="rId8"/>
    <p:sldLayoutId id="2147488455" r:id="rId9"/>
    <p:sldLayoutId id="2147488456" r:id="rId10"/>
    <p:sldLayoutId id="214748845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lt1">
              <a:lumMod val="100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4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9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tags" Target="../tags/tag70.xml"/><Relationship Id="rId9" Type="http://schemas.openxmlformats.org/officeDocument/2006/relationships/tags" Target="../tags/tag71.xml"/><Relationship Id="rId10" Type="http://schemas.openxmlformats.org/officeDocument/2006/relationships/tags" Target="../tags/tag72.xml"/><Relationship Id="rId11" Type="http://schemas.openxmlformats.org/officeDocument/2006/relationships/tags" Target="../tags/tag73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tags" Target="../tags/tag80.xml"/><Relationship Id="rId19" Type="http://schemas.openxmlformats.org/officeDocument/2006/relationships/tags" Target="../tags/tag81.xml"/><Relationship Id="rId20" Type="http://schemas.openxmlformats.org/officeDocument/2006/relationships/tags" Target="../tags/tag8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tags" Target="../tags/tag110.xml"/><Relationship Id="rId23" Type="http://schemas.openxmlformats.org/officeDocument/2006/relationships/tags" Target="../tags/tag111.xml"/><Relationship Id="rId24" Type="http://schemas.openxmlformats.org/officeDocument/2006/relationships/tags" Target="../tags/tag112.xml"/><Relationship Id="rId25" Type="http://schemas.openxmlformats.org/officeDocument/2006/relationships/tags" Target="../tags/tag113.xml"/><Relationship Id="rId26" Type="http://schemas.openxmlformats.org/officeDocument/2006/relationships/tags" Target="../tags/tag114.xml"/><Relationship Id="rId27" Type="http://schemas.openxmlformats.org/officeDocument/2006/relationships/tags" Target="../tags/tag115.xml"/><Relationship Id="rId28" Type="http://schemas.openxmlformats.org/officeDocument/2006/relationships/tags" Target="../tags/tag116.xml"/><Relationship Id="rId29" Type="http://schemas.openxmlformats.org/officeDocument/2006/relationships/tags" Target="../tags/tag117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tags" Target="../tags/tag124.xml"/><Relationship Id="rId8" Type="http://schemas.openxmlformats.org/officeDocument/2006/relationships/tags" Target="../tags/tag125.xml"/><Relationship Id="rId9" Type="http://schemas.openxmlformats.org/officeDocument/2006/relationships/tags" Target="../tags/tag126.xml"/><Relationship Id="rId10" Type="http://schemas.openxmlformats.org/officeDocument/2006/relationships/tags" Target="../tags/tag127.xml"/><Relationship Id="rId11" Type="http://schemas.openxmlformats.org/officeDocument/2006/relationships/tags" Target="../tags/tag128.xml"/><Relationship Id="rId12" Type="http://schemas.openxmlformats.org/officeDocument/2006/relationships/tags" Target="../tags/tag129.xml"/><Relationship Id="rId13" Type="http://schemas.openxmlformats.org/officeDocument/2006/relationships/tags" Target="../tags/tag130.xml"/><Relationship Id="rId14" Type="http://schemas.openxmlformats.org/officeDocument/2006/relationships/tags" Target="../tags/tag131.xml"/><Relationship Id="rId15" Type="http://schemas.openxmlformats.org/officeDocument/2006/relationships/tags" Target="../tags/tag132.xml"/><Relationship Id="rId16" Type="http://schemas.openxmlformats.org/officeDocument/2006/relationships/tags" Target="../tags/tag133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tags" Target="../tags/tag224.xml"/><Relationship Id="rId14" Type="http://schemas.openxmlformats.org/officeDocument/2006/relationships/tags" Target="../tags/tag225.xml"/><Relationship Id="rId15" Type="http://schemas.openxmlformats.org/officeDocument/2006/relationships/tags" Target="../tags/tag226.xml"/><Relationship Id="rId16" Type="http://schemas.openxmlformats.org/officeDocument/2006/relationships/tags" Target="../tags/tag227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tags" Target="../tags/tag298.xml"/><Relationship Id="rId14" Type="http://schemas.openxmlformats.org/officeDocument/2006/relationships/tags" Target="../tags/tag299.xml"/><Relationship Id="rId15" Type="http://schemas.openxmlformats.org/officeDocument/2006/relationships/tags" Target="../tags/tag300.xml"/><Relationship Id="rId16" Type="http://schemas.openxmlformats.org/officeDocument/2006/relationships/tags" Target="../tags/tag301.xml"/><Relationship Id="rId17" Type="http://schemas.openxmlformats.org/officeDocument/2006/relationships/tags" Target="../tags/tag302.xml"/><Relationship Id="rId18" Type="http://schemas.openxmlformats.org/officeDocument/2006/relationships/tags" Target="../tags/tag303.xml"/><Relationship Id="rId19" Type="http://schemas.openxmlformats.org/officeDocument/2006/relationships/tags" Target="../tags/tag304.xml"/><Relationship Id="rId20" Type="http://schemas.openxmlformats.org/officeDocument/2006/relationships/tags" Target="../tags/tag305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162810"/>
            <a:ext cx="7202805" cy="1266190"/>
          </a:xfrm>
        </p:spPr>
        <p:txBody>
          <a:bodyPr>
            <a:normAutofit fontScale="90000"/>
          </a:bodyPr>
          <a:p>
            <a:r>
              <a:rPr altLang="en-US" lang="zh-CN"/>
              <a:t>五种引领2024年食品饮料行业的新产品趋势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1164371"/>
            <a:ext cx="10515600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3435631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755699"/>
            <a:ext cx="2880000" cy="5563619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66" name="序号"/>
          <p:cNvSpPr txBox="1"/>
          <p:nvPr>
            <p:custDataLst>
              <p:tags r:id="rId2"/>
            </p:custDataLst>
          </p:nvPr>
        </p:nvSpPr>
        <p:spPr>
          <a:xfrm>
            <a:off x="4340225" y="122809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01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68" name="项标题"/>
          <p:cNvSpPr txBox="1"/>
          <p:nvPr>
            <p:custDataLst>
              <p:tags r:id="rId3"/>
            </p:custDataLst>
          </p:nvPr>
        </p:nvSpPr>
        <p:spPr>
          <a:xfrm>
            <a:off x="6745605" y="132715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添加目录项标题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0" name="Line 1"/>
          <p:cNvSpPr/>
          <p:nvPr>
            <p:custDataLst>
              <p:tags r:id="rId4"/>
            </p:custDataLst>
          </p:nvPr>
        </p:nvSpPr>
        <p:spPr>
          <a:xfrm>
            <a:off x="4688840" y="193103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2" name="序号"/>
          <p:cNvSpPr txBox="1"/>
          <p:nvPr>
            <p:custDataLst>
              <p:tags r:id="rId5"/>
            </p:custDataLst>
          </p:nvPr>
        </p:nvSpPr>
        <p:spPr>
          <a:xfrm>
            <a:off x="4340225" y="210058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02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74" name="项标题"/>
          <p:cNvSpPr txBox="1"/>
          <p:nvPr>
            <p:custDataLst>
              <p:tags r:id="rId6"/>
            </p:custDataLst>
          </p:nvPr>
        </p:nvSpPr>
        <p:spPr>
          <a:xfrm>
            <a:off x="6745605" y="219964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健康化趋势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Line 1"/>
          <p:cNvSpPr/>
          <p:nvPr>
            <p:custDataLst>
              <p:tags r:id="rId7"/>
            </p:custDataLst>
          </p:nvPr>
        </p:nvSpPr>
        <p:spPr>
          <a:xfrm>
            <a:off x="4688840" y="280352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8" name="序号"/>
          <p:cNvSpPr txBox="1"/>
          <p:nvPr>
            <p:custDataLst>
              <p:tags r:id="rId8"/>
            </p:custDataLst>
          </p:nvPr>
        </p:nvSpPr>
        <p:spPr>
          <a:xfrm>
            <a:off x="4340225" y="297307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03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0" name="项标题"/>
          <p:cNvSpPr txBox="1"/>
          <p:nvPr>
            <p:custDataLst>
              <p:tags r:id="rId9"/>
            </p:custDataLst>
          </p:nvPr>
        </p:nvSpPr>
        <p:spPr>
          <a:xfrm>
            <a:off x="6745605" y="307213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个性化趋势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2" name="Line 1"/>
          <p:cNvSpPr/>
          <p:nvPr>
            <p:custDataLst>
              <p:tags r:id="rId10"/>
            </p:custDataLst>
          </p:nvPr>
        </p:nvSpPr>
        <p:spPr>
          <a:xfrm>
            <a:off x="4688840" y="367601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84" name="序号"/>
          <p:cNvSpPr txBox="1"/>
          <p:nvPr>
            <p:custDataLst>
              <p:tags r:id="rId11"/>
            </p:custDataLst>
          </p:nvPr>
        </p:nvSpPr>
        <p:spPr>
          <a:xfrm>
            <a:off x="4340225" y="38455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04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6" name="项标题"/>
          <p:cNvSpPr txBox="1"/>
          <p:nvPr>
            <p:custDataLst>
              <p:tags r:id="rId12"/>
            </p:custDataLst>
          </p:nvPr>
        </p:nvSpPr>
        <p:spPr>
          <a:xfrm>
            <a:off x="6745605" y="39446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便捷化趋势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Line 1"/>
          <p:cNvSpPr/>
          <p:nvPr>
            <p:custDataLst>
              <p:tags r:id="rId13"/>
            </p:custDataLst>
          </p:nvPr>
        </p:nvSpPr>
        <p:spPr>
          <a:xfrm>
            <a:off x="4688840" y="45485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4340225" y="471805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05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745605" y="481711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智能化趋势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4" name="Line 1"/>
          <p:cNvSpPr/>
          <p:nvPr>
            <p:custDataLst>
              <p:tags r:id="rId16"/>
            </p:custDataLst>
          </p:nvPr>
        </p:nvSpPr>
        <p:spPr>
          <a:xfrm>
            <a:off x="4688840" y="542099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6" name="序号"/>
          <p:cNvSpPr txBox="1"/>
          <p:nvPr>
            <p:custDataLst>
              <p:tags r:id="rId17"/>
            </p:custDataLst>
          </p:nvPr>
        </p:nvSpPr>
        <p:spPr>
          <a:xfrm>
            <a:off x="4340225" y="559054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06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8" name="项标题"/>
          <p:cNvSpPr txBox="1"/>
          <p:nvPr>
            <p:custDataLst>
              <p:tags r:id="rId18"/>
            </p:custDataLst>
          </p:nvPr>
        </p:nvSpPr>
        <p:spPr>
          <a:xfrm>
            <a:off x="6745605" y="568960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可持续化趋势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0" name="Line 1"/>
          <p:cNvSpPr/>
          <p:nvPr>
            <p:custDataLst>
              <p:tags r:id="rId19"/>
            </p:custDataLst>
          </p:nvPr>
        </p:nvSpPr>
        <p:spPr>
          <a:xfrm>
            <a:off x="4688840" y="629348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添加目录项标题</a:t>
            </a:r>
            <a:endParaRPr altLang="en-US" lang="zh-CN"/>
          </a:p>
        </p:txBody>
      </p:sp>
      <p:sp>
        <p:nvSpPr>
          <p:cNvPr id="10488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健康化趋势</a:t>
            </a:r>
            <a:endParaRPr altLang="en-US" lang="zh-CN"/>
          </a:p>
        </p:txBody>
      </p:sp>
      <p:sp>
        <p:nvSpPr>
          <p:cNvPr id="10488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低糖、低脂、高纤维产品</a:t>
            </a:r>
            <a:endParaRPr altLang="en-US" lang="zh-CN"/>
          </a:p>
        </p:txBody>
      </p:sp>
      <p:sp>
        <p:nvSpPr>
          <p:cNvPr id="104889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9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0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0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0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0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0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1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1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2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2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3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3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低糖、低脂、高纤维产品是健康化趋势的代表之一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低糖、低脂、高纤维产品的市场需求将持续增长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越来越多的食品饮料企业开始推出低糖、低脂、高纤维产品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这些产品在市场上受到越来越多消费者的青睐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天然有机产品</a:t>
            </a:r>
            <a:endParaRPr altLang="en-US" lang="zh-CN"/>
          </a:p>
        </p:txBody>
      </p:sp>
      <p:sp>
        <p:nvSpPr>
          <p:cNvPr id="104897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市场需求：随着消费者对健康饮食的重视，天然有机产品市场需求不断增长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定义：指按照有机农业标准生产、加工、销售的食品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特点：无农药残留、无抗生素、无激素等有害物质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未来趋势：随着有机农业的发展，天然有机产品将成为食品饮料行业的新趋势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功能性食品</a:t>
            </a:r>
            <a:endParaRPr altLang="en-US" lang="zh-CN"/>
          </a:p>
        </p:txBody>
      </p:sp>
      <p:sp>
        <p:nvSpPr>
          <p:cNvPr id="104904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4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定义：指具有特定健康功能的食品，如保健品、营养补充剂等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5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特点：具有明确的健康功能，如增强免疫力、降低胆固醇、改善睡眠等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5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5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市场需求：随着人们对健康的关注度不断提高，功能性食品市场需求不断增长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6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6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发展趋势：未来功能性食品将更加多样化、个性化，满足不同人群的需求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个性化趋势</a:t>
            </a:r>
            <a:endParaRPr altLang="en-US" lang="zh-CN"/>
          </a:p>
        </p:txBody>
      </p:sp>
      <p:sp>
        <p:nvSpPr>
          <p:cNvPr id="10490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定制化产品</a:t>
            </a:r>
            <a:endParaRPr altLang="en-US" lang="zh-CN"/>
          </a:p>
        </p:txBody>
      </p:sp>
      <p:sp>
        <p:nvSpPr>
          <p:cNvPr id="104915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5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个性化趋势：消费者对产品的个性化需求越来越高，企业需要提供定制化的产品以满足不同消费者的需求。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5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5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定制化产品的优势：能够提高产品的附加值，增加消费者的购买欲望，同时提高企业的竞争力。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6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定制化产品的实现方式：通过数字化技术、智能化制造等手段，实现产品的快速定制和生产。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7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定制化产品的未来发展：随着消费者对个性化需求的不断提高，定制化产品将成为未来食品饮料行业的重要趋势之一。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个性化包装</a:t>
            </a:r>
            <a:endParaRPr altLang="en-US" lang="zh-CN"/>
          </a:p>
        </p:txBody>
      </p:sp>
      <p:sp>
        <p:nvSpPr>
          <p:cNvPr id="104920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定制化包装：根据消费者需求，提供个性化的包装设计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环保包装：采用环保材料，减少对环境的影响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智能包装：利用科技手段，增加包装的互动性和趣味性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可持续性包装：注重包装的可持续性，减少资源浪费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多样化口味</a:t>
            </a:r>
            <a:endParaRPr altLang="en-US" lang="zh-CN"/>
          </a:p>
        </p:txBody>
      </p:sp>
      <p:sp>
        <p:nvSpPr>
          <p:cNvPr id="104926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消费者对口味的需求日益多样化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不同地区、年龄和人群对口味的偏好存在差异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创新口味的产品在市场上受到欢迎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多样化口味的趋势推动食品饮料行业不断推陈出新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便捷化趋势</a:t>
            </a:r>
            <a:endParaRPr altLang="en-US" lang="zh-CN"/>
          </a:p>
        </p:txBody>
      </p:sp>
      <p:sp>
        <p:nvSpPr>
          <p:cNvPr id="10493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即食产品</a:t>
            </a:r>
            <a:endParaRPr altLang="en-US" lang="zh-CN"/>
          </a:p>
        </p:txBody>
      </p:sp>
      <p:sp>
        <p:nvSpPr>
          <p:cNvPr id="104937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定义：无需加工或只需简单加工即可食用的产品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特点：方便快捷、节省时间、携带方便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市场需求：随着生活节奏加快，人们对即食产品的需求越来越高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未来趋势：即食产品将更加多样化、个性化，满足不同人群的需求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方便携带产品</a:t>
            </a:r>
            <a:endParaRPr altLang="en-US" lang="zh-CN"/>
          </a:p>
        </p:txBody>
      </p:sp>
      <p:sp>
        <p:nvSpPr>
          <p:cNvPr id="104943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3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方便携带的包装设计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4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4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便于携带的轻便产品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4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4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便于携带的即食产品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5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5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便于携带的便携式食品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快速烹饪产品</a:t>
            </a:r>
            <a:endParaRPr altLang="en-US" lang="zh-CN"/>
          </a:p>
        </p:txBody>
      </p:sp>
      <p:sp>
        <p:nvSpPr>
          <p:cNvPr id="104949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发展趋势：随着生活节奏加快，人们对快速烹饪产品的需求越来越大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定义：指那些能够快速制作出美味佳肴的烹饪工具和配套产品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特点：简单易用、节省时间、口感美味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案例：例如智能电饭煲、多功能料理机等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智能化趋势</a:t>
            </a:r>
            <a:endParaRPr altLang="en-US" lang="zh-CN"/>
          </a:p>
        </p:txBody>
      </p:sp>
      <p:sp>
        <p:nvSpPr>
          <p:cNvPr id="10495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智能包装技术</a:t>
            </a:r>
            <a:endParaRPr altLang="en-US" lang="zh-CN"/>
          </a:p>
        </p:txBody>
      </p:sp>
      <p:sp>
        <p:nvSpPr>
          <p:cNvPr id="10496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定义：智能包装技术是一种将传感器、微处理器、执行器等电子元器件集成到包装材料中，实现包装智能化、自动化的技术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应用领域：食品、饮料、医药等需要密封、防伪、追踪等需求的领域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发展趋势：随着物联网、大数据等技术的发展，智能包装技术将更加智能化、个性化，实现更精准的追踪和溯源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创新点：智能包装技术不仅可以提高产品的质量和安全性，还可以降低生产成本，提高生产效率，为消费者带来更好的购物体验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智能制造技术</a:t>
            </a:r>
            <a:endParaRPr altLang="en-US" lang="zh-CN"/>
          </a:p>
        </p:txBody>
      </p:sp>
      <p:sp>
        <p:nvSpPr>
          <p:cNvPr id="104966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7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定义：智能制造技术是一种将人工智能、大数据、物联网等先进技术应用于制造过程，实现生产自动化、智能化和高效化的技术。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7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7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应用领域：食品饮料行业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8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8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作用：提高生产效率、降低成本、提升产品质量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8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8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未来发展：随着技术的不断进步，智能制造将成为食品饮料行业的重要趋势之一，为行业带来更多的创新和变革。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智能供应链管理</a:t>
            </a:r>
            <a:endParaRPr altLang="en-US" lang="zh-CN"/>
          </a:p>
        </p:txBody>
      </p:sp>
      <p:sp>
        <p:nvSpPr>
          <p:cNvPr id="10497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定义：通过先进的信息化技术，实现供应链的智能化管理，提高效率和准确性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应用：利用大数据、人工智能等技术，对供应链数据进行实时分析，预测市场需求，优化库存管理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优势：减少人工干预，降低成本，提高响应速度和客户满意度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挑战：技术难度大，需要投入大量资源和时间进行研发和实施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可持续化趋势</a:t>
            </a:r>
            <a:endParaRPr altLang="en-US" lang="zh-CN"/>
          </a:p>
        </p:txBody>
      </p:sp>
      <p:sp>
        <p:nvSpPr>
          <p:cNvPr id="10497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环保包装材料</a:t>
            </a:r>
            <a:endParaRPr altLang="en-US" lang="zh-CN"/>
          </a:p>
        </p:txBody>
      </p:sp>
      <p:sp>
        <p:nvSpPr>
          <p:cNvPr id="104983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可降解材料：使用可降解材料代替传统塑料包装，减少对环境的污染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循环利用：推广循环利用技术，使包装材料能够多次使用，降低资源消耗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绿色印刷：采用环保印刷技术，减少印刷过程中的污染，提高资源利用效率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环保认证：加强环保认证，鼓励企业使用符合环保标准的包装材料，提高市场竞争力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可持续生产方式</a:t>
            </a:r>
            <a:endParaRPr altLang="en-US" lang="zh-CN"/>
          </a:p>
        </p:txBody>
      </p:sp>
      <p:sp>
        <p:nvSpPr>
          <p:cNvPr id="104989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环保包装：采用可回收、可降解的包装材料，减少对环境的污染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节能减排：采用先进的生产技术和设备，降低能源消耗和排放，提高生产效率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循环经济：实现资源的循环利用，减少浪费和污染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绿色供应链：建立绿色供应链管理体系，确保供应商符合环保要求，降低整个供应链的碳排放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社会责任体现</a:t>
            </a:r>
            <a:endParaRPr altLang="en-US" lang="zh-CN"/>
          </a:p>
        </p:txBody>
      </p:sp>
      <p:sp>
        <p:nvSpPr>
          <p:cNvPr id="10499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环保意识：采用可持续的生产方式，减少对环境的影响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社会责任投资：将社会责任纳入投资决策中，推动可持续发展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公益事业：积极参与社会公益事业，回馈社会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公平贸易：与供应商建立公平、透明和互惠的合作关系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216451"/>
            <a:ext cx="10515000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01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38165" y="3380249"/>
            <a:ext cx="10514400" cy="898647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476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2"/>
  <p:tag name="KSO_WM_TEMPLATE_THUMBS_INDEX" val="1、9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2_1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添加文档标题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2_1*b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此处添加副标题"/>
</p:tagLst>
</file>

<file path=ppt/tags/tag61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12_1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汇报人：WPS"/>
</p:tagLst>
</file>

<file path=ppt/tags/tag62.xml><?xml version="1.0" encoding="utf-8"?>
<p:tagLst xmlns:p="http://schemas.openxmlformats.org/presentationml/2006/main">
  <p:tag name="KSO_WM_SLIDE_ID" val="custom2023121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2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6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2_6*l_h_i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2_6*l_h_a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custom20231212_6*l_h_i*1_1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2_6*l_h_i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2_6*l_h_a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custom20231212_6*l_h_i*1_2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2_6*l_h_i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2_6*l_h_a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custom20231212_6*l_h_i*1_3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2_6*l_h_i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2_6*l_h_a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custom20231212_6*l_h_i*1_4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2_6*l_h_i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2_6*l_h_a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1212_6*l_h_i*1_5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2_6*l_h_i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2_6*l_h_a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custom20231212_6*l_h_i*1_6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SLIDE_ID" val="custom2023121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5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88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4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8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87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2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30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69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08.xml><?xml version="1.0" encoding="utf-8"?>
<p:tagLst xmlns:p="http://schemas.openxmlformats.org/presentationml/2006/main">
  <p:tag name="KSO_WM_SLIDE_ID" val="custom2023121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2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60">
      <a:dk1>
        <a:srgbClr val="000000"/>
      </a:dk1>
      <a:lt1>
        <a:srgbClr val="FFFFFF"/>
      </a:lt1>
      <a:dk2>
        <a:srgbClr val="001548"/>
      </a:dk2>
      <a:lt2>
        <a:srgbClr val="F5F7FF"/>
      </a:lt2>
      <a:accent1>
        <a:srgbClr val="00A7FF"/>
      </a:accent1>
      <a:accent2>
        <a:srgbClr val="3386ED"/>
      </a:accent2>
      <a:accent3>
        <a:srgbClr val="33F0FF"/>
      </a:accent3>
      <a:accent4>
        <a:srgbClr val="FA406C"/>
      </a:accent4>
      <a:accent5>
        <a:srgbClr val="C933FE"/>
      </a:accent5>
      <a:accent6>
        <a:srgbClr val="FF00A7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noFill/>
        <a:ln w="12700">
          <a:solidFill>
            <a:schemeClr val="tx1">
              <a:alpha val="70000"/>
            </a:schemeClr>
          </a:solidFill>
          <a:prstDash val="solid"/>
        </a:ln>
      </a:spPr>
      <a:bodyPr/>
      <a:lstStyle/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2023-12-17T03:06:25Z</dcterms:created>
  <dcterms:modified xsi:type="dcterms:W3CDTF">2023-12-17T03:06:25Z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736b4a54e1df4ecfb2ecca4ea841f83f_21</vt:lpwstr>
  </property>
</Properties>
</file>