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7.6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sldIdLst>
    <p:sldId id="389" r:id="rId4"/>
    <p:sldId id="392" r:id="rId5"/>
    <p:sldId id="395" r:id="rId6"/>
    <p:sldId id="398" r:id="rId7"/>
    <p:sldId id="401" r:id="rId8"/>
    <p:sldId id="404" r:id="rId9"/>
    <p:sldId id="407" r:id="rId10"/>
    <p:sldId id="410" r:id="rId11"/>
    <p:sldId id="413" r:id="rId12"/>
    <p:sldId id="416" r:id="rId13"/>
    <p:sldId id="419" r:id="rId14"/>
    <p:sldId id="422" r:id="rId15"/>
    <p:sldId id="425" r:id="rId16"/>
    <p:sldId id="428" r:id="rId17"/>
    <p:sldId id="431" r:id="rId18"/>
    <p:sldId id="434" r:id="rId19"/>
    <p:sldId id="437" r:id="rId20"/>
    <p:sldId id="440" r:id="rId21"/>
    <p:sldId id="443" r:id="rId22"/>
    <p:sldId id="446" r:id="rId23"/>
    <p:sldId id="449" r:id="rId24"/>
    <p:sldId id="452" r:id="rId25"/>
    <p:sldId id="455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Epo ch" initials="E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54E"/>
    <a:srgbClr val="016C90"/>
    <a:srgbClr val="D5DEE3"/>
    <a:srgbClr val="01D5E3"/>
    <a:srgbClr val="FA5856"/>
    <a:srgbClr val="89DB2F"/>
    <a:srgbClr val="7C9EFF"/>
    <a:srgbClr val="9D2A23"/>
    <a:srgbClr val="812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8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tags" Target="tags/tag3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notesMaster" Target="notesMasters/notesMaster1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7" name="日期占位符 2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200" b="0" i="0" u="none" baseline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6150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buFont typeface="Arial"/>
            </a:pPr>
            <a:endParaRPr lang="zh-CN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51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numCol="1" anchor="b" anchorCtr="0" compatLnSpc="1">
            <a:noAutofit/>
          </a:bodyPr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>
              <a:buFont typeface="Arial"/>
              <a:buChar char="•"/>
            </a:pPr>
            <a:fld id="{C4BBD268-8457-4BA8-BA25-7DA6A6436489}" type="slidenum">
              <a:rPr lang="en-US" altLang="en-US" sz="1200">
                <a:latin typeface="Times New Roman" panose="02020603050405020304" pitchFamily="18" charset="0"/>
                <a:ea typeface="黑体" panose="02010609060101010101" pitchFamily="49" charset="-122"/>
              </a:rPr>
              <a:t/>
            </a:fld>
            <a:endParaRPr lang="en-US" altLang="en-US" sz="1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68702C15-37B1-E661-CFD7-06990099CF6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1267" name="文本占位符 2">
            <a:extLst>
              <a:ext uri="{FF2B5EF4-FFF2-40B4-BE49-F238E27FC236}">
                <a16:creationId xmlns:a16="http://schemas.microsoft.com/office/drawing/2014/main" id="{B32576AF-AA10-7629-7394-406D5EFB442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803A1-9305-4DF3-8889-9FD3438A7867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629-5C92-47D9-AA19-0BF1C76404F1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5085"/>
            <a:ext cx="12192000" cy="6767830"/>
          </a:xfrm>
          <a:prstGeom prst="rect">
            <a:avLst/>
          </a:prstGeom>
          <a:noFill/>
          <a:ln w="76200">
            <a:solidFill>
              <a:srgbClr val="016C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Relationship Id="rId3" Type="http://schemas.openxmlformats.org/officeDocument/2006/relationships/tags" Target="../tags/tag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Relationship Id="rId3" Type="http://schemas.openxmlformats.org/officeDocument/2006/relationships/tags" Target="../tags/tag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标题 1">
            <a:extLst>
              <a:ext uri="{FF2B5EF4-FFF2-40B4-BE49-F238E27FC236}">
                <a16:creationId xmlns:a16="http://schemas.microsoft.com/office/drawing/2014/main" id="{39B7D801-E083-03B0-651F-8922FB7AD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2584" y="2010833"/>
            <a:ext cx="7808383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5867" b="1">
                <a:latin typeface="楷体" panose="02010609060101010101" pitchFamily="49" charset="-122"/>
                <a:ea typeface="楷体" panose="02010609060101010101" pitchFamily="49" charset="-122"/>
              </a:rPr>
              <a:t>习作：我的心爱之物</a:t>
            </a:r>
          </a:p>
        </p:txBody>
      </p:sp>
      <p:pic>
        <p:nvPicPr>
          <p:cNvPr id="6147" name="图片 1">
            <a:extLst>
              <a:ext uri="{FF2B5EF4-FFF2-40B4-BE49-F238E27FC236}">
                <a16:creationId xmlns:a16="http://schemas.microsoft.com/office/drawing/2014/main" id="{F99E0270-F417-4838-2124-3C7423B88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7" r="7878"/>
          <a:stretch>
            <a:fillRect/>
          </a:stretch>
        </p:blipFill>
        <p:spPr bwMode="auto">
          <a:xfrm>
            <a:off x="431800" y="260351"/>
            <a:ext cx="3071284" cy="61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AD94714-CE32-A6A7-ED9D-0F580DBD4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1" y="3589867"/>
            <a:ext cx="4747683" cy="108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4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修改习作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矩形 2">
            <a:extLst>
              <a:ext uri="{FF2B5EF4-FFF2-40B4-BE49-F238E27FC236}">
                <a16:creationId xmlns:a16="http://schemas.microsoft.com/office/drawing/2014/main" id="{B9409A47-EA08-AA9A-21AF-2B40E931C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533" y="548217"/>
            <a:ext cx="3841751" cy="85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FF00FF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4800" b="1">
                <a:solidFill>
                  <a:srgbClr val="FF00FF"/>
                </a:solidFill>
                <a:latin typeface="宋体" panose="02010600030101010101" pitchFamily="2" charset="-122"/>
              </a:rPr>
              <a:t>自主评价</a:t>
            </a:r>
            <a:r>
              <a:rPr lang="en-US" altLang="zh-CN" sz="4800" b="1">
                <a:solidFill>
                  <a:srgbClr val="FF00FF"/>
                </a:solidFill>
                <a:latin typeface="宋体" panose="02010600030101010101" pitchFamily="2" charset="-122"/>
              </a:rPr>
              <a:t>】</a:t>
            </a:r>
            <a:endParaRPr lang="zh-CN" altLang="en-US" sz="4800" b="1">
              <a:solidFill>
                <a:srgbClr val="FF00FF"/>
              </a:solidFill>
              <a:latin typeface="宋体" panose="02010600030101010101" pitchFamily="2" charset="-122"/>
            </a:endParaRPr>
          </a:p>
        </p:txBody>
      </p:sp>
      <p:sp>
        <p:nvSpPr>
          <p:cNvPr id="11266" name="矩形 3">
            <a:extLst>
              <a:ext uri="{FF2B5EF4-FFF2-40B4-BE49-F238E27FC236}">
                <a16:creationId xmlns:a16="http://schemas.microsoft.com/office/drawing/2014/main" id="{BD152B2C-6336-DD8D-57CD-A2FF3B68A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417" y="1314451"/>
            <a:ext cx="10943167" cy="467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3733" b="1">
                <a:latin typeface="宋体" panose="02010600030101010101" pitchFamily="2" charset="-122"/>
              </a:rPr>
              <a:t>你能得（       ）</a:t>
            </a:r>
            <a:r>
              <a:rPr lang="zh-CN" altLang="zh-CN" sz="4800" b="1">
                <a:solidFill>
                  <a:srgbClr val="FF0000"/>
                </a:solidFill>
                <a:latin typeface="宋体" panose="02010600030101010101" pitchFamily="2" charset="-122"/>
                <a:sym typeface="Wingdings" panose="05000000000000000000" pitchFamily="2" charset="2"/>
              </a:rPr>
              <a:t></a:t>
            </a:r>
            <a:endParaRPr lang="zh-CN" altLang="zh-CN" sz="3733" b="1"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zh-CN" sz="3733" b="1">
                <a:latin typeface="宋体" panose="02010600030101010101" pitchFamily="2" charset="-122"/>
              </a:rPr>
              <a:t>1.说清楚了</a:t>
            </a:r>
            <a:r>
              <a:rPr lang="zh-CN" altLang="zh-CN" sz="3733" b="1">
                <a:solidFill>
                  <a:srgbClr val="FF6600"/>
                </a:solidFill>
                <a:latin typeface="宋体" panose="02010600030101010101" pitchFamily="2" charset="-122"/>
              </a:rPr>
              <a:t>样子、来历和喜欢的理由</a:t>
            </a:r>
            <a:r>
              <a:rPr lang="zh-CN" altLang="zh-CN" sz="3733" b="1">
                <a:latin typeface="宋体" panose="02010600030101010101" pitchFamily="2" charset="-122"/>
              </a:rPr>
              <a:t>得一颗星。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zh-CN" sz="3733" b="1">
                <a:latin typeface="宋体" panose="02010600030101010101" pitchFamily="2" charset="-122"/>
              </a:rPr>
              <a:t>2.说得</a:t>
            </a:r>
            <a:r>
              <a:rPr lang="zh-CN" altLang="zh-CN" sz="3733" b="1">
                <a:solidFill>
                  <a:srgbClr val="FF6600"/>
                </a:solidFill>
                <a:latin typeface="宋体" panose="02010600030101010101" pitchFamily="2" charset="-122"/>
              </a:rPr>
              <a:t>有顺序</a:t>
            </a:r>
            <a:r>
              <a:rPr lang="zh-CN" altLang="zh-CN" sz="3733" b="1">
                <a:latin typeface="宋体" panose="02010600030101010101" pitchFamily="2" charset="-122"/>
              </a:rPr>
              <a:t>得一颗星。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zh-CN" sz="3733" b="1">
                <a:latin typeface="宋体" panose="02010600030101010101" pitchFamily="2" charset="-122"/>
              </a:rPr>
              <a:t>3.用了</a:t>
            </a:r>
            <a:r>
              <a:rPr lang="zh-CN" altLang="zh-CN" sz="3733" b="1">
                <a:solidFill>
                  <a:srgbClr val="FF6600"/>
                </a:solidFill>
                <a:latin typeface="宋体" panose="02010600030101010101" pitchFamily="2" charset="-122"/>
              </a:rPr>
              <a:t>恰当的写法</a:t>
            </a:r>
            <a:r>
              <a:rPr lang="zh-CN" altLang="zh-CN" sz="3733" b="1">
                <a:latin typeface="宋体" panose="02010600030101010101" pitchFamily="2" charset="-122"/>
              </a:rPr>
              <a:t>把心爱之物的样子、作用等说</a:t>
            </a:r>
            <a:r>
              <a:rPr lang="zh-CN" altLang="zh-CN" sz="3733" b="1">
                <a:solidFill>
                  <a:srgbClr val="FF6600"/>
                </a:solidFill>
                <a:latin typeface="宋体" panose="02010600030101010101" pitchFamily="2" charset="-122"/>
              </a:rPr>
              <a:t>具体</a:t>
            </a:r>
            <a:r>
              <a:rPr lang="zh-CN" altLang="zh-CN" sz="3733" b="1">
                <a:latin typeface="宋体" panose="02010600030101010101" pitchFamily="2" charset="-122"/>
              </a:rPr>
              <a:t>得一颗星。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  <p:bldP spid="11265" grpId="1"/>
      <p:bldP spid="11266" grpId="2"/>
      <p:bldP spid="11266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标注 1">
            <a:extLst>
              <a:ext uri="{FF2B5EF4-FFF2-40B4-BE49-F238E27FC236}">
                <a16:creationId xmlns:a16="http://schemas.microsoft.com/office/drawing/2014/main" id="{F725349A-C18E-4CEF-956A-6CD36EA09FBE}"/>
              </a:ext>
            </a:extLst>
          </p:cNvPr>
          <p:cNvSpPr/>
          <p:nvPr/>
        </p:nvSpPr>
        <p:spPr>
          <a:xfrm>
            <a:off x="2317751" y="649817"/>
            <a:ext cx="7776634" cy="1761067"/>
          </a:xfrm>
          <a:prstGeom prst="wedgeRoundRectCallout">
            <a:avLst>
              <a:gd name="adj1" fmla="val -46973"/>
              <a:gd name="adj2" fmla="val 79038"/>
              <a:gd name="adj3" fmla="val 16667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3733" b="1" noProof="1">
                <a:latin typeface="楷体" panose="02010609060101010101" pitchFamily="49" charset="-122"/>
                <a:ea typeface="楷体" panose="02010609060101010101" pitchFamily="49" charset="-122"/>
              </a:rPr>
              <a:t>    我写清楚了心爱之物的</a:t>
            </a:r>
            <a:r>
              <a:rPr lang="zh-CN" altLang="en-US" sz="3733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样子</a:t>
            </a:r>
            <a:r>
              <a:rPr lang="zh-CN" altLang="en-US" sz="3733" b="1" noProof="1">
                <a:latin typeface="楷体" panose="02010609060101010101" pitchFamily="49" charset="-122"/>
                <a:ea typeface="楷体" panose="02010609060101010101" pitchFamily="49" charset="-122"/>
              </a:rPr>
              <a:t>，还把我和它之间的</a:t>
            </a:r>
            <a:r>
              <a:rPr lang="zh-CN" altLang="en-US" sz="3733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故事</a:t>
            </a:r>
            <a:r>
              <a:rPr lang="zh-CN" altLang="en-US" sz="3733" b="1" noProof="1">
                <a:latin typeface="楷体" panose="02010609060101010101" pitchFamily="49" charset="-122"/>
                <a:ea typeface="楷体" panose="02010609060101010101" pitchFamily="49" charset="-122"/>
              </a:rPr>
              <a:t>说清楚了，可以得两颗星。</a:t>
            </a:r>
          </a:p>
        </p:txBody>
      </p:sp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728F2740-645D-4FB5-A27A-022542DCBC04}"/>
              </a:ext>
            </a:extLst>
          </p:cNvPr>
          <p:cNvSpPr/>
          <p:nvPr/>
        </p:nvSpPr>
        <p:spPr>
          <a:xfrm>
            <a:off x="4885267" y="3890434"/>
            <a:ext cx="6642100" cy="1416051"/>
          </a:xfrm>
          <a:prstGeom prst="wedgeRoundRectCallout">
            <a:avLst>
              <a:gd name="adj1" fmla="val -58272"/>
              <a:gd name="adj2" fmla="val 43317"/>
              <a:gd name="adj3" fmla="val 16667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3733" b="1" noProof="1">
                <a:latin typeface="楷体" panose="02010609060101010101" pitchFamily="49" charset="-122"/>
                <a:ea typeface="楷体" panose="02010609060101010101" pitchFamily="49" charset="-122"/>
              </a:rPr>
              <a:t>    我按照顺序来写了，不过没有写具体，只能得一颗星。</a:t>
            </a:r>
          </a:p>
        </p:txBody>
      </p:sp>
      <p:pic>
        <p:nvPicPr>
          <p:cNvPr id="8196" name="图片 3" descr="3">
            <a:extLst>
              <a:ext uri="{FF2B5EF4-FFF2-40B4-BE49-F238E27FC236}">
                <a16:creationId xmlns:a16="http://schemas.microsoft.com/office/drawing/2014/main" id="{67CAE6BC-1F69-A157-6022-6A71CE458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2328333"/>
            <a:ext cx="1202267" cy="179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4" descr="4 - 副本">
            <a:extLst>
              <a:ext uri="{FF2B5EF4-FFF2-40B4-BE49-F238E27FC236}">
                <a16:creationId xmlns:a16="http://schemas.microsoft.com/office/drawing/2014/main" id="{03578D10-6C48-3E2F-4164-D3A61BE8C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000" y="4658784"/>
            <a:ext cx="1521884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2"/>
      <p:bldP spid="3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文本框 99">
            <a:extLst>
              <a:ext uri="{FF2B5EF4-FFF2-40B4-BE49-F238E27FC236}">
                <a16:creationId xmlns:a16="http://schemas.microsoft.com/office/drawing/2014/main" id="{3230E044-7BD2-E69C-4295-86C2B5EA7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933" y="603251"/>
            <a:ext cx="6773334" cy="61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</a:rPr>
              <a:t>这篇习作，你觉得写得怎么样？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3314" name="文本框 1">
            <a:extLst>
              <a:ext uri="{FF2B5EF4-FFF2-40B4-BE49-F238E27FC236}">
                <a16:creationId xmlns:a16="http://schemas.microsoft.com/office/drawing/2014/main" id="{8A19654C-752D-CF45-EAE6-616685420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017" y="1407584"/>
            <a:ext cx="11245849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960967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733" b="1">
                <a:ea typeface="楷体" panose="02010609060101010101" pitchFamily="49" charset="-122"/>
              </a:rPr>
              <a:t>读一年级时，一天放学，妈妈带我去玩具店，打算买个玩具送给我，当作生日礼物。刚进店，我一眼就看中了“小熊打鼓”，如愿以偿地把它带回了家。</a:t>
            </a:r>
          </a:p>
          <a:p>
            <a:r>
              <a:rPr lang="zh-CN" altLang="zh-CN" sz="3733" b="1">
                <a:ea typeface="楷体" panose="02010609060101010101" pitchFamily="49" charset="-122"/>
              </a:rPr>
              <a:t>它是我最心爱的玩具，也是在童年一直陪伴我的好伙伴。当我开心时，就向它倾诉；当我伤心时，也向它倾诉，在它那里，我总会得到安慰和鼓励。 </a:t>
            </a:r>
          </a:p>
          <a:p>
            <a:r>
              <a:rPr lang="zh-CN" altLang="zh-CN" sz="3733" b="1">
                <a:ea typeface="楷体" panose="02010609060101010101" pitchFamily="49" charset="-122"/>
              </a:rPr>
              <a:t>这是我的心爱之物，虽然我现在长大了，不怎么玩这种小玩具了，但是我依然爱惜它。</a:t>
            </a:r>
            <a:endParaRPr lang="zh-CN" altLang="en-US" sz="3733" b="1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68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2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2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2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2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2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2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标注 1">
            <a:extLst>
              <a:ext uri="{FF2B5EF4-FFF2-40B4-BE49-F238E27FC236}">
                <a16:creationId xmlns:a16="http://schemas.microsoft.com/office/drawing/2014/main" id="{2F1EEB55-098A-4F5F-B7F7-6418DBC8F67D}"/>
              </a:ext>
            </a:extLst>
          </p:cNvPr>
          <p:cNvSpPr/>
          <p:nvPr/>
        </p:nvSpPr>
        <p:spPr>
          <a:xfrm>
            <a:off x="728133" y="666751"/>
            <a:ext cx="9313334" cy="2717800"/>
          </a:xfrm>
          <a:prstGeom prst="wedgeRoundRectCallout">
            <a:avLst>
              <a:gd name="adj1" fmla="val -1745"/>
              <a:gd name="adj2" fmla="val 7580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noProof="1"/>
              <a:t>          这位同学写出了</a:t>
            </a:r>
            <a:r>
              <a:rPr lang="zh-CN" altLang="en-US" sz="3200" b="1" noProof="1">
                <a:solidFill>
                  <a:srgbClr val="FF0000"/>
                </a:solidFill>
              </a:rPr>
              <a:t>小熊打鼓的来历</a:t>
            </a:r>
            <a:r>
              <a:rPr lang="zh-CN" altLang="en-US" sz="3200" b="1" noProof="1"/>
              <a:t>，也写出了自已</a:t>
            </a:r>
            <a:r>
              <a:rPr lang="zh-CN" altLang="en-US" sz="3200" b="1" noProof="1">
                <a:solidFill>
                  <a:srgbClr val="FF0000"/>
                </a:solidFill>
              </a:rPr>
              <a:t>喜爱这个玩具的原因</a:t>
            </a:r>
            <a:r>
              <a:rPr lang="zh-CN" altLang="en-US" sz="3200" b="1" noProof="1"/>
              <a:t>，但是没有把玩具的样子写出来，我们读起来，感觉作者对玩具的喜爱之情表达得不够。</a:t>
            </a:r>
          </a:p>
        </p:txBody>
      </p:sp>
      <p:pic>
        <p:nvPicPr>
          <p:cNvPr id="10243" name="图片 2" descr="3 - 副本">
            <a:extLst>
              <a:ext uri="{FF2B5EF4-FFF2-40B4-BE49-F238E27FC236}">
                <a16:creationId xmlns:a16="http://schemas.microsoft.com/office/drawing/2014/main" id="{CC151603-5878-75D0-67A2-16752DD75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3967" y="3911600"/>
            <a:ext cx="2065867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标注 1">
            <a:extLst>
              <a:ext uri="{FF2B5EF4-FFF2-40B4-BE49-F238E27FC236}">
                <a16:creationId xmlns:a16="http://schemas.microsoft.com/office/drawing/2014/main" id="{7EE89FD8-5A00-4F27-A67D-3276D9D4D8EF}"/>
              </a:ext>
            </a:extLst>
          </p:cNvPr>
          <p:cNvSpPr/>
          <p:nvPr/>
        </p:nvSpPr>
        <p:spPr>
          <a:xfrm>
            <a:off x="768351" y="764117"/>
            <a:ext cx="8502650" cy="10583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3733" b="1" noProof="1"/>
              <a:t>怎把自己的喜爱之情表达得更充分呢？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5C85A36-AA41-EB82-5371-CE8D0169F2AE}"/>
              </a:ext>
            </a:extLst>
          </p:cNvPr>
          <p:cNvGrpSpPr/>
          <p:nvPr/>
        </p:nvGrpSpPr>
        <p:grpSpPr>
          <a:xfrm>
            <a:off x="935567" y="2175932"/>
            <a:ext cx="10928775" cy="4311651"/>
            <a:chOff x="1473" y="3427"/>
            <a:chExt cx="17212" cy="6789"/>
          </a:xfrm>
        </p:grpSpPr>
        <p:pic>
          <p:nvPicPr>
            <p:cNvPr id="12292" name="图片 3" descr="5 - 副本 (2)">
              <a:extLst>
                <a:ext uri="{FF2B5EF4-FFF2-40B4-BE49-F238E27FC236}">
                  <a16:creationId xmlns:a16="http://schemas.microsoft.com/office/drawing/2014/main" id="{D81F21C7-678C-DA10-6F4C-24BE1907C3F9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3" y="5000"/>
              <a:ext cx="3520" cy="5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DFE5C7B9-8201-4FC2-97C7-74ED5C24DF38}"/>
                </a:ext>
              </a:extLst>
            </p:cNvPr>
            <p:cNvSpPr/>
            <p:nvPr/>
          </p:nvSpPr>
          <p:spPr>
            <a:xfrm>
              <a:off x="4864" y="3427"/>
              <a:ext cx="13821" cy="3200"/>
            </a:xfrm>
            <a:prstGeom prst="wedgeEllipseCallout">
              <a:avLst>
                <a:gd name="adj1" fmla="val -42563"/>
                <a:gd name="adj2" fmla="val 67958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eaLnBrk="1" hangingPunct="1">
                <a:defRPr/>
              </a:pPr>
              <a:r>
                <a:rPr lang="zh-CN" altLang="en-US" sz="37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写出初见的喜爱：把样子写具体，写出可爱，有趣。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7B3805A9-1F17-482A-81E5-43C40D8D8FB0}"/>
              </a:ext>
            </a:extLst>
          </p:cNvPr>
          <p:cNvSpPr/>
          <p:nvPr/>
        </p:nvSpPr>
        <p:spPr>
          <a:xfrm>
            <a:off x="768351" y="764117"/>
            <a:ext cx="8502650" cy="10583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3733" b="1" noProof="1"/>
              <a:t>怎把自己的喜爱之情表达得更充分呢？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287148A-7705-60BE-C5DA-672DE92E1DBD}"/>
              </a:ext>
            </a:extLst>
          </p:cNvPr>
          <p:cNvGrpSpPr/>
          <p:nvPr/>
        </p:nvGrpSpPr>
        <p:grpSpPr>
          <a:xfrm>
            <a:off x="408517" y="2235200"/>
            <a:ext cx="10373784" cy="4284133"/>
            <a:chOff x="644" y="3520"/>
            <a:chExt cx="16336" cy="6747"/>
          </a:xfrm>
        </p:grpSpPr>
        <p:sp>
          <p:nvSpPr>
            <p:cNvPr id="4" name="圆角矩形 3">
              <a:extLst>
                <a:ext uri="{FF2B5EF4-FFF2-40B4-BE49-F238E27FC236}">
                  <a16:creationId xmlns:a16="http://schemas.microsoft.com/office/drawing/2014/main" id="{F06F5818-3439-4309-9022-DD214E4FC3FC}"/>
                </a:ext>
              </a:extLst>
            </p:cNvPr>
            <p:cNvSpPr/>
            <p:nvPr/>
          </p:nvSpPr>
          <p:spPr>
            <a:xfrm>
              <a:off x="644" y="3520"/>
              <a:ext cx="12829" cy="4300"/>
            </a:xfrm>
            <a:prstGeom prst="wedgeEllipseCallout">
              <a:avLst>
                <a:gd name="adj1" fmla="val 39837"/>
                <a:gd name="adj2" fmla="val 65761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>
                <a:defRPr/>
              </a:pPr>
              <a:r>
                <a:rPr lang="zh-CN" altLang="en-US" sz="37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写出相处时的陪伴：用事例说说开心和伤心时如何对它倾诉，怎样得到安慰和鼓励。</a:t>
              </a:r>
            </a:p>
          </p:txBody>
        </p:sp>
        <p:pic>
          <p:nvPicPr>
            <p:cNvPr id="13317" name="图片 1" descr="5 - 副本">
              <a:extLst>
                <a:ext uri="{FF2B5EF4-FFF2-40B4-BE49-F238E27FC236}">
                  <a16:creationId xmlns:a16="http://schemas.microsoft.com/office/drawing/2014/main" id="{6A77656D-5B06-37FA-3365-A7818419B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473" y="5867"/>
              <a:ext cx="3507" cy="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3568F1DA-318C-4C65-980D-EA76851C298C}"/>
              </a:ext>
            </a:extLst>
          </p:cNvPr>
          <p:cNvSpPr/>
          <p:nvPr/>
        </p:nvSpPr>
        <p:spPr>
          <a:xfrm>
            <a:off x="768351" y="764117"/>
            <a:ext cx="8502650" cy="10583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3733" b="1" noProof="1"/>
              <a:t>怎把自己的喜爱之情表达得更充分呢？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BBFE75-956E-AE13-4A65-369FF3772760}"/>
              </a:ext>
            </a:extLst>
          </p:cNvPr>
          <p:cNvGrpSpPr/>
          <p:nvPr/>
        </p:nvGrpSpPr>
        <p:grpSpPr>
          <a:xfrm>
            <a:off x="596900" y="2387602"/>
            <a:ext cx="10654454" cy="4025053"/>
            <a:chOff x="940" y="3760"/>
            <a:chExt cx="16779" cy="6339"/>
          </a:xfrm>
        </p:grpSpPr>
        <p:pic>
          <p:nvPicPr>
            <p:cNvPr id="14340" name="图片 1" descr="5">
              <a:extLst>
                <a:ext uri="{FF2B5EF4-FFF2-40B4-BE49-F238E27FC236}">
                  <a16:creationId xmlns:a16="http://schemas.microsoft.com/office/drawing/2014/main" id="{4A1784EA-40BE-2653-65CE-35831E908F62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36" y="5236"/>
              <a:ext cx="3983" cy="4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BDF19E43-FA9D-4DB7-AB7B-F14465A032AE}"/>
                </a:ext>
              </a:extLst>
            </p:cNvPr>
            <p:cNvSpPr/>
            <p:nvPr/>
          </p:nvSpPr>
          <p:spPr>
            <a:xfrm>
              <a:off x="940" y="3760"/>
              <a:ext cx="13204" cy="3280"/>
            </a:xfrm>
            <a:prstGeom prst="wedgeEllipseCallout">
              <a:avLst>
                <a:gd name="adj1" fmla="val 41324"/>
                <a:gd name="adj2" fmla="val 58776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eaLnBrk="1" hangingPunct="1">
                <a:defRPr/>
              </a:pPr>
              <a:r>
                <a:rPr lang="zh-CN" altLang="en-US" sz="37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写出自己对它的爱护：具体写一写我现在是怎么爱惜它的。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图片 3" descr="PPT图标绿色">
            <a:extLst>
              <a:ext uri="{FF2B5EF4-FFF2-40B4-BE49-F238E27FC236}">
                <a16:creationId xmlns:a16="http://schemas.microsoft.com/office/drawing/2014/main" id="{D00C2E15-4A35-5058-5BBE-0827529A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C8AA95C-E4A5-41F1-A031-74DF2831BE4A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修改习作</a:t>
            </a:r>
          </a:p>
        </p:txBody>
      </p:sp>
      <p:sp>
        <p:nvSpPr>
          <p:cNvPr id="19459" name="文本框 99">
            <a:extLst>
              <a:ext uri="{FF2B5EF4-FFF2-40B4-BE49-F238E27FC236}">
                <a16:creationId xmlns:a16="http://schemas.microsoft.com/office/drawing/2014/main" id="{9CC6A3E6-F4D1-2CCE-80FC-C9326B41E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33" y="1413933"/>
            <a:ext cx="10807700" cy="529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667" b="1">
                <a:ea typeface="楷体" panose="02010609060101010101" pitchFamily="49" charset="-122"/>
              </a:rPr>
              <a:t>         </a:t>
            </a:r>
            <a:r>
              <a:rPr lang="zh-CN" altLang="zh-CN" sz="2667" b="1">
                <a:ea typeface="楷体" panose="02010609060101010101" pitchFamily="49" charset="-122"/>
              </a:rPr>
              <a:t>读一年级时，一天放学，妈妈带我去玩具店，打算买个玩具送给我，当作生日礼物。刚进店，我一眼就看中了“小熊打鼓”。</a:t>
            </a:r>
          </a:p>
          <a:p>
            <a:pPr>
              <a:lnSpc>
                <a:spcPct val="140000"/>
              </a:lnSpc>
            </a:pPr>
            <a:r>
              <a:rPr lang="en-US" altLang="zh-CN" sz="2667" b="1">
                <a:solidFill>
                  <a:srgbClr val="FF6600"/>
                </a:solidFill>
                <a:ea typeface="楷体" panose="02010609060101010101" pitchFamily="49" charset="-122"/>
              </a:rPr>
              <a:t>         </a:t>
            </a:r>
            <a:r>
              <a:rPr lang="zh-CN" altLang="zh-CN" sz="2667" b="1">
                <a:solidFill>
                  <a:srgbClr val="FF6600"/>
                </a:solidFill>
                <a:ea typeface="楷体" panose="02010609060101010101" pitchFamily="49" charset="-122"/>
              </a:rPr>
              <a:t>这个玩具特别美观。鼓鼓的小熊，毛是枯黄色的，耳朵是半圆形的，两只乌黑的眼睛紧紧盯着前方。小熊的鼻子有点往上翘，鼻子头是黑色的。小熊上身穿着一个小绿袄，带着一个红领结，胸前挂着一个大鼓，鼓面跟碗口一样大，侧面是绿色的。别看鼓小，但是和学校的小军鼓一样，敲起来很威风。我对妈妈说</a:t>
            </a:r>
            <a:r>
              <a:rPr lang="zh-CN" altLang="en-US" sz="2667" b="1">
                <a:solidFill>
                  <a:srgbClr val="FF6600"/>
                </a:solidFill>
                <a:ea typeface="楷体" panose="02010609060101010101" pitchFamily="49" charset="-122"/>
              </a:rPr>
              <a:t>：</a:t>
            </a:r>
            <a:r>
              <a:rPr lang="zh-CN" altLang="zh-CN" sz="2667" b="1">
                <a:solidFill>
                  <a:srgbClr val="FF6600"/>
                </a:solidFill>
                <a:ea typeface="楷体" panose="02010609060101010101" pitchFamily="49" charset="-122"/>
              </a:rPr>
              <a:t>“妈妈，这个小鼓太可爱了！我喜欢它！”妈妈马上帮我买了这个玩具，我高兴地从售货员阿姨手里接过小熊打鼓，</a:t>
            </a:r>
            <a:r>
              <a:rPr lang="zh-CN" altLang="zh-CN" sz="2667" b="1">
                <a:ea typeface="楷体" panose="02010609060101010101" pitchFamily="49" charset="-122"/>
              </a:rPr>
              <a:t>如愿以偿地把它带回了家。</a:t>
            </a: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8549695-2BCE-41F1-B60D-7FFD76561B13}"/>
              </a:ext>
            </a:extLst>
          </p:cNvPr>
          <p:cNvSpPr/>
          <p:nvPr/>
        </p:nvSpPr>
        <p:spPr>
          <a:xfrm>
            <a:off x="4053418" y="391584"/>
            <a:ext cx="5568950" cy="960967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933" b="1" noProof="1"/>
              <a:t>         写出初见的喜爱：</a:t>
            </a:r>
            <a:r>
              <a:rPr lang="zh-CN" altLang="en-US" sz="2933" b="1" noProof="1">
                <a:solidFill>
                  <a:srgbClr val="FF0000"/>
                </a:solidFill>
              </a:rPr>
              <a:t>把样子写具体</a:t>
            </a:r>
            <a:r>
              <a:rPr lang="zh-CN" altLang="en-US" sz="2933" b="1" noProof="1"/>
              <a:t>，写出可爱，有趣。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图片 3" descr="PPT图标绿色">
            <a:extLst>
              <a:ext uri="{FF2B5EF4-FFF2-40B4-BE49-F238E27FC236}">
                <a16:creationId xmlns:a16="http://schemas.microsoft.com/office/drawing/2014/main" id="{46E02AD7-2245-7158-D87A-D6CC7C066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1C97752-3B6A-4015-B04B-1983AA2EFCB6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修改习作</a:t>
            </a:r>
          </a:p>
        </p:txBody>
      </p:sp>
      <p:sp>
        <p:nvSpPr>
          <p:cNvPr id="20483" name="文本框 99">
            <a:extLst>
              <a:ext uri="{FF2B5EF4-FFF2-40B4-BE49-F238E27FC236}">
                <a16:creationId xmlns:a16="http://schemas.microsoft.com/office/drawing/2014/main" id="{9F2D3E0D-B23D-AC79-A297-FA5659FC7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084" y="1352551"/>
            <a:ext cx="10879667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ea typeface="楷体" panose="02010609060101010101" pitchFamily="49" charset="-122"/>
              </a:rPr>
              <a:t>        它是我最心爱的玩具，也是在童年一直陪伴我的好伙伴。</a:t>
            </a:r>
            <a:r>
              <a:rPr lang="en-US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它不会说话，可跟人比起来，它更令我喜欢。因为它总是跟我在一起，总会静静听我诉说，不会笑话我，不会批评我，不会泄露我的秘密。</a:t>
            </a:r>
            <a:r>
              <a:rPr lang="en-US" altLang="zh-CN" sz="2400" b="1">
                <a:ea typeface="楷体" panose="02010609060101010101" pitchFamily="49" charset="-122"/>
              </a:rPr>
              <a:t>当我开心时，就找它倾诉</a:t>
            </a:r>
            <a:r>
              <a:rPr lang="zh-CN" altLang="en-US" sz="2400" b="1">
                <a:ea typeface="楷体" panose="02010609060101010101" pitchFamily="49" charset="-122"/>
              </a:rPr>
              <a:t>；</a:t>
            </a:r>
            <a:r>
              <a:rPr lang="en-US" altLang="zh-CN" sz="2400" b="1">
                <a:ea typeface="楷体" panose="02010609060101010101" pitchFamily="49" charset="-122"/>
              </a:rPr>
              <a:t>当我伤心时，也向它倾诉，在它那里，我总会得到安慰和鼓励。</a:t>
            </a:r>
          </a:p>
          <a:p>
            <a:pPr>
              <a:lnSpc>
                <a:spcPct val="120000"/>
              </a:lnSpc>
            </a:pPr>
            <a:r>
              <a:rPr lang="en-US" altLang="zh-CN" sz="2400" b="1">
                <a:ea typeface="楷体" panose="02010609060101010101" pitchFamily="49" charset="-122"/>
              </a:rPr>
              <a:t>     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二年级的一天中午，我踢足球时，不小心把王阿姨家的玻璃打碎了，爸爸妈妈只好赔偿。他们还因为这件事把我狠狠教训了一顿。我不开心，只好偷偷跟打鼓的小熊诉说，小熊敲敲鼓，“咚咚咚”，乌黑的眼睛看着我，仿佛在对我说</a:t>
            </a:r>
            <a:r>
              <a:rPr lang="zh-CN" altLang="en-US" sz="2400" b="1">
                <a:solidFill>
                  <a:srgbClr val="FF6600"/>
                </a:solidFill>
                <a:ea typeface="楷体" panose="02010609060101010101" pitchFamily="49" charset="-122"/>
              </a:rPr>
              <a:t>：</a:t>
            </a: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“没事，做错事以后改正就行了，不要放在心上。”我当时心情大有好</a:t>
            </a:r>
          </a:p>
          <a:p>
            <a:pPr>
              <a:lnSpc>
                <a:spcPct val="120000"/>
              </a:lnSpc>
            </a:pP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转，对小熊说</a:t>
            </a:r>
            <a:r>
              <a:rPr lang="zh-CN" altLang="en-US" sz="2400" b="1">
                <a:solidFill>
                  <a:srgbClr val="FF6600"/>
                </a:solidFill>
                <a:ea typeface="楷体" panose="02010609060101010101" pitchFamily="49" charset="-122"/>
              </a:rPr>
              <a:t>：</a:t>
            </a: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“嗯，知道了！”</a:t>
            </a:r>
          </a:p>
          <a:p>
            <a:pPr>
              <a:lnSpc>
                <a:spcPct val="120000"/>
              </a:lnSpc>
            </a:pP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        平时，只要我做了好事，或者被老师表场了，我也会神气地告诉小熊。它也总是“咚咚咚”，响亮地回答我:“做得很好，以后继续加油</a:t>
            </a:r>
            <a:r>
              <a:rPr lang="zh-CN" altLang="en-US" sz="2400" b="1">
                <a:solidFill>
                  <a:srgbClr val="FF6600"/>
                </a:solidFill>
                <a:ea typeface="楷体" panose="02010609060101010101" pitchFamily="49" charset="-122"/>
              </a:rPr>
              <a:t>！</a:t>
            </a: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”我笑着说</a:t>
            </a:r>
            <a:r>
              <a:rPr lang="zh-CN" altLang="en-US" sz="2400" b="1">
                <a:solidFill>
                  <a:srgbClr val="FF6600"/>
                </a:solidFill>
                <a:ea typeface="楷体" panose="02010609060101010101" pitchFamily="49" charset="-122"/>
              </a:rPr>
              <a:t>：</a:t>
            </a:r>
            <a:r>
              <a:rPr lang="zh-CN" altLang="zh-CN" sz="2400" b="1">
                <a:solidFill>
                  <a:srgbClr val="FF6600"/>
                </a:solidFill>
                <a:ea typeface="楷体" panose="02010609060101010101" pitchFamily="49" charset="-122"/>
              </a:rPr>
              <a:t>“嗯，我会的，一定！”</a:t>
            </a: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4A15D770-226C-46D6-91D3-2ABACB740A09}"/>
              </a:ext>
            </a:extLst>
          </p:cNvPr>
          <p:cNvSpPr/>
          <p:nvPr/>
        </p:nvSpPr>
        <p:spPr>
          <a:xfrm>
            <a:off x="3983567" y="234951"/>
            <a:ext cx="5988051" cy="1117600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400" b="1" noProof="1"/>
              <a:t>         写出相处时的陪伴：用</a:t>
            </a:r>
            <a:r>
              <a:rPr lang="zh-CN" altLang="en-US" sz="2400" b="1" noProof="1">
                <a:solidFill>
                  <a:srgbClr val="FF0000"/>
                </a:solidFill>
              </a:rPr>
              <a:t>事例</a:t>
            </a:r>
            <a:r>
              <a:rPr lang="zh-CN" altLang="en-US" sz="2400" b="1" noProof="1"/>
              <a:t>说说开心和伤心时如何对它倾诉，怎样得到安慰和鼓励。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图片 3" descr="PPT图标绿色">
            <a:extLst>
              <a:ext uri="{FF2B5EF4-FFF2-40B4-BE49-F238E27FC236}">
                <a16:creationId xmlns:a16="http://schemas.microsoft.com/office/drawing/2014/main" id="{ADF9F7EB-6AC5-FBA0-9DBE-F82BB6A77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AA58844-9E92-42A8-8A5E-128E0D077EA4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修改习作</a:t>
            </a:r>
          </a:p>
        </p:txBody>
      </p:sp>
      <p:sp>
        <p:nvSpPr>
          <p:cNvPr id="21507" name="文本框 99">
            <a:extLst>
              <a:ext uri="{FF2B5EF4-FFF2-40B4-BE49-F238E27FC236}">
                <a16:creationId xmlns:a16="http://schemas.microsoft.com/office/drawing/2014/main" id="{6136EEBB-3F17-1C11-6A49-EB89BF3D9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33" y="1604434"/>
            <a:ext cx="10634134" cy="35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>
                <a:ea typeface="楷体" panose="02010609060101010101" pitchFamily="49" charset="-122"/>
              </a:rPr>
              <a:t>          </a:t>
            </a:r>
            <a:r>
              <a:rPr lang="zh-CN" altLang="zh-CN" sz="2933" b="1">
                <a:ea typeface="楷体" panose="02010609060101010101" pitchFamily="49" charset="-122"/>
              </a:rPr>
              <a:t>这就是我的心爱之物，虽然我现在长大了，不怎么玩这种小玩具了，但是我依然爱惜它。</a:t>
            </a:r>
            <a:r>
              <a:rPr lang="zh-CN" altLang="zh-CN" sz="2933" b="1">
                <a:solidFill>
                  <a:srgbClr val="FF6600"/>
                </a:solidFill>
                <a:ea typeface="楷体" panose="02010609060101010101" pitchFamily="49" charset="-122"/>
              </a:rPr>
              <a:t>我把它放在我的床头，和小闹钟放在一起。每天早晨，睁开眼，就能看到它对我微笑。放学回家，做作业之前，我总是习惯性地把它拿起来，擦拭一遍，看看它。</a:t>
            </a: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F20F79C6-F492-46F5-82C5-30A9E14A7EE0}"/>
              </a:ext>
            </a:extLst>
          </p:cNvPr>
          <p:cNvSpPr/>
          <p:nvPr/>
        </p:nvSpPr>
        <p:spPr>
          <a:xfrm>
            <a:off x="4053418" y="391584"/>
            <a:ext cx="5568950" cy="960967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2667" b="1" noProof="1"/>
              <a:t>         写出自己对它的</a:t>
            </a:r>
            <a:r>
              <a:rPr lang="zh-CN" altLang="en-US" sz="2667" b="1" noProof="1">
                <a:solidFill>
                  <a:srgbClr val="FF0000"/>
                </a:solidFill>
              </a:rPr>
              <a:t>爱护</a:t>
            </a:r>
            <a:r>
              <a:rPr lang="zh-CN" altLang="en-US" sz="2667" b="1" noProof="1"/>
              <a:t>：</a:t>
            </a:r>
            <a:r>
              <a:rPr lang="zh-CN" altLang="en-US" sz="2667" b="1" noProof="1">
                <a:solidFill>
                  <a:srgbClr val="FF0000"/>
                </a:solidFill>
              </a:rPr>
              <a:t>具体写</a:t>
            </a:r>
            <a:r>
              <a:rPr lang="zh-CN" altLang="en-US" sz="2667" b="1" noProof="1"/>
              <a:t>一写我现在是怎么爱惜它的。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3" grpId="1"/>
      <p:bldP spid="3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4ABA672B-F4D9-4971-ABAD-C3B8B03DDB8C}"/>
              </a:ext>
            </a:extLst>
          </p:cNvPr>
          <p:cNvSpPr/>
          <p:nvPr/>
        </p:nvSpPr>
        <p:spPr bwMode="auto">
          <a:xfrm>
            <a:off x="1837267" y="628651"/>
            <a:ext cx="6250868" cy="1153572"/>
          </a:xfrm>
          <a:prstGeom prst="wedgeRoundRectCallout">
            <a:avLst>
              <a:gd name="adj1" fmla="val 35852"/>
              <a:gd name="adj2" fmla="val -14699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    我们来总结一下修改后的习作是</a:t>
            </a: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怎样把喜爱之情写具体</a:t>
            </a: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的。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B8C8239-BB27-16C9-66E9-80CE9B63CCB2}"/>
              </a:ext>
            </a:extLst>
          </p:cNvPr>
          <p:cNvGrpSpPr/>
          <p:nvPr/>
        </p:nvGrpSpPr>
        <p:grpSpPr>
          <a:xfrm>
            <a:off x="370418" y="1835151"/>
            <a:ext cx="2654300" cy="4188883"/>
            <a:chOff x="583" y="2890"/>
            <a:chExt cx="4180" cy="6595"/>
          </a:xfrm>
        </p:grpSpPr>
        <p:sp>
          <p:nvSpPr>
            <p:cNvPr id="5" name="下箭头 4">
              <a:extLst>
                <a:ext uri="{FF2B5EF4-FFF2-40B4-BE49-F238E27FC236}">
                  <a16:creationId xmlns:a16="http://schemas.microsoft.com/office/drawing/2014/main" id="{C1BD5DA7-5E0F-4450-8810-5DF966A1BEC0}"/>
                </a:ext>
              </a:extLst>
            </p:cNvPr>
            <p:cNvSpPr/>
            <p:nvPr/>
          </p:nvSpPr>
          <p:spPr>
            <a:xfrm rot="1800000">
              <a:off x="3292" y="2890"/>
              <a:ext cx="217" cy="2505"/>
            </a:xfrm>
            <a:prstGeom prst="downArrow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algn="ctr" eaLnBrk="1" hangingPunct="1">
                <a:defRPr/>
              </a:pPr>
              <a:endParaRPr lang="zh-CN" altLang="en-US" sz="1800" noProof="1"/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2C9BA239-BC17-4C31-8F42-0A5485B3BABA}"/>
                </a:ext>
              </a:extLst>
            </p:cNvPr>
            <p:cNvSpPr/>
            <p:nvPr/>
          </p:nvSpPr>
          <p:spPr>
            <a:xfrm>
              <a:off x="583" y="5436"/>
              <a:ext cx="4180" cy="40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eaLnBrk="1" hangingPunct="1">
                <a:defRPr/>
              </a:pP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写</a:t>
              </a:r>
              <a:r>
                <a:rPr lang="zh-CN" altLang="en-US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样子</a:t>
              </a: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时，抓住</a:t>
              </a:r>
              <a:r>
                <a:rPr lang="en-US" alt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美观</a:t>
              </a:r>
              <a:r>
                <a:rPr lang="en-US" alt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的特点具体描述，写出令人</a:t>
              </a:r>
              <a:r>
                <a:rPr lang="zh-CN" altLang="en-US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喜爱</a:t>
              </a:r>
              <a:r>
                <a:rPr lang="zh-CN" altLang="en-US" sz="29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的特点。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2285A6F-9240-0C32-CDE0-13DEAE4B211D}"/>
              </a:ext>
            </a:extLst>
          </p:cNvPr>
          <p:cNvGrpSpPr/>
          <p:nvPr/>
        </p:nvGrpSpPr>
        <p:grpSpPr>
          <a:xfrm>
            <a:off x="3280834" y="1968500"/>
            <a:ext cx="3270251" cy="4525433"/>
            <a:chOff x="1790" y="3101"/>
            <a:chExt cx="5149" cy="7124"/>
          </a:xfrm>
        </p:grpSpPr>
        <p:sp>
          <p:nvSpPr>
            <p:cNvPr id="9" name="下箭头 8">
              <a:extLst>
                <a:ext uri="{FF2B5EF4-FFF2-40B4-BE49-F238E27FC236}">
                  <a16:creationId xmlns:a16="http://schemas.microsoft.com/office/drawing/2014/main" id="{F2C31A85-24D1-4538-8FFD-7E323B4BE0F6}"/>
                </a:ext>
              </a:extLst>
            </p:cNvPr>
            <p:cNvSpPr/>
            <p:nvPr/>
          </p:nvSpPr>
          <p:spPr>
            <a:xfrm>
              <a:off x="4264" y="3101"/>
              <a:ext cx="189" cy="2932"/>
            </a:xfrm>
            <a:prstGeom prst="downArrow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algn="ctr" eaLnBrk="1" hangingPunct="1">
                <a:defRPr/>
              </a:pPr>
              <a:endParaRPr lang="zh-CN" altLang="en-US" sz="1800" noProof="1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A24FA317-88D0-440F-9158-0BC9F6DB0111}"/>
                </a:ext>
              </a:extLst>
            </p:cNvPr>
            <p:cNvSpPr/>
            <p:nvPr/>
          </p:nvSpPr>
          <p:spPr>
            <a:xfrm>
              <a:off x="1790" y="6223"/>
              <a:ext cx="5149" cy="4001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algn="ctr" eaLnBrk="1" hangingPunct="1">
                <a:defRPr/>
              </a:pP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写</a:t>
              </a:r>
              <a:r>
                <a:rPr lang="zh-CN" altLang="en-US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具体事例</a:t>
              </a:r>
              <a:r>
                <a:rPr lang="zh-CN" altLang="en-US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时，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发挥</a:t>
              </a:r>
              <a:r>
                <a:rPr lang="zh-CN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想象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，通过</a:t>
              </a:r>
              <a:r>
                <a:rPr lang="zh-CN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动作、神态、语言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等描写，运用</a:t>
              </a:r>
              <a:r>
                <a:rPr lang="zh-CN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对比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等，写出相处时的喜爱</a:t>
              </a:r>
              <a:r>
                <a:rPr lang="zh-CN" altLang="en-US" sz="29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6563F28-AABF-81CF-8D34-B88BF9BBB704}"/>
              </a:ext>
            </a:extLst>
          </p:cNvPr>
          <p:cNvGrpSpPr/>
          <p:nvPr/>
        </p:nvGrpSpPr>
        <p:grpSpPr>
          <a:xfrm>
            <a:off x="6936317" y="1900766"/>
            <a:ext cx="2520949" cy="3602567"/>
            <a:chOff x="3168" y="2994"/>
            <a:chExt cx="3971" cy="5671"/>
          </a:xfrm>
        </p:grpSpPr>
        <p:sp>
          <p:nvSpPr>
            <p:cNvPr id="12" name="下箭头 11">
              <a:extLst>
                <a:ext uri="{FF2B5EF4-FFF2-40B4-BE49-F238E27FC236}">
                  <a16:creationId xmlns:a16="http://schemas.microsoft.com/office/drawing/2014/main" id="{5C1AC1B6-414B-45B9-9503-FA9C0A650D3C}"/>
                </a:ext>
              </a:extLst>
            </p:cNvPr>
            <p:cNvSpPr/>
            <p:nvPr/>
          </p:nvSpPr>
          <p:spPr>
            <a:xfrm rot="20340000" flipH="1">
              <a:off x="4579" y="2994"/>
              <a:ext cx="220" cy="2485"/>
            </a:xfrm>
            <a:prstGeom prst="downArrow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algn="ctr" eaLnBrk="1" hangingPunct="1">
                <a:defRPr/>
              </a:pPr>
              <a:endParaRPr lang="zh-CN" altLang="en-US" sz="1800" noProof="1"/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1D709D7F-ACA1-46E3-8FA4-FE387D34E245}"/>
                </a:ext>
              </a:extLst>
            </p:cNvPr>
            <p:cNvSpPr/>
            <p:nvPr/>
          </p:nvSpPr>
          <p:spPr>
            <a:xfrm>
              <a:off x="3168" y="5483"/>
              <a:ext cx="3971" cy="3181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 algn="l" rtl="0" eaLnBrk="1" hangingPunct="0">
                <a:defRPr kumimoji="0" lang="zh-CN"/>
              </a:defPPr>
            </a:lstStyle>
            <a:p>
              <a:pPr eaLnBrk="1" hangingPunct="1">
                <a:defRPr/>
              </a:pPr>
              <a:r>
                <a:rPr lang="en-US" alt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可以具体写自己是</a:t>
              </a:r>
              <a:r>
                <a:rPr lang="zh-CN" sz="2667" b="1" noProof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怎么爱护</a:t>
              </a:r>
              <a:r>
                <a:rPr lang="zh-CN" sz="2667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它的</a:t>
              </a:r>
              <a:r>
                <a:rPr lang="zh-CN" altLang="en-US" sz="2933" b="1" noProof="1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id="{764ADBE4-C94F-4456-A49F-10ECAB2CDEF2}"/>
              </a:ext>
            </a:extLst>
          </p:cNvPr>
          <p:cNvSpPr/>
          <p:nvPr/>
        </p:nvSpPr>
        <p:spPr>
          <a:xfrm>
            <a:off x="711200" y="2965451"/>
            <a:ext cx="2015067" cy="10562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zh-CN" sz="3200" b="1" noProof="1">
                <a:ea typeface="楷体" panose="02010609060101010101" pitchFamily="49" charset="-122"/>
                <a:sym typeface="+mn-ea"/>
              </a:rPr>
              <a:t>四读习作并修改</a:t>
            </a: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2EF9328C-B28F-4697-9904-88442B1E6D54}"/>
              </a:ext>
            </a:extLst>
          </p:cNvPr>
          <p:cNvSpPr/>
          <p:nvPr/>
        </p:nvSpPr>
        <p:spPr>
          <a:xfrm rot="20940000">
            <a:off x="2815167" y="3098800"/>
            <a:ext cx="1416051" cy="131233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C8CEF11-DDF0-4389-822C-84593AA0A1ED}"/>
              </a:ext>
            </a:extLst>
          </p:cNvPr>
          <p:cNvSpPr/>
          <p:nvPr/>
        </p:nvSpPr>
        <p:spPr>
          <a:xfrm rot="660000">
            <a:off x="2836333" y="3718984"/>
            <a:ext cx="1430867" cy="167216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40CA30CA-D1CC-440A-962F-C0476AB04D6D}"/>
              </a:ext>
            </a:extLst>
          </p:cNvPr>
          <p:cNvSpPr/>
          <p:nvPr/>
        </p:nvSpPr>
        <p:spPr>
          <a:xfrm rot="2100000">
            <a:off x="2671234" y="4500033"/>
            <a:ext cx="1703917" cy="116417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A09AADFB-AD94-4115-B865-5D185506CB89}"/>
              </a:ext>
            </a:extLst>
          </p:cNvPr>
          <p:cNvSpPr/>
          <p:nvPr/>
        </p:nvSpPr>
        <p:spPr>
          <a:xfrm rot="19260000">
            <a:off x="2578100" y="2258484"/>
            <a:ext cx="1788584" cy="162983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707426F0-BAF3-48B1-942E-2218BBB3F890}"/>
              </a:ext>
            </a:extLst>
          </p:cNvPr>
          <p:cNvSpPr/>
          <p:nvPr/>
        </p:nvSpPr>
        <p:spPr>
          <a:xfrm>
            <a:off x="4271434" y="1291167"/>
            <a:ext cx="6997700" cy="6731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zh-CN" sz="3200" b="1" noProof="1">
                <a:ea typeface="楷体" panose="02010609060101010101" pitchFamily="49" charset="-122"/>
                <a:sym typeface="+mn-ea"/>
              </a:rPr>
              <a:t>一读看</a:t>
            </a:r>
            <a:r>
              <a:rPr lang="zh-CN" altLang="zh-CN" sz="3200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语句是否通顺</a:t>
            </a:r>
            <a:r>
              <a:rPr lang="zh-CN" altLang="zh-CN" sz="3200" b="1" noProof="1">
                <a:ea typeface="楷体" panose="02010609060101010101" pitchFamily="49" charset="-122"/>
                <a:sym typeface="+mn-ea"/>
              </a:rPr>
              <a:t>，有没有错别字；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A5F62509-A851-4CB4-BDEE-2A311CEFFBB8}"/>
              </a:ext>
            </a:extLst>
          </p:cNvPr>
          <p:cNvSpPr/>
          <p:nvPr/>
        </p:nvSpPr>
        <p:spPr>
          <a:xfrm>
            <a:off x="4271434" y="2349500"/>
            <a:ext cx="6997700" cy="8763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二读看</a:t>
            </a:r>
            <a:r>
              <a:rPr lang="zh-CN" altLang="zh-CN" sz="2933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用词是否准确</a:t>
            </a: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，有没有运用积累的好词好句；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1C9A44C3-E0B4-40FD-82B7-EB1E060E6DBB}"/>
              </a:ext>
            </a:extLst>
          </p:cNvPr>
          <p:cNvSpPr/>
          <p:nvPr/>
        </p:nvSpPr>
        <p:spPr>
          <a:xfrm>
            <a:off x="4271434" y="3534833"/>
            <a:ext cx="6997700" cy="8445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三读有没有运用</a:t>
            </a:r>
            <a:r>
              <a:rPr lang="zh-CN" altLang="zh-CN" sz="2933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对比</a:t>
            </a: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等方法写出</a:t>
            </a:r>
            <a:r>
              <a:rPr lang="zh-CN" altLang="zh-CN" sz="2933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喜爱之情</a:t>
            </a: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；</a:t>
            </a: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C40F6D76-FA87-4530-9B1E-31345B8B0D8E}"/>
              </a:ext>
            </a:extLst>
          </p:cNvPr>
          <p:cNvSpPr/>
          <p:nvPr/>
        </p:nvSpPr>
        <p:spPr>
          <a:xfrm>
            <a:off x="4271434" y="4739217"/>
            <a:ext cx="6997700" cy="89534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四读看有没有自己</a:t>
            </a:r>
            <a:r>
              <a:rPr lang="zh-CN" altLang="zh-CN" sz="2933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个性化的语言</a:t>
            </a: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或与众</a:t>
            </a:r>
            <a:r>
              <a:rPr lang="zh-CN" altLang="zh-CN" sz="2933" b="1" noProof="1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不同的叙述方式</a:t>
            </a:r>
            <a:r>
              <a:rPr lang="zh-CN" altLang="zh-CN" sz="2933" b="1" noProof="1"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2"/>
      <p:bldP spid="8" grpId="3"/>
      <p:bldP spid="9" grpId="4"/>
      <p:bldP spid="9" grpId="5"/>
      <p:bldP spid="10" grpId="6"/>
      <p:bldP spid="10" grpId="7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B36F7FAC-E470-052B-7718-5837A4DFD552}"/>
              </a:ext>
            </a:extLst>
          </p:cNvPr>
          <p:cNvGrpSpPr/>
          <p:nvPr/>
        </p:nvGrpSpPr>
        <p:grpSpPr>
          <a:xfrm>
            <a:off x="3020909" y="1538394"/>
            <a:ext cx="6580715" cy="3456516"/>
            <a:chOff x="4756" y="2422"/>
            <a:chExt cx="10365" cy="5444"/>
          </a:xfrm>
        </p:grpSpPr>
        <p:pic>
          <p:nvPicPr>
            <p:cNvPr id="20483" name="图片 1" descr="图片4">
              <a:extLst>
                <a:ext uri="{FF2B5EF4-FFF2-40B4-BE49-F238E27FC236}">
                  <a16:creationId xmlns:a16="http://schemas.microsoft.com/office/drawing/2014/main" id="{B1A270D0-7E45-7F1D-2823-4EB192CD62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7217" y="-38"/>
              <a:ext cx="5444" cy="10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4" name="文本框 2">
              <a:extLst>
                <a:ext uri="{FF2B5EF4-FFF2-40B4-BE49-F238E27FC236}">
                  <a16:creationId xmlns:a16="http://schemas.microsoft.com/office/drawing/2014/main" id="{BE45E6AB-0131-DC51-D9E6-7C5FB3D64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5" y="4634"/>
              <a:ext cx="5991" cy="1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 algn="l" rtl="0" eaLnBrk="1" hangingPunct="0">
                <a:defRPr kumimoji="0" lang="zh-CN"/>
              </a:defPPr>
              <a:lvl1pPr marL="0" indent="0" algn="l" defTabSz="1219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990600" indent="-381000" algn="l" defTabSz="1219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524000" indent="-304800" algn="l" defTabSz="1219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2133600" indent="-304800" algn="l" defTabSz="1219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743200" indent="-304800" algn="l" defTabSz="1219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3352800" indent="-304800" algn="l" defTabSz="1219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umimoji="0" lang="zh-CN"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3962400" indent="-304800" algn="l" defTabSz="1219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umimoji="0" lang="zh-CN"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4572000" indent="-304800" algn="l" defTabSz="12192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kumimoji="0" lang="zh-CN" sz="24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5181600" indent="-304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4267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自我修改习作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图片 3" descr="PPT图标绿色">
            <a:extLst>
              <a:ext uri="{FF2B5EF4-FFF2-40B4-BE49-F238E27FC236}">
                <a16:creationId xmlns:a16="http://schemas.microsoft.com/office/drawing/2014/main" id="{87FB2645-3428-A834-D15A-ACD35749E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6A8FF3D-F27E-400D-A4B1-88AE9B2D7E42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B60AA51-54A8-58CD-0935-89D16E0F6B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76767" y="2237318"/>
            <a:ext cx="11474452" cy="1289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733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我生日那天，妈妈没给我买好看的衣服，也没给我买好看的书，而是给我买了一份特别的礼物</a:t>
            </a:r>
            <a:r>
              <a:rPr lang="en-US" altLang="zh-CN" sz="3733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733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蜡笔小新存钱罐。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147126-F1D2-49E4-B83B-119D6BF61BA7}"/>
              </a:ext>
            </a:extLst>
          </p:cNvPr>
          <p:cNvSpPr>
            <a:spLocks noGrp="1" noChangeArrowheads="1"/>
          </p:cNvSpPr>
          <p:nvPr/>
        </p:nvSpPr>
        <p:spPr>
          <a:xfrm>
            <a:off x="3957315" y="193031"/>
            <a:ext cx="7419273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蜡笔小新存钱罐</a:t>
            </a:r>
          </a:p>
        </p:txBody>
      </p:sp>
      <p:sp>
        <p:nvSpPr>
          <p:cNvPr id="36868" name="AutoShape 4">
            <a:extLst>
              <a:ext uri="{FF2B5EF4-FFF2-40B4-BE49-F238E27FC236}">
                <a16:creationId xmlns:a16="http://schemas.microsoft.com/office/drawing/2014/main" id="{CB6C7669-33EB-8065-12A9-F257A40DB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1167" y="4847167"/>
            <a:ext cx="4375151" cy="1176867"/>
          </a:xfrm>
          <a:prstGeom prst="wedgeEllipseCallout">
            <a:avLst>
              <a:gd name="adj1" fmla="val -49208"/>
              <a:gd name="adj2" fmla="val -1315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67" b="1">
                <a:solidFill>
                  <a:srgbClr val="FFFF00"/>
                </a:solidFill>
                <a:latin typeface="Arial" panose="020b0604020202020204" pitchFamily="34" charset="0"/>
              </a:rPr>
              <a:t>开头讲述了存钱罐的来历，引出中心。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3686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图片 3" descr="PPT图标绿色">
            <a:extLst>
              <a:ext uri="{FF2B5EF4-FFF2-40B4-BE49-F238E27FC236}">
                <a16:creationId xmlns:a16="http://schemas.microsoft.com/office/drawing/2014/main" id="{7E06CD9E-4917-5E1A-2739-E2CC0B38F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5E67C7F-8478-4ABF-BE74-94C95013F42A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753A7E2-BBF9-1C14-AAAE-0B7E1A202CB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9684" y="1350433"/>
            <a:ext cx="11472334" cy="273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我打量着蜡笔小新存钱罐，蜡笔小新身高大概</a:t>
            </a:r>
            <a:r>
              <a:rPr lang="en-US" altLang="zh-CN"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en-US" sz="32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厘米，蜡笔小新头上戴着一顶棕色的大帽子，上面有一个眯着眼睛，微笑着的小笑脸。在帽子的后面，有一个小口子，这里面就是放钱的地方哦！</a:t>
            </a:r>
            <a:endParaRPr lang="zh-CN" altLang="en-US" sz="2667" b="1">
              <a:solidFill>
                <a:srgbClr val="FF66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DB35F2-A83E-4152-A9C4-11D9E2C1488C}"/>
              </a:ext>
            </a:extLst>
          </p:cNvPr>
          <p:cNvSpPr>
            <a:spLocks noGrp="1" noChangeArrowheads="1"/>
          </p:cNvSpPr>
          <p:nvPr/>
        </p:nvSpPr>
        <p:spPr>
          <a:xfrm>
            <a:off x="3957315" y="193031"/>
            <a:ext cx="7419273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蜡笔小新存钱罐</a:t>
            </a: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DCC9E12A-DE89-411A-95D3-F5E12A1C9389}"/>
              </a:ext>
            </a:extLst>
          </p:cNvPr>
          <p:cNvSpPr/>
          <p:nvPr/>
        </p:nvSpPr>
        <p:spPr>
          <a:xfrm>
            <a:off x="4191000" y="3511551"/>
            <a:ext cx="2844800" cy="85090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en-US" sz="4800" b="1" noProof="1">
                <a:latin typeface="楷体" panose="02010609060101010101" pitchFamily="49" charset="-122"/>
                <a:ea typeface="楷体" panose="02010609060101010101" pitchFamily="49" charset="-122"/>
              </a:rPr>
              <a:t>整体外形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图片 3" descr="PPT图标绿色">
            <a:extLst>
              <a:ext uri="{FF2B5EF4-FFF2-40B4-BE49-F238E27FC236}">
                <a16:creationId xmlns:a16="http://schemas.microsoft.com/office/drawing/2014/main" id="{D135EDB5-C303-3B4F-36D9-9A4F98892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24C3950-F957-4A42-8F1C-23D4F90EE321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449F3A0-5B02-D99C-A274-AB8207D6454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9684" y="1255184"/>
            <a:ext cx="11472334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667" b="1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蜡笔小新的脸胖胖的，上面有黑黑的头发，下面有浓黑粗密的眉毛与他闭着的眼睛，最下面长着小小的，红红的小嘴。脸蛋旁，长着一双奇大的耳朵，漂亮极了！看着他的样子，似乎在意味深长地说：“哦！”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　　蜡笔小新上身穿红衬衫，下身穿棕色短裤，光着小脚丫，手里还拿着一把扫把呢！蜡笔小新拿着扫把当吉他，看着他的样子，我就会噗哧一笑。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933" b="1">
                <a:latin typeface="楷体" panose="02010609060101010101" pitchFamily="49" charset="-122"/>
                <a:ea typeface="楷体" panose="02010609060101010101" pitchFamily="49" charset="-122"/>
              </a:rPr>
              <a:t>　　当我把钱放进去时，帽子下那个笑脸似乎在说：“你一定要勤于积累，不要乱花钱。”看着蜡笔小新的样子，我心里默默地说：“放心吧，蜡笔小新，我会让你成为小富翁的！”</a:t>
            </a:r>
            <a:endParaRPr lang="zh-CN" altLang="en-US" sz="2933" b="1">
              <a:solidFill>
                <a:srgbClr val="FF66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6B1228-1A88-4FC4-A490-C6B075C67057}"/>
              </a:ext>
            </a:extLst>
          </p:cNvPr>
          <p:cNvSpPr>
            <a:spLocks noGrp="1" noChangeArrowheads="1"/>
          </p:cNvSpPr>
          <p:nvPr/>
        </p:nvSpPr>
        <p:spPr>
          <a:xfrm>
            <a:off x="3957315" y="193032"/>
            <a:ext cx="9205602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蜡笔小新存钱罐</a:t>
            </a: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B0D8A32B-C6F8-414D-AC7E-5E6C57B5E0E0}"/>
              </a:ext>
            </a:extLst>
          </p:cNvPr>
          <p:cNvSpPr/>
          <p:nvPr/>
        </p:nvSpPr>
        <p:spPr>
          <a:xfrm>
            <a:off x="3098800" y="1411817"/>
            <a:ext cx="480484" cy="38311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DBF75C4C-E3E6-447C-B306-3D4EE3255036}"/>
              </a:ext>
            </a:extLst>
          </p:cNvPr>
          <p:cNvSpPr/>
          <p:nvPr/>
        </p:nvSpPr>
        <p:spPr>
          <a:xfrm>
            <a:off x="2777067" y="3543300"/>
            <a:ext cx="5249333" cy="42333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1A16B130-ADDE-44F5-A42D-EDD74CF4FC9C}"/>
              </a:ext>
            </a:extLst>
          </p:cNvPr>
          <p:cNvSpPr/>
          <p:nvPr/>
        </p:nvSpPr>
        <p:spPr>
          <a:xfrm>
            <a:off x="7162800" y="1413933"/>
            <a:ext cx="783167" cy="3831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78650CD1-0620-4A87-9AB1-368CD7F64BD7}"/>
              </a:ext>
            </a:extLst>
          </p:cNvPr>
          <p:cNvSpPr/>
          <p:nvPr/>
        </p:nvSpPr>
        <p:spPr>
          <a:xfrm>
            <a:off x="2777067" y="1947333"/>
            <a:ext cx="785284" cy="3831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156F240-E12D-406F-B4A9-2AF1CC2CD19F}"/>
              </a:ext>
            </a:extLst>
          </p:cNvPr>
          <p:cNvSpPr/>
          <p:nvPr/>
        </p:nvSpPr>
        <p:spPr>
          <a:xfrm>
            <a:off x="8394700" y="1947333"/>
            <a:ext cx="783167" cy="3831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85E6FCCA-59C3-46CB-B7CF-C921CBB5E80F}"/>
              </a:ext>
            </a:extLst>
          </p:cNvPr>
          <p:cNvSpPr/>
          <p:nvPr/>
        </p:nvSpPr>
        <p:spPr>
          <a:xfrm>
            <a:off x="2400300" y="2497667"/>
            <a:ext cx="783167" cy="3831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D1327A2A-2493-4EE1-BFE2-AA892418F706}"/>
              </a:ext>
            </a:extLst>
          </p:cNvPr>
          <p:cNvSpPr/>
          <p:nvPr/>
        </p:nvSpPr>
        <p:spPr>
          <a:xfrm>
            <a:off x="6426200" y="5101167"/>
            <a:ext cx="897467" cy="5143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endParaRPr lang="zh-CN" altLang="en-US" sz="2400" noProof="1"/>
          </a:p>
        </p:txBody>
      </p:sp>
      <p:sp>
        <p:nvSpPr>
          <p:cNvPr id="36869" name="AutoShape 5">
            <a:extLst>
              <a:ext uri="{FF2B5EF4-FFF2-40B4-BE49-F238E27FC236}">
                <a16:creationId xmlns:a16="http://schemas.microsoft.com/office/drawing/2014/main" id="{CCD8ECAA-306F-0E99-7D92-F08F50C16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767" y="1761067"/>
            <a:ext cx="5245100" cy="1816100"/>
          </a:xfrm>
          <a:prstGeom prst="wedgeEllipseCallout">
            <a:avLst>
              <a:gd name="adj1" fmla="val -52843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33" b="1">
                <a:solidFill>
                  <a:srgbClr val="FFFF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中间按照整体到局部介绍外形。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4" grpId="1"/>
      <p:bldP spid="5" grpId="2"/>
      <p:bldP spid="6" grpId="3"/>
      <p:bldP spid="7" grpId="4"/>
      <p:bldP spid="8" grpId="5"/>
      <p:bldP spid="9" grpId="6"/>
      <p:bldP spid="10" grpId="7"/>
      <p:bldP spid="36869" grpId="8"/>
      <p:bldP spid="36869" grpId="9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图片 3" descr="PPT图标绿色">
            <a:extLst>
              <a:ext uri="{FF2B5EF4-FFF2-40B4-BE49-F238E27FC236}">
                <a16:creationId xmlns:a16="http://schemas.microsoft.com/office/drawing/2014/main" id="{FC1E4A74-C5E7-8734-06C3-33FFF21B2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227918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50A5E7B-891D-422E-88B5-7564B007143C}"/>
              </a:ext>
            </a:extLst>
          </p:cNvPr>
          <p:cNvSpPr txBox="1"/>
          <p:nvPr/>
        </p:nvSpPr>
        <p:spPr>
          <a:xfrm>
            <a:off x="429684" y="391584"/>
            <a:ext cx="22860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54D0DD8-2955-00D3-B953-2BA0842A00B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7567" y="2146300"/>
            <a:ext cx="11474452" cy="163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　　  </a:t>
            </a:r>
            <a:r>
              <a:rPr lang="zh-CN" altLang="en-US" sz="3733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这就是我的蜡笔小新存钱罐，一个精致的蜡笔小新存钱罐，它让我学会了不乱零花钱的好习惯，我喜欢你，可爱的蜡笔小新存钱罐。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C3B9C-A1C1-4B7B-A991-0930A0A964F7}"/>
              </a:ext>
            </a:extLst>
          </p:cNvPr>
          <p:cNvSpPr>
            <a:spLocks noGrp="1" noChangeArrowheads="1"/>
          </p:cNvSpPr>
          <p:nvPr/>
        </p:nvSpPr>
        <p:spPr>
          <a:xfrm>
            <a:off x="3957315" y="193031"/>
            <a:ext cx="9205601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蜡笔小新存钱罐</a:t>
            </a:r>
          </a:p>
        </p:txBody>
      </p:sp>
      <p:sp>
        <p:nvSpPr>
          <p:cNvPr id="36870" name="AutoShape 6">
            <a:extLst>
              <a:ext uri="{FF2B5EF4-FFF2-40B4-BE49-F238E27FC236}">
                <a16:creationId xmlns:a16="http://schemas.microsoft.com/office/drawing/2014/main" id="{1D9BB087-4ED4-BF80-305D-29BD37C68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467" y="4480984"/>
            <a:ext cx="4449233" cy="1471083"/>
          </a:xfrm>
          <a:prstGeom prst="wedgeEllipseCallout">
            <a:avLst>
              <a:gd name="adj1" fmla="val -35995"/>
              <a:gd name="adj2" fmla="val -1167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FF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结尾点明中心，表达喜爱之情。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3687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图片 3" descr="PPT图标绿色">
            <a:extLst>
              <a:ext uri="{FF2B5EF4-FFF2-40B4-BE49-F238E27FC236}">
                <a16:creationId xmlns:a16="http://schemas.microsoft.com/office/drawing/2014/main" id="{1CE5F082-687E-A323-CC02-D85919F62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606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175C05-2C2B-4F17-8B9B-CE161BF5AE07}"/>
              </a:ext>
            </a:extLst>
          </p:cNvPr>
          <p:cNvSpPr txBox="1"/>
          <p:nvPr/>
        </p:nvSpPr>
        <p:spPr>
          <a:xfrm>
            <a:off x="429684" y="391584"/>
            <a:ext cx="2542116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  <a:r>
              <a:rPr lang="en-US" altLang="zh-CN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C38664E-213C-82B8-F648-D452AC2D8FC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7567" y="1712384"/>
            <a:ext cx="11474452" cy="480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42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我家院子里有一棵杏树，那是我出生那年爷爷亲手种下的，它和我一起慢慢长大了。</a:t>
            </a:r>
            <a:r>
              <a:rPr lang="zh-CN" altLang="en-US" sz="4267" b="1">
                <a:latin typeface="楷体" panose="02010609060101010101" pitchFamily="49" charset="-122"/>
                <a:ea typeface="楷体" panose="02010609060101010101" pitchFamily="49" charset="-122"/>
              </a:rPr>
              <a:t>每年春天，它的枝头上就开满了花，那满树的白花映亮了庭院，常常引得行人驻足观赏，夸赞声和惊叹声不断飘进我家院子里，爷爷听了心里美滋滋的，</a:t>
            </a:r>
            <a:r>
              <a:rPr lang="zh-CN" altLang="en-US" sz="4267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我也为这棵美丽的杏树而自豪。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EC3126-5D60-4BF0-B0A5-A016F7E22E01}"/>
              </a:ext>
            </a:extLst>
          </p:cNvPr>
          <p:cNvSpPr>
            <a:spLocks noGrp="1" noChangeArrowheads="1"/>
          </p:cNvSpPr>
          <p:nvPr/>
        </p:nvSpPr>
        <p:spPr>
          <a:xfrm>
            <a:off x="4282435" y="189645"/>
            <a:ext cx="9205602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我家的杏树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图片 3" descr="PPT图标绿色">
            <a:extLst>
              <a:ext uri="{FF2B5EF4-FFF2-40B4-BE49-F238E27FC236}">
                <a16:creationId xmlns:a16="http://schemas.microsoft.com/office/drawing/2014/main" id="{912A1C38-AD2C-FDA3-9D40-15A614EAA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606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EB47575-E4B2-4CF6-904D-F4FA3062CBB9}"/>
              </a:ext>
            </a:extLst>
          </p:cNvPr>
          <p:cNvSpPr txBox="1"/>
          <p:nvPr/>
        </p:nvSpPr>
        <p:spPr>
          <a:xfrm>
            <a:off x="429684" y="391584"/>
            <a:ext cx="2542116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  <a:r>
              <a:rPr lang="en-US" altLang="zh-CN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1DD588D-CC2F-BE84-5455-1C253F7199D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9684" y="1504951"/>
            <a:ext cx="11474449" cy="480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行人来了又走，杏花也纷纷飘落，像天女散花，飘出院子，飘向四面八方，好像在告诉人们春天来了。过了不久，你会发现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绿叶下面藏着一个个害羞的小杏子，它们偷偷地探出圆圆的小脑袋，笑着，闹着，你挤我碰地爬满了枝丫，好奇地瞅着行人。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我看着这些杏子，闻着淡淡的杏香，仿佛品尝到了那又酸又甜的味道。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31E45B-B62E-4B9C-9843-88CF6C2C3E15}"/>
              </a:ext>
            </a:extLst>
          </p:cNvPr>
          <p:cNvSpPr>
            <a:spLocks noGrp="1" noChangeArrowheads="1"/>
          </p:cNvSpPr>
          <p:nvPr/>
        </p:nvSpPr>
        <p:spPr>
          <a:xfrm>
            <a:off x="4282435" y="189645"/>
            <a:ext cx="9205602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我家的杏树</a:t>
            </a:r>
          </a:p>
        </p:txBody>
      </p:sp>
      <p:sp>
        <p:nvSpPr>
          <p:cNvPr id="36870" name="AutoShape 6">
            <a:extLst>
              <a:ext uri="{FF2B5EF4-FFF2-40B4-BE49-F238E27FC236}">
                <a16:creationId xmlns:a16="http://schemas.microsoft.com/office/drawing/2014/main" id="{B196F7C7-C85A-4431-8FEF-53B258BD2717}"/>
              </a:ext>
            </a:extLst>
          </p:cNvPr>
          <p:cNvSpPr/>
          <p:nvPr/>
        </p:nvSpPr>
        <p:spPr>
          <a:xfrm>
            <a:off x="6102351" y="4836584"/>
            <a:ext cx="4449233" cy="1473200"/>
          </a:xfrm>
          <a:prstGeom prst="wedgeEllipseCallout">
            <a:avLst>
              <a:gd name="adj1" fmla="val -35994"/>
              <a:gd name="adj2" fmla="val -11676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algn="ctr" eaLnBrk="1" hangingPunct="1">
              <a:defRPr/>
            </a:pPr>
            <a:r>
              <a:rPr lang="zh-CN" altLang="en-US" sz="3733" b="1" noProof="1">
                <a:solidFill>
                  <a:schemeClr val="tx1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运用了</a:t>
            </a:r>
            <a:r>
              <a:rPr lang="zh-CN" altLang="en-US" sz="3733" b="1" noProof="1">
                <a:solidFill>
                  <a:srgbClr val="FF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拟人</a:t>
            </a:r>
            <a:r>
              <a:rPr lang="zh-CN" altLang="en-US" sz="3733" b="1" noProof="1">
                <a:solidFill>
                  <a:schemeClr val="tx1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的修辞手法。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7" grpId="1"/>
      <p:bldP spid="36870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图片 3" descr="PPT图标绿色">
            <a:extLst>
              <a:ext uri="{FF2B5EF4-FFF2-40B4-BE49-F238E27FC236}">
                <a16:creationId xmlns:a16="http://schemas.microsoft.com/office/drawing/2014/main" id="{06202569-D5DE-63C7-D83E-138648AED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606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EF3F2F3-5FB9-4B2B-893A-B9C659FF649E}"/>
              </a:ext>
            </a:extLst>
          </p:cNvPr>
          <p:cNvSpPr txBox="1"/>
          <p:nvPr/>
        </p:nvSpPr>
        <p:spPr>
          <a:xfrm>
            <a:off x="429684" y="391584"/>
            <a:ext cx="2542116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  <a:r>
              <a:rPr lang="en-US" altLang="zh-CN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DCFA278-FB0E-1262-8A93-EED417A0903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9684" y="1504951"/>
            <a:ext cx="11474449" cy="480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　　在一家人的期盼中，满树的杏子终于成熟了，金黄金黄的，分外诱人。一群淘气的小孩子整天像馋猫似的盯着杏树，趁我们不留神就偷偷地摘着吃。好心的邻居们劝爷爷快把杏子收了，到集市上可以卖些钱，不然会被贪吃的孩子们摘完的。爷爷却笑着说：“杏子是自家树上长的，又没啥本钱，就让他们尝尝鲜，随便摘吧！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5941F7-AF06-49FC-A67E-611B6B8E130B}"/>
              </a:ext>
            </a:extLst>
          </p:cNvPr>
          <p:cNvSpPr>
            <a:spLocks noGrp="1" noChangeArrowheads="1"/>
          </p:cNvSpPr>
          <p:nvPr/>
        </p:nvSpPr>
        <p:spPr>
          <a:xfrm>
            <a:off x="4282435" y="189645"/>
            <a:ext cx="9205602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我家的杏树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图片 3" descr="PPT图标绿色">
            <a:extLst>
              <a:ext uri="{FF2B5EF4-FFF2-40B4-BE49-F238E27FC236}">
                <a16:creationId xmlns:a16="http://schemas.microsoft.com/office/drawing/2014/main" id="{BDBF41D5-27D5-754D-0880-B482D9095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/>
          <a:stretch>
            <a:fillRect/>
          </a:stretch>
        </p:blipFill>
        <p:spPr bwMode="auto">
          <a:xfrm>
            <a:off x="351367" y="383117"/>
            <a:ext cx="3606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1B33AB9-230D-4869-8DE2-798DAAF1A516}"/>
              </a:ext>
            </a:extLst>
          </p:cNvPr>
          <p:cNvSpPr txBox="1"/>
          <p:nvPr/>
        </p:nvSpPr>
        <p:spPr>
          <a:xfrm>
            <a:off x="429684" y="391584"/>
            <a:ext cx="2542116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algn="l" rtl="0" eaLnBrk="1" hangingPunct="0">
              <a:defRPr kumimoji="0" lang="zh-CN"/>
            </a:defPPr>
          </a:lstStyle>
          <a:p>
            <a:pPr eaLnBrk="1" fontAlgn="auto" hangingPunct="1">
              <a:defRPr/>
            </a:pPr>
            <a:r>
              <a:rPr lang="zh-CN" altLang="en-US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范文赏析</a:t>
            </a:r>
            <a:r>
              <a:rPr lang="en-US" altLang="zh-CN" sz="4000" b="1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6DAEC3F-918C-87C2-AB60-D96B41A4C49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29684" y="1504951"/>
            <a:ext cx="11474449" cy="480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algn="l" rtl="0" eaLnBrk="1" hangingPunct="0">
              <a:defRPr kumimoji="0" lang="zh-CN"/>
            </a:defPPr>
            <a:lvl1pPr marL="0" indent="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990600" indent="-3810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5240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21336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743200" indent="-304800" algn="l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33528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39624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4572000" indent="-304800" algn="l" defTabSz="1219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0" lang="zh-CN" sz="24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5181600" indent="-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　　虽然树上的杏子越来越少，但是我们家门前的笑脸却越来越多。爷爷看到孩子们笑得那么开心，自己也笑逐颜开了。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爷爷还摘了许多杏子打成包，分给左邻右舍让他们都尝尝。我也会兜上一包带到学校，分给我的伙伴们吃</a:t>
            </a: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，让他们也品尝我家杏树带来的甘甜。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733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我爱我家的杏树。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8A176F-5313-4455-86DA-D7FC364EA551}"/>
              </a:ext>
            </a:extLst>
          </p:cNvPr>
          <p:cNvSpPr>
            <a:spLocks noGrp="1" noChangeArrowheads="1"/>
          </p:cNvSpPr>
          <p:nvPr/>
        </p:nvSpPr>
        <p:spPr>
          <a:xfrm>
            <a:off x="4282435" y="189645"/>
            <a:ext cx="9205602" cy="1143000"/>
          </a:xfrm>
          <a:prstGeom prst="rect">
            <a:avLst/>
          </a:prstGeom>
          <a:noFill/>
          <a:ln w="9525"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 algn="l" rtl="0" eaLnBrk="1" hangingPunct="0">
              <a:defRPr kumimoji="0" lang="zh-CN"/>
            </a:defPPr>
            <a:lvl1pPr marL="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6096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indent="0" algn="ctr" defTabSz="1219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5867" b="0" i="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6096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12192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1828800" algn="ctr" defTabSz="1219200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lang="zh-CN" sz="5867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243840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fontAlgn="auto" hangingPunct="1">
              <a:spcAft>
                <a:spcPct val="0"/>
              </a:spcAft>
              <a:defRPr/>
            </a:pPr>
            <a:r>
              <a:rPr lang="zh-CN" altLang="en-US" sz="4267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我家的杏树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id="{75B8B70C-0894-4A58-A3C1-FA1EA146AFFB}"/>
              </a:ext>
            </a:extLst>
          </p:cNvPr>
          <p:cNvSpPr/>
          <p:nvPr/>
        </p:nvSpPr>
        <p:spPr>
          <a:xfrm>
            <a:off x="844550" y="1221317"/>
            <a:ext cx="10678582" cy="42693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 algn="l" rtl="0" eaLnBrk="1" hangingPunct="0">
              <a:defRPr kumimoji="0" lang="zh-CN"/>
            </a:defPPr>
            <a:lvl1pPr marL="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1pPr>
            <a:lvl2pPr marL="6096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2pPr>
            <a:lvl3pPr marL="12192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3pPr>
            <a:lvl4pPr marL="18288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4pPr>
            <a:lvl5pPr marL="2438400" marR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5pPr>
            <a:lvl6pPr marL="30480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6pPr>
            <a:lvl7pPr marL="36576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7pPr>
            <a:lvl8pPr marL="42672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8pPr>
            <a:lvl9pPr marL="487680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chemeClr val="dk1"/>
                </a:solidFill>
                <a:uLnTx/>
                <a:uFillTx/>
                <a:latin typeface="Calibri"/>
                <a:ea typeface="Arial"/>
                <a:cs typeface="Arial"/>
                <a:sym typeface="Wingdings"/>
              </a:defRPr>
            </a:lvl9pPr>
          </a:lstStyle>
          <a:p>
            <a:pPr eaLnBrk="1" hangingPunct="1">
              <a:defRPr/>
            </a:pPr>
            <a:r>
              <a:rPr lang="zh-CN" altLang="en-US" sz="4267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点评：</a:t>
            </a:r>
          </a:p>
          <a:p>
            <a:pPr eaLnBrk="1" hangingPunct="1">
              <a:defRPr/>
            </a:pPr>
            <a:r>
              <a:rPr lang="zh-CN" altLang="en-US" sz="4267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267" b="1" noProof="1">
                <a:latin typeface="楷体" panose="02010609060101010101" pitchFamily="49" charset="-122"/>
                <a:ea typeface="楷体" panose="02010609060101010101" pitchFamily="49" charset="-122"/>
              </a:rPr>
              <a:t>小作者生动地描写了杏树在</a:t>
            </a:r>
            <a:r>
              <a:rPr lang="zh-CN" altLang="en-US" sz="4267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开花、结果</a:t>
            </a:r>
            <a:r>
              <a:rPr lang="zh-CN" altLang="en-US" sz="4267" b="1" noProof="1">
                <a:latin typeface="楷体" panose="02010609060101010101" pitchFamily="49" charset="-122"/>
                <a:ea typeface="楷体" panose="02010609060101010101" pitchFamily="49" charset="-122"/>
              </a:rPr>
              <a:t>不同时期的特点，而且通过</a:t>
            </a:r>
            <a:r>
              <a:rPr lang="zh-CN" altLang="en-US" sz="4267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分享果实</a:t>
            </a:r>
            <a:r>
              <a:rPr lang="zh-CN" altLang="en-US" sz="4267" b="1" noProof="1">
                <a:latin typeface="楷体" panose="02010609060101010101" pitchFamily="49" charset="-122"/>
                <a:ea typeface="楷体" panose="02010609060101010101" pitchFamily="49" charset="-122"/>
              </a:rPr>
              <a:t>将杏树带给大家的快乐具体展现了出来。习作语言清新，层次分明，生活气息浓郁，充满真情实感。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3912,&quot;width&quot;:2640}"/>
  <p:tag name="REFSHAPE" val="793239452"/>
</p:tagLst>
</file>

<file path=ppt/tags/tag2.xml><?xml version="1.0" encoding="utf-8"?>
<p:tagLst xmlns:p="http://schemas.openxmlformats.org/presentationml/2006/main">
  <p:tag name="KSO_WM_UNIT_PLACING_PICTURE_USER_VIEWPORT" val="{&quot;height&quot;:3648,&quot;width&quot;:2988}"/>
  <p:tag name="REFSHAPE" val="790715292"/>
</p:tagLst>
</file>

<file path=ppt/tags/tag3.xml><?xml version="1.0" encoding="utf-8"?>
<p:tagLst xmlns:p="http://schemas.openxmlformats.org/presentationml/2006/main">
  <p:tag name="AS_NET" val="4.0.30319.42000"/>
  <p:tag name="AS_OS" val="Microsoft Windows NT 6.2.9200.0"/>
  <p:tag name="AS_RELEASE_DATE" val="2017.06.14"/>
  <p:tag name="AS_TITLE" val="Aspose.Slides for .NET 4.0 Client Profile"/>
  <p:tag name="AS_VERSION" val="17.6"/>
</p:tagLst>
</file>

<file path=ppt/theme/theme1.xml><?xml version="1.0" encoding="utf-8"?>
<a:theme xmlns:r="http://schemas.openxmlformats.org/officeDocument/2006/relationships"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88C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宽屏</PresentationFormat>
  <Paragraphs>77</Paragraphs>
  <Slides>23</Slides>
  <Notes>1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24">
      <vt:lpstr>1_Office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0</LinksUpToDate>
  <SharedDoc>0</SharedDoc>
  <HyperlinksChanged>0</HyperlinksChanged>
  <Application>Aspose.Slides for .NET</Application>
  <AppVersion>17.0600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演示文稿</dc:title>
  <dc:creator>Epo ch</dc:creator>
  <cp:lastModifiedBy>天天向上</cp:lastModifiedBy>
  <cp:revision>11</cp:revision>
  <dcterms:created xsi:type="dcterms:W3CDTF">2020-01-19T08:13:00Z</dcterms:created>
  <dcterms:modified xsi:type="dcterms:W3CDTF">2023-06-10T03:52:41Z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71D3F8F922EA4E2487E9AA7FF49E35B2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v1.0_mb_gdCjiisvr0+xcq4hl+IpOw==</vt:lpwstr>
  </property>
</Properties>
</file>