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16" r:id="rId1"/>
    <p:sldMasterId id="2147490853" r:id="rId2"/>
  </p:sldMasterIdLst>
  <p:notesMasterIdLst>
    <p:notesMasterId r:id="rId3"/>
  </p:notesMasterIdLst>
  <p:sldIdLst>
    <p:sldId id="3450" r:id="rId4"/>
    <p:sldId id="3453" r:id="rId5"/>
    <p:sldId id="3456" r:id="rId6"/>
    <p:sldId id="3459" r:id="rId7"/>
    <p:sldId id="3465" r:id="rId9"/>
    <p:sldId id="3468" r:id="rId10"/>
    <p:sldId id="3471" r:id="rId11"/>
    <p:sldId id="3474" r:id="rId12"/>
    <p:sldId id="3477" r:id="rId13"/>
    <p:sldId id="3483" r:id="rId15"/>
    <p:sldId id="3486" r:id="rId16"/>
    <p:sldId id="3489" r:id="rId17"/>
    <p:sldId id="3492" r:id="rId18"/>
    <p:sldId id="3495" r:id="rId19"/>
    <p:sldId id="3501" r:id="rId21"/>
    <p:sldId id="3504" r:id="rId22"/>
    <p:sldId id="3507" r:id="rId23"/>
    <p:sldId id="3510" r:id="rId24"/>
    <p:sldId id="3513" r:id="rId25"/>
    <p:sldId id="3519" r:id="rId27"/>
    <p:sldId id="3522" r:id="rId28"/>
    <p:sldId id="3525" r:id="rId29"/>
    <p:sldId id="3528" r:id="rId30"/>
    <p:sldId id="3531" r:id="rId31"/>
    <p:sldId id="3537" r:id="rId33"/>
    <p:sldId id="3540" r:id="rId34"/>
    <p:sldId id="3543" r:id="rId35"/>
    <p:sldId id="3546" r:id="rId36"/>
    <p:sldId id="354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17" r:id="rId1"/>
    <p:sldLayoutId id="2147490818" r:id="rId2"/>
    <p:sldLayoutId id="2147490819" r:id="rId3"/>
    <p:sldLayoutId id="2147490820" r:id="rId4"/>
    <p:sldLayoutId id="2147490821" r:id="rId5"/>
    <p:sldLayoutId id="2147490822" r:id="rId6"/>
    <p:sldLayoutId id="2147490823" r:id="rId7"/>
    <p:sldLayoutId id="2147490824" r:id="rId8"/>
    <p:sldLayoutId id="2147490825" r:id="rId9"/>
    <p:sldLayoutId id="2147490826" r:id="rId10"/>
    <p:sldLayoutId id="21474908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854" r:id="rId1"/>
    <p:sldLayoutId id="2147490855" r:id="rId2"/>
    <p:sldLayoutId id="2147490856" r:id="rId3"/>
    <p:sldLayoutId id="2147490857" r:id="rId4"/>
    <p:sldLayoutId id="2147490858" r:id="rId5"/>
    <p:sldLayoutId id="2147490859" r:id="rId6"/>
    <p:sldLayoutId id="2147490860" r:id="rId7"/>
    <p:sldLayoutId id="2147490861" r:id="rId8"/>
    <p:sldLayoutId id="2147490862" r:id="rId9"/>
    <p:sldLayoutId id="2147490863" r:id="rId10"/>
    <p:sldLayoutId id="21474908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tags" Target="../tags/tag260.xml"/><Relationship Id="rId18" Type="http://schemas.openxmlformats.org/officeDocument/2006/relationships/tags" Target="../tags/tag261.xml"/><Relationship Id="rId19" Type="http://schemas.openxmlformats.org/officeDocument/2006/relationships/tags" Target="../tags/tag262.xml"/><Relationship Id="rId20" Type="http://schemas.openxmlformats.org/officeDocument/2006/relationships/tags" Target="../tags/tag263.xml"/><Relationship Id="rId21" Type="http://schemas.openxmlformats.org/officeDocument/2006/relationships/tags" Target="../tags/tag264.xml"/><Relationship Id="rId22" Type="http://schemas.openxmlformats.org/officeDocument/2006/relationships/tags" Target="../tags/tag265.xml"/><Relationship Id="rId23" Type="http://schemas.openxmlformats.org/officeDocument/2006/relationships/tags" Target="../tags/tag266.xml"/><Relationship Id="rId24" Type="http://schemas.openxmlformats.org/officeDocument/2006/relationships/tags" Target="../tags/tag267.xml"/><Relationship Id="rId25" Type="http://schemas.openxmlformats.org/officeDocument/2006/relationships/tags" Target="../tags/tag268.xml"/><Relationship Id="rId26" Type="http://schemas.openxmlformats.org/officeDocument/2006/relationships/tags" Target="../tags/tag269.xml"/><Relationship Id="rId27" Type="http://schemas.openxmlformats.org/officeDocument/2006/relationships/tags" Target="../tags/tag270.xml"/><Relationship Id="rId28" Type="http://schemas.openxmlformats.org/officeDocument/2006/relationships/tags" Target="../tags/tag271.xml"/><Relationship Id="rId29" Type="http://schemas.openxmlformats.org/officeDocument/2006/relationships/tags" Target="../tags/tag272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tags" Target="../tags/tag296.xml"/><Relationship Id="rId22" Type="http://schemas.openxmlformats.org/officeDocument/2006/relationships/tags" Target="../tags/tag297.xml"/><Relationship Id="rId23" Type="http://schemas.openxmlformats.org/officeDocument/2006/relationships/tags" Target="../tags/tag298.xml"/><Relationship Id="rId24" Type="http://schemas.openxmlformats.org/officeDocument/2006/relationships/tags" Target="../tags/tag299.xml"/><Relationship Id="rId25" Type="http://schemas.openxmlformats.org/officeDocument/2006/relationships/tags" Target="../tags/tag300.xml"/><Relationship Id="rId26" Type="http://schemas.openxmlformats.org/officeDocument/2006/relationships/tags" Target="../tags/tag301.xml"/><Relationship Id="rId27" Type="http://schemas.openxmlformats.org/officeDocument/2006/relationships/tags" Target="../tags/tag302.xml"/><Relationship Id="rId28" Type="http://schemas.openxmlformats.org/officeDocument/2006/relationships/tags" Target="../tags/tag303.xml"/><Relationship Id="rId29" Type="http://schemas.openxmlformats.org/officeDocument/2006/relationships/tags" Target="../tags/tag30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人工智能与动画设计的结合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人工智能在动画设计中的应用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动画设计在人工智能中的应用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人工智能与动画设计的融合发展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5000" lnSpcReduction="10000"/>
          </a:bodyPr>
          <a:p>
            <a:r>
              <a:rPr altLang="en-US" dirty="0" sz="20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案例分析：人工智能与动画设计的成功结合</a:t>
            </a:r>
            <a:endParaRPr altLang="en-US" dirty="0" sz="20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66429" lnSpcReduction="1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挑战与机遇：人工智能与动画设计的未来发展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人工智能在动画设计中的应用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角色设计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表情和动作：使角色更加生动、自然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角色生成：利用人工智能技术自动生成角色形象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角色行为：通过人工智能技术实现更加智能化的行为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角色互动：增强角色与观众之间的互动性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场景渲染</a:t>
            </a:r>
            <a:endParaRPr altLang="en-US" lang="zh-CN"/>
          </a:p>
        </p:txBody>
      </p:sp>
      <p:sp>
        <p:nvSpPr>
          <p:cNvPr id="10492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人工智能技术可以自动生成场景渲染效果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场景渲染可以提高动画设计的效率和效果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人工智能技术可以自动调整场景渲染的细节和色彩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场景渲染可以更加逼真地模拟现实场景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动画特效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实现逼真的动画效果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人工智能在动画特效中的应用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自动生成复杂的动画场景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增强动画的创意和表现力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交互设计</a:t>
            </a:r>
            <a:endParaRPr altLang="en-US" lang="zh-CN"/>
          </a:p>
        </p:txBody>
      </p:sp>
      <p:sp>
        <p:nvSpPr>
          <p:cNvPr id="1049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人工智能在交互设计中的应用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交互设计在动画中的应用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交互设计在游戏中的应用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交互设计在虚拟现实中的应用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动画设计在人工智能中的应用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情感表达</a:t>
            </a:r>
            <a:endParaRPr altLang="en-US" lang="zh-CN"/>
          </a:p>
        </p:txBody>
      </p:sp>
      <p:sp>
        <p:nvSpPr>
          <p:cNvPr id="10495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情感表达的实例：通过具体案例展示动画设计在情感表达方面的应用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情感表达的未来发展：探讨未来动画设计在情感表达方面的创新与突破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情感表达的层次：通过动画设计表达情感，包括喜怒哀乐等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情感表达的技巧：运用色彩、音效、画面等手段，增强情感表达的效果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故事叙述</a:t>
            </a:r>
            <a:endParaRPr altLang="en-US" lang="zh-CN"/>
          </a:p>
        </p:txBody>
      </p:sp>
      <p:sp>
        <p:nvSpPr>
          <p:cNvPr id="10496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角色设定：通过人工智能技术进行角色设计和性格塑造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场景构建：利用人工智能技术构建虚拟场景和环境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情感表达：通过人工智能技术实现情感表达和情感传递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故事情节：利用人工智能技术进行故事情节的生成和推理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虚拟角色交互</a:t>
            </a:r>
            <a:endParaRPr altLang="en-US" lang="zh-CN"/>
          </a:p>
        </p:txBody>
      </p:sp>
      <p:sp>
        <p:nvSpPr>
          <p:cNvPr id="10497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实时生成：利用AI技术，根据用户输入实时生成虚拟角色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情感表达：通过AI算法，让虚拟角色具备情感表达能力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交互体验：用户与虚拟角色进行互动，提升用户体验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多样化角色：利用AI技术，生成多样化、个性化的虚拟角色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虚拟场景构建</a:t>
            </a:r>
            <a:endParaRPr altLang="en-US" lang="zh-CN"/>
          </a:p>
        </p:txBody>
      </p:sp>
      <p:sp>
        <p:nvSpPr>
          <p:cNvPr id="10498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虚拟场景构建的定义和特点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虚拟场景构建的未来发展趋势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人工智能技术在虚拟场景构建中的优势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虚拟场景构建在动画设计中的应用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9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人工智能与动画设计的融合发展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技术融合</a:t>
            </a:r>
            <a:endParaRPr altLang="en-US" lang="zh-CN"/>
          </a:p>
        </p:txBody>
      </p:sp>
      <p:sp>
        <p:nvSpPr>
          <p:cNvPr id="1050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人工智能与动画设计的结合点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融合发展的趋势与挑战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人工智能在动画设计中的应用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产业融合</a:t>
            </a:r>
            <a:endParaRPr altLang="en-US" lang="zh-CN"/>
          </a:p>
        </p:txBody>
      </p:sp>
      <p:sp>
        <p:nvSpPr>
          <p:cNvPr id="105010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80909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人工智能与动画设计的融合发展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1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产业融合的背景和意义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2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产业融合的实践案例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2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产业融合的未来展望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人才培养</a:t>
            </a:r>
            <a:endParaRPr altLang="en-US" lang="zh-CN"/>
          </a:p>
        </p:txBody>
      </p:sp>
      <p:sp>
        <p:nvSpPr>
          <p:cNvPr id="10501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培养目标：培养具备人工智能与动画设计融合能力的专业人才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课程设置：设置相关课程，包括人工智能技术、动画设计原理、交互设计等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实践教学：通过实践项目、实验室实践等方式，提高学生的实际操作能力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合作与交流：加强与业界、学界的合作与交流，共同推动人才培养的发展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未来趋势</a:t>
            </a:r>
            <a:endParaRPr altLang="en-US" lang="zh-CN"/>
          </a:p>
        </p:txBody>
      </p:sp>
      <p:sp>
        <p:nvSpPr>
          <p:cNvPr id="1050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人工智能技术不断进步，将为动画设计提供更多可能性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人工智能与动画设计的结合将成为未来发展的重要趋势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人工智能技术将推动动画设计行业的创新与发展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未来，人工智能与动画设计的融合将带来更多惊喜和突破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33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案例分析：人工智能与动画设计的成功结合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优秀作品展示</a:t>
            </a:r>
            <a:endParaRPr altLang="en-US" lang="zh-CN"/>
          </a:p>
        </p:txBody>
      </p:sp>
      <p:sp>
        <p:nvSpPr>
          <p:cNvPr id="10504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《AI场景》：利用人工智能技术构建出奇幻的场景和背景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《AI角色动画》：通过人工智能技术实现角色的动作和表情设计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《AI少女》：利用人工智能技术创作出充满活力的少女形象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《AI动物》：通过人工智能技术生成逼真的动物动画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技术实现过程</a:t>
            </a:r>
            <a:endParaRPr altLang="en-US" lang="zh-CN"/>
          </a:p>
        </p:txBody>
      </p:sp>
      <p:sp>
        <p:nvSpPr>
          <p:cNvPr id="10505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人工智能技术：利用机器学习和深度学习算法，实现动画设计的自动化和智能化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计算机图形学技术：利用计算机图形学技术，实现动画设计的视觉效果和交互功能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虚拟现实技术：利用虚拟现实技术，实现动画设计的沉浸式体验和交互功能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云计算技术：利用云计算技术，实现动画设计的分布式计算和存储功能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产业应用前景</a:t>
            </a:r>
            <a:endParaRPr altLang="en-US" lang="zh-CN"/>
          </a:p>
        </p:txBody>
      </p:sp>
      <p:sp>
        <p:nvSpPr>
          <p:cNvPr id="10505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成功案例分析：人工智能在动画设计中的应用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人工智能与动画设计结合的产业现状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未来产业趋势：人工智能与动画设计的融合发展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挑战与机遇：人工智能与动画设计结合的未来展望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案例启示</a:t>
            </a:r>
            <a:endParaRPr altLang="en-US" lang="zh-CN"/>
          </a:p>
        </p:txBody>
      </p:sp>
      <p:sp>
        <p:nvSpPr>
          <p:cNvPr id="10506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人工智能技术为动画设计提供了新的创作方式和思路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人工智能与动画设计的结合可以提高动画的逼真度和观赏性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案例中的成功结合为其他领域提供了借鉴和参考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未来人工智能与动画设计的结合将更加紧密，为观众带来更加震撼的视觉体验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7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挑战与机遇：人工智能与动画设计的未来发展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508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动画设计需要更多的创意和灵感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人工智能技术尚未完全成熟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技术和艺术的结合需要更多的探索和实践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8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未来发展需要更多的技术创新和应用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产业机遇</a:t>
            </a:r>
            <a:endParaRPr altLang="en-US" lang="zh-CN"/>
          </a:p>
        </p:txBody>
      </p:sp>
      <p:sp>
        <p:nvSpPr>
          <p:cNvPr id="10509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人工智能在动画设计中的应用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动画产业的发展趋势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产业机遇：人工智能与动画设计的结合带来的商业机会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未来展望：人工智能与动画设计结合的产业发展前景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社会影响</a:t>
            </a:r>
            <a:endParaRPr altLang="en-US" lang="zh-CN"/>
          </a:p>
        </p:txBody>
      </p:sp>
      <p:sp>
        <p:nvSpPr>
          <p:cNvPr id="10509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改变就业市场：人工智能将改变动画设计领域的就业市场，提高生产效率和降低成本，但也可能导致一些传统岗位的消失。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创新艺术形式：人工智能技术可以帮助动画设计师创造出更加丰富多样的艺术形式，为观众带来更加震撼的视觉体验。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增强互动性：人工智能技术可以增强动画作品的互动性，让观众更加深入地参与到作品中，提高作品的影响力和吸引力。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拓展应用领域：人工智能与动画设计的结合还可以拓展应用到其他领域，如教育、医疗、游戏等，为人们的生活带来更多便利和创新。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</a:t>
            </a:r>
            <a:endParaRPr altLang="en-US" lang="zh-CN"/>
          </a:p>
        </p:txBody>
      </p:sp>
      <p:sp>
        <p:nvSpPr>
          <p:cNvPr id="10510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0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政策对人才培养和引进的支持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政策对行业标准与规范的制定和推广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政府对人工智能与动画设计产业的扶持政策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政策推动下的产业创新与发展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1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1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2023-12-17T01:58:34Z</dcterms:created>
  <dcterms:modified xsi:type="dcterms:W3CDTF">2023-12-17T01:58:34Z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f33eac78f07d48beb25f64b9481e48c6_21</vt:lpwstr>
  </property>
</Properties>
</file>