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571" r:id="rId1"/>
    <p:sldMasterId id="2147486608" r:id="rId2"/>
  </p:sldMasterIdLst>
  <p:notesMasterIdLst>
    <p:notesMasterId r:id="rId3"/>
  </p:notesMasterIdLst>
  <p:sldIdLst>
    <p:sldId id="1566" r:id="rId4"/>
    <p:sldId id="1571" r:id="rId5"/>
    <p:sldId id="1575" r:id="rId6"/>
    <p:sldId id="1578" r:id="rId7"/>
    <p:sldId id="1584" r:id="rId9"/>
    <p:sldId id="1587" r:id="rId10"/>
    <p:sldId id="1590" r:id="rId11"/>
    <p:sldId id="1593" r:id="rId12"/>
    <p:sldId id="1596" r:id="rId13"/>
    <p:sldId id="1602" r:id="rId15"/>
    <p:sldId id="1605" r:id="rId16"/>
    <p:sldId id="1608" r:id="rId17"/>
    <p:sldId id="1611" r:id="rId18"/>
    <p:sldId id="1614" r:id="rId19"/>
    <p:sldId id="1620" r:id="rId21"/>
    <p:sldId id="1623" r:id="rId22"/>
    <p:sldId id="1626" r:id="rId23"/>
    <p:sldId id="1629" r:id="rId24"/>
    <p:sldId id="1632" r:id="rId25"/>
    <p:sldId id="1638" r:id="rId27"/>
    <p:sldId id="1641" r:id="rId28"/>
    <p:sldId id="1644" r:id="rId29"/>
    <p:sldId id="1647" r:id="rId30"/>
    <p:sldId id="1651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572" r:id="rId1"/>
    <p:sldLayoutId id="2147486573" r:id="rId2"/>
    <p:sldLayoutId id="2147486574" r:id="rId3"/>
    <p:sldLayoutId id="2147486575" r:id="rId4"/>
    <p:sldLayoutId id="2147486576" r:id="rId5"/>
    <p:sldLayoutId id="2147486577" r:id="rId6"/>
    <p:sldLayoutId id="2147486578" r:id="rId7"/>
    <p:sldLayoutId id="2147486579" r:id="rId8"/>
    <p:sldLayoutId id="2147486580" r:id="rId9"/>
    <p:sldLayoutId id="2147486581" r:id="rId10"/>
    <p:sldLayoutId id="214748658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609" r:id="rId1"/>
    <p:sldLayoutId id="2147486610" r:id="rId2"/>
    <p:sldLayoutId id="2147486611" r:id="rId3"/>
    <p:sldLayoutId id="2147486612" r:id="rId4"/>
    <p:sldLayoutId id="2147486613" r:id="rId5"/>
    <p:sldLayoutId id="2147486614" r:id="rId6"/>
    <p:sldLayoutId id="2147486615" r:id="rId7"/>
    <p:sldLayoutId id="2147486616" r:id="rId8"/>
    <p:sldLayoutId id="2147486617" r:id="rId9"/>
    <p:sldLayoutId id="2147486618" r:id="rId10"/>
    <p:sldLayoutId id="214748661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slideLayout" Target="../slideLayouts/slideLayout13.xml"/><Relationship Id="rId1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tags" Target="../tags/tag125.xml"/><Relationship Id="rId14" Type="http://schemas.openxmlformats.org/officeDocument/2006/relationships/tags" Target="../tags/tag126.xml"/><Relationship Id="rId15" Type="http://schemas.openxmlformats.org/officeDocument/2006/relationships/tags" Target="../tags/tag127.xml"/><Relationship Id="rId16" Type="http://schemas.openxmlformats.org/officeDocument/2006/relationships/tags" Target="../tags/tag128.xml"/><Relationship Id="rId17" Type="http://schemas.openxmlformats.org/officeDocument/2006/relationships/tags" Target="../tags/tag129.xml"/><Relationship Id="rId18" Type="http://schemas.openxmlformats.org/officeDocument/2006/relationships/tags" Target="../tags/tag130.xml"/><Relationship Id="rId19" Type="http://schemas.openxmlformats.org/officeDocument/2006/relationships/tags" Target="../tags/tag131.xml"/><Relationship Id="rId20" Type="http://schemas.openxmlformats.org/officeDocument/2006/relationships/tags" Target="../tags/tag132.xml"/><Relationship Id="rId21" Type="http://schemas.openxmlformats.org/officeDocument/2006/relationships/tags" Target="../tags/tag133.xml"/><Relationship Id="rId22" Type="http://schemas.openxmlformats.org/officeDocument/2006/relationships/tags" Target="../tags/tag134.xml"/><Relationship Id="rId23" Type="http://schemas.openxmlformats.org/officeDocument/2006/relationships/tags" Target="../tags/tag135.xml"/><Relationship Id="rId24" Type="http://schemas.openxmlformats.org/officeDocument/2006/relationships/tags" Target="../tags/tag136.xml"/><Relationship Id="rId25" Type="http://schemas.openxmlformats.org/officeDocument/2006/relationships/tags" Target="../tags/tag137.xml"/><Relationship Id="rId26" Type="http://schemas.openxmlformats.org/officeDocument/2006/relationships/tags" Target="../tags/tag138.xml"/><Relationship Id="rId27" Type="http://schemas.openxmlformats.org/officeDocument/2006/relationships/tags" Target="../tags/tag139.xml"/><Relationship Id="rId28" Type="http://schemas.openxmlformats.org/officeDocument/2006/relationships/tags" Target="../tags/tag140.xml"/><Relationship Id="rId29" Type="http://schemas.openxmlformats.org/officeDocument/2006/relationships/tags" Target="../tags/tag141.xml"/><Relationship Id="rId30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tags" Target="../tags/tag162.xml"/><Relationship Id="rId18" Type="http://schemas.openxmlformats.org/officeDocument/2006/relationships/tags" Target="../tags/tag163.xml"/><Relationship Id="rId19" Type="http://schemas.openxmlformats.org/officeDocument/2006/relationships/tags" Target="../tags/tag164.xml"/><Relationship Id="rId20" Type="http://schemas.openxmlformats.org/officeDocument/2006/relationships/tags" Target="../tags/tag165.xml"/><Relationship Id="rId21" Type="http://schemas.openxmlformats.org/officeDocument/2006/relationships/tags" Target="../tags/tag166.xml"/><Relationship Id="rId22" Type="http://schemas.openxmlformats.org/officeDocument/2006/relationships/tags" Target="../tags/tag167.xml"/><Relationship Id="rId23" Type="http://schemas.openxmlformats.org/officeDocument/2006/relationships/tags" Target="../tags/tag168.xml"/><Relationship Id="rId24" Type="http://schemas.openxmlformats.org/officeDocument/2006/relationships/tags" Target="../tags/tag169.xml"/><Relationship Id="rId25" Type="http://schemas.openxmlformats.org/officeDocument/2006/relationships/tags" Target="../tags/tag170.xml"/><Relationship Id="rId26" Type="http://schemas.openxmlformats.org/officeDocument/2006/relationships/tags" Target="../tags/tag171.xml"/><Relationship Id="rId27" Type="http://schemas.openxmlformats.org/officeDocument/2006/relationships/tags" Target="../tags/tag172.xml"/><Relationship Id="rId28" Type="http://schemas.openxmlformats.org/officeDocument/2006/relationships/tags" Target="../tags/tag173.xml"/><Relationship Id="rId29" Type="http://schemas.openxmlformats.org/officeDocument/2006/relationships/tags" Target="../tags/tag174.xml"/><Relationship Id="rId30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slideLayout" Target="../slideLayouts/slideLayout1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slideLayout" Target="../slideLayouts/slideLayout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tags" Target="../tags/tag265.xml"/><Relationship Id="rId14" Type="http://schemas.openxmlformats.org/officeDocument/2006/relationships/tags" Target="../tags/tag266.xml"/><Relationship Id="rId15" Type="http://schemas.openxmlformats.org/officeDocument/2006/relationships/tags" Target="../tags/tag267.xml"/><Relationship Id="rId16" Type="http://schemas.openxmlformats.org/officeDocument/2006/relationships/tags" Target="../tags/tag268.xml"/><Relationship Id="rId17" Type="http://schemas.openxmlformats.org/officeDocument/2006/relationships/tags" Target="../tags/tag269.xml"/><Relationship Id="rId18" Type="http://schemas.openxmlformats.org/officeDocument/2006/relationships/tags" Target="../tags/tag270.xml"/><Relationship Id="rId19" Type="http://schemas.openxmlformats.org/officeDocument/2006/relationships/tags" Target="../tags/tag271.xml"/><Relationship Id="rId20" Type="http://schemas.openxmlformats.org/officeDocument/2006/relationships/tags" Target="../tags/tag272.xml"/><Relationship Id="rId21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slideLayout" Target="../slideLayouts/slideLayout14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tags" Target="../tags/tag316.xml"/><Relationship Id="rId14" Type="http://schemas.openxmlformats.org/officeDocument/2006/relationships/tags" Target="../tags/tag317.xml"/><Relationship Id="rId15" Type="http://schemas.openxmlformats.org/officeDocument/2006/relationships/tags" Target="../tags/tag318.xml"/><Relationship Id="rId16" Type="http://schemas.openxmlformats.org/officeDocument/2006/relationships/tags" Target="../tags/tag319.xml"/><Relationship Id="rId17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虚拟现实技术在教育中的应用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868295" y="2539365"/>
            <a:ext cx="2884170" cy="869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718310" y="236601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903095" y="229806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590155" y="2508250"/>
            <a:ext cx="2884170" cy="10464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虚拟现实技术对学习体验的改善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440170" y="233489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624955" y="226695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868295" y="3850640"/>
            <a:ext cx="2884170" cy="8185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虚拟现实技术在不同学科中的应用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718310" y="367728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903095" y="360934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590155" y="381889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虚拟现实技术对学习效果的促进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440170" y="364553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624955" y="357759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868295" y="5151755"/>
            <a:ext cx="2884170" cy="8235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虚拟现实技术在教育中的挑战和前景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718310" y="49784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903095" y="49104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8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2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虚拟现实技术对学习体验的改善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创造沉浸式学习环境</a:t>
            </a:r>
            <a:endParaRPr altLang="en-US" lang="zh-CN"/>
          </a:p>
        </p:txBody>
      </p:sp>
      <p:sp>
        <p:nvSpPr>
          <p:cNvPr id="1048986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8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0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2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4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6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8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0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2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4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6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8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0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2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4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6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8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0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22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定义：虚拟现实技术通过模拟真实环境，使用户能够身临其境地感受学习内容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应用场景：历史、地理、生物、医学等学科，以及技能培训、职业培训等领域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优势：提高学习兴趣、增强学习效果、降低学习难度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特点：高度逼真、交互性强、沉浸感强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提供个性化学习体验</a:t>
            </a:r>
            <a:endParaRPr altLang="en-US" lang="zh-CN"/>
          </a:p>
        </p:txBody>
      </p:sp>
      <p:sp>
        <p:nvSpPr>
          <p:cNvPr id="1049064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虚拟现实技术可以根据学生的需求和兴趣定制学习内容，提供更加个性化的学习体验。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通过虚拟现实技术，学生可以在更加真实的环境中进行学习，提高学习的沉浸感和参与度。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虚拟现实技术可以模拟各种场景和实验，让学生亲身体验知识的应用和实践，加深对知识的理解和掌握。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虚拟现实技术还可以通过智能分析和数据挖掘，帮助学生发现自身的学习特点和优势，为个性化学习提供更加精准的指导。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增强学习兴趣和动力</a:t>
            </a:r>
            <a:endParaRPr altLang="en-US" lang="zh-CN"/>
          </a:p>
        </p:txBody>
      </p:sp>
      <p:sp>
        <p:nvSpPr>
          <p:cNvPr id="1049106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8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0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2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4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6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8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0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2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4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6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8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0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2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4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6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8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0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2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虚拟现实技术提供沉浸式学习体验，使学生更加投入学习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虚拟现实技术可以提供个性化学习体验，满足不同学生的学习需求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虚拟现实技术可以模拟真实场景，帮助学生更好地理解和应用知识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通过模拟实践操作，提高学生对抽象概念的理解和掌握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促进知识理解和记忆</a:t>
            </a:r>
            <a:endParaRPr altLang="en-US" lang="zh-CN"/>
          </a:p>
        </p:txBody>
      </p:sp>
      <p:sp>
        <p:nvSpPr>
          <p:cNvPr id="1049184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6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8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虚拟现实技术能够提供更加直观、生动的学习体验，帮助学生更好地理解和记忆知识。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4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通过虚拟现实技术，学生可以更加深入地了解抽象的概念和理论，提高学习效果。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0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虚拟现实技术可以模拟真实场景，让学生身临其境地感受知识在实际中的应用，加深理解。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6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虚拟现实技术还可以通过互动式学习，提高学生的参与度和学习兴趣，促进知识的记忆和应用。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4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虚拟现实技术在不同学科中的应用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科学类课程</a:t>
            </a:r>
            <a:endParaRPr altLang="en-US" lang="zh-CN"/>
          </a:p>
        </p:txBody>
      </p:sp>
      <p:sp>
        <p:nvSpPr>
          <p:cNvPr id="10493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虚拟实验室：模拟真实实验室环境，进行实验操作和数据分析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虚拟解剖学：通过虚拟技术展示人体内部结构，提高医学教育质量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虚拟地理学：模拟地球环境和自然现象，帮助学生更好地理解地理知识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虚拟化学：通过虚拟技术展示化学反应过程，提高化学教育效果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语言类课程</a:t>
            </a:r>
            <a:endParaRPr altLang="en-US" lang="zh-CN"/>
          </a:p>
        </p:txBody>
      </p:sp>
      <p:sp>
        <p:nvSpPr>
          <p:cNvPr id="1049364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语言学习：通过虚拟现实技术模拟真实语言环境，帮助学生更好地理解和运用语言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0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文化体验：让学生身临其境地感受不同文化背景下的语言应用，增强跨文化交流能力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6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实践应用：通过虚拟现实技术模拟语言实践场景，如商务谈判、医学交流等，提高学生的语言应用能力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2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个性化教学：根据学生的兴趣和需求，定制个性化的虚拟现实语言学习体验，提高学习效果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技能类课程</a:t>
            </a:r>
            <a:endParaRPr altLang="en-US" lang="zh-CN"/>
          </a:p>
        </p:txBody>
      </p:sp>
      <p:sp>
        <p:nvSpPr>
          <p:cNvPr id="1049422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4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6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8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0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技能培训：通过虚拟现实技术进行技能培训，提高学习效果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虚拟实验室：模拟实验环境，提高实验效率和安全性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4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实践操作：通过虚拟现实技术进行实践操作，增强实践能力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6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模拟演练：通过虚拟现实技术进行模拟演练，提高应对突发事件的能力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艺术类课程</a:t>
            </a:r>
            <a:endParaRPr altLang="en-US" lang="zh-CN"/>
          </a:p>
        </p:txBody>
      </p:sp>
      <p:sp>
        <p:nvSpPr>
          <p:cNvPr id="1049472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虚拟现实技术在艺术类课程中的具体应用案例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虚拟现实技术在艺术类课程中的应用现状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虚拟现实技术在艺术类课程中的优势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虚拟现实技术在艺术类课程中的未来发展趋势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3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虚拟现实技术对学习效果的促进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提高学习效率</a:t>
            </a:r>
            <a:endParaRPr altLang="en-US" lang="zh-CN"/>
          </a:p>
        </p:txBody>
      </p:sp>
      <p:sp>
        <p:nvSpPr>
          <p:cNvPr id="1049602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4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06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虚拟现实技术提供沉浸式学习体验，使学生更加专注和投入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0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2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虚拟现实技术可以模拟真实场景，帮助学生更好地理解和掌握知识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6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8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虚拟现实技术可以提供个性化学习体验，满足不同学生的学习需求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22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24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虚拟现实技术可以激发学生的学习兴趣和动力，提高学习效果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增强学习效果</a:t>
            </a:r>
            <a:endParaRPr altLang="en-US" lang="zh-CN"/>
          </a:p>
        </p:txBody>
      </p:sp>
      <p:sp>
        <p:nvSpPr>
          <p:cNvPr id="10496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提高学习兴趣和动力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模拟实践操作，提高实践能力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个性化教学，提高学习效率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增强理解和记忆能力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培养创新能力和实践能力</a:t>
            </a:r>
            <a:endParaRPr altLang="en-US" lang="zh-CN"/>
          </a:p>
        </p:txBody>
      </p:sp>
      <p:sp>
        <p:nvSpPr>
          <p:cNvPr id="104973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虚拟现实技术提供沉浸式学习体验，激发学生学习兴趣和好奇心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虚拟现实技术可以模拟真实场景，帮助学生更好地理解和掌握知识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虚拟现实技术可以提供个性化学习体验，满足不同学生的学习需求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虚拟现实技术可以促进学生的创新能力和实践能力的发展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提升学习成绩和表现</a:t>
            </a:r>
            <a:endParaRPr altLang="en-US" lang="zh-CN"/>
          </a:p>
        </p:txBody>
      </p:sp>
      <p:sp>
        <p:nvSpPr>
          <p:cNvPr id="10497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虚拟现实技术提供沉浸式学习体验，提高学习兴趣和参与度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虚拟现实技术可以模拟真实场景，帮助学生更好地理解和掌握知识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虚拟现实技术可以提供个性化的学习体验，满足不同学生的学习需求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虚拟现实技术可以帮助学生提高自信心，减少学习焦虑和压力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5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虚拟现实技术在教育中的挑战和前景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技术成熟度和设备成本问题</a:t>
            </a:r>
            <a:endParaRPr altLang="en-US" lang="zh-CN"/>
          </a:p>
        </p:txBody>
      </p:sp>
      <p:sp>
        <p:nvSpPr>
          <p:cNvPr id="1049914" name="矩形: 圆角 4"/>
          <p:cNvSpPr/>
          <p:nvPr>
            <p:custDataLst>
              <p:tags r:id="rId1"/>
            </p:custDataLst>
          </p:nvPr>
        </p:nvSpPr>
        <p:spPr>
          <a:xfrm>
            <a:off x="608330" y="3370234"/>
            <a:ext cx="5103155" cy="998913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916" name="正文"/>
          <p:cNvSpPr txBox="1"/>
          <p:nvPr>
            <p:custDataLst>
              <p:tags r:id="rId2"/>
            </p:custDataLst>
          </p:nvPr>
        </p:nvSpPr>
        <p:spPr>
          <a:xfrm>
            <a:off x="1134140" y="3504861"/>
            <a:ext cx="4209024" cy="6712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技术成熟度：虚拟现实技术尚未完全成熟，仍存在一些技术难题需要解决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918" name="矩形: 圆角 4"/>
          <p:cNvSpPr/>
          <p:nvPr>
            <p:custDataLst>
              <p:tags r:id="rId3"/>
            </p:custDataLst>
          </p:nvPr>
        </p:nvSpPr>
        <p:spPr>
          <a:xfrm>
            <a:off x="6474800" y="3370234"/>
            <a:ext cx="5103155" cy="999548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920" name="正文"/>
          <p:cNvSpPr txBox="1"/>
          <p:nvPr>
            <p:custDataLst>
              <p:tags r:id="rId4"/>
            </p:custDataLst>
          </p:nvPr>
        </p:nvSpPr>
        <p:spPr>
          <a:xfrm>
            <a:off x="6921865" y="3504861"/>
            <a:ext cx="4209024" cy="6712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设备成本：虚拟现实设备的价格较高，限制了其在教育领域的广泛应用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教师培训和教学策略问题</a:t>
            </a:r>
            <a:endParaRPr altLang="en-US" lang="zh-CN"/>
          </a:p>
        </p:txBody>
      </p:sp>
      <p:sp>
        <p:nvSpPr>
          <p:cNvPr id="1049956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教学内容和目标：虚拟现实技术在教学中的应用需要结合具体的教学内容和目标，选择合适的技术手段和教学方法，以达到最佳的教学效果。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教师培训：虚拟现实技术需要教师具备相关技能和知识，因此需要加强教师培训，提高教师的技术水平和应用能力。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教学策略问题：虚拟现实技术在教学中的应用需要制定相应的教学策略，根据教学内容和目标选择合适的技术手段和教学方法，以达到最佳的教学效果。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技术手段和教学方法：虚拟现实技术在教学中的应用需要结合具体的技术手段和教学方法，如虚拟现实场景、互动游戏、模拟实验等，以激发学生的学习兴趣和积极性。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学生健康和安全问题</a:t>
            </a:r>
            <a:endParaRPr altLang="en-US" lang="zh-CN"/>
          </a:p>
        </p:txBody>
      </p:sp>
      <p:sp>
        <p:nvSpPr>
          <p:cNvPr id="1050022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视觉健康：长时间使用VR设备可能导致眼睛疲劳和干涩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眩晕和平衡问题：VR中的视觉信息与身体感知不匹配可能导致眩晕和平衡问题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心理影响：VR中的高度逼真场景可能对某些人产生心理压力或不适感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安全问题：在使用VR设备时，需要注意周围环境，避免碰撞或跌倒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未来发展趋势和前景展望</a:t>
            </a:r>
            <a:endParaRPr altLang="en-US" lang="zh-CN"/>
          </a:p>
        </p:txBody>
      </p:sp>
      <p:sp>
        <p:nvSpPr>
          <p:cNvPr id="10500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虚拟现实技术将与教育深度融合，成为未来教育发展的重要趋势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虚拟现实技术将为教育带来更加生动、直观、沉浸式的学习体验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虚拟现实技术将推动教育模式的创新，促进教育公平和个性化发展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虚拟现实技术将为教育带来更加广阔的发展空间和无限的可能性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122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5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5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5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5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5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5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5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5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91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09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89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40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99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0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3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38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2023-12-15T21:53:51Z</dcterms:created>
  <dcterms:modified xsi:type="dcterms:W3CDTF">2023-12-15T21:53:51Z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fb93cc3e41c247fe83931d4067af598f_21</vt:lpwstr>
  </property>
</Properties>
</file>