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802" r:id="rId1"/>
    <p:sldMasterId id="2147485839" r:id="rId2"/>
  </p:sldMasterIdLst>
  <p:notesMasterIdLst>
    <p:notesMasterId r:id="rId3"/>
  </p:notesMasterIdLst>
  <p:sldIdLst>
    <p:sldId id="1214" r:id="rId4"/>
    <p:sldId id="1219" r:id="rId5"/>
    <p:sldId id="1223" r:id="rId6"/>
    <p:sldId id="1226" r:id="rId7"/>
    <p:sldId id="1229" r:id="rId8"/>
    <p:sldId id="1232" r:id="rId9"/>
    <p:sldId id="1235" r:id="rId10"/>
    <p:sldId id="1238" r:id="rId11"/>
    <p:sldId id="1241" r:id="rId12"/>
    <p:sldId id="1244" r:id="rId13"/>
    <p:sldId id="1247" r:id="rId14"/>
    <p:sldId id="1250" r:id="rId15"/>
    <p:sldId id="1253" r:id="rId16"/>
    <p:sldId id="1256" r:id="rId17"/>
    <p:sldId id="1259" r:id="rId18"/>
    <p:sldId id="1262" r:id="rId19"/>
    <p:sldId id="1265" r:id="rId20"/>
    <p:sldId id="1268" r:id="rId21"/>
    <p:sldId id="1271" r:id="rId22"/>
    <p:sldId id="1274" r:id="rId23"/>
    <p:sldId id="1277" r:id="rId24"/>
    <p:sldId id="1280" r:id="rId25"/>
    <p:sldId id="1283" r:id="rId26"/>
    <p:sldId id="1286" r:id="rId27"/>
    <p:sldId id="1289" r:id="rId28"/>
    <p:sldId id="1292" r:id="rId29"/>
    <p:sldId id="1295" r:id="rId30"/>
    <p:sldId id="1298" r:id="rId31"/>
    <p:sldId id="130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03" r:id="rId1"/>
    <p:sldLayoutId id="2147485804" r:id="rId2"/>
    <p:sldLayoutId id="2147485805" r:id="rId3"/>
    <p:sldLayoutId id="2147485806" r:id="rId4"/>
    <p:sldLayoutId id="2147485807" r:id="rId5"/>
    <p:sldLayoutId id="2147485808" r:id="rId6"/>
    <p:sldLayoutId id="2147485809" r:id="rId7"/>
    <p:sldLayoutId id="2147485810" r:id="rId8"/>
    <p:sldLayoutId id="2147485811" r:id="rId9"/>
    <p:sldLayoutId id="2147485812" r:id="rId10"/>
    <p:sldLayoutId id="21474858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840" r:id="rId1"/>
    <p:sldLayoutId id="2147485841" r:id="rId2"/>
    <p:sldLayoutId id="2147485842" r:id="rId3"/>
    <p:sldLayoutId id="2147485843" r:id="rId4"/>
    <p:sldLayoutId id="2147485844" r:id="rId5"/>
    <p:sldLayoutId id="2147485845" r:id="rId6"/>
    <p:sldLayoutId id="2147485846" r:id="rId7"/>
    <p:sldLayoutId id="2147485847" r:id="rId8"/>
    <p:sldLayoutId id="2147485848" r:id="rId9"/>
    <p:sldLayoutId id="2147485849" r:id="rId10"/>
    <p:sldLayoutId id="21474858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tags" Target="../tags/tag327.xml"/><Relationship Id="rId14" Type="http://schemas.openxmlformats.org/officeDocument/2006/relationships/tags" Target="../tags/tag328.xml"/><Relationship Id="rId15" Type="http://schemas.openxmlformats.org/officeDocument/2006/relationships/tags" Target="../tags/tag329.xml"/><Relationship Id="rId16" Type="http://schemas.openxmlformats.org/officeDocument/2006/relationships/tags" Target="../tags/tag330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tags" Target="../tags/tag358.xml"/><Relationship Id="rId18" Type="http://schemas.openxmlformats.org/officeDocument/2006/relationships/tags" Target="../tags/tag359.xml"/><Relationship Id="rId19" Type="http://schemas.openxmlformats.org/officeDocument/2006/relationships/tags" Target="../tags/tag360.xml"/><Relationship Id="rId20" Type="http://schemas.openxmlformats.org/officeDocument/2006/relationships/tags" Target="../tags/tag361.xml"/><Relationship Id="rId21" Type="http://schemas.openxmlformats.org/officeDocument/2006/relationships/tags" Target="../tags/tag362.xml"/><Relationship Id="rId22" Type="http://schemas.openxmlformats.org/officeDocument/2006/relationships/tags" Target="../tags/tag363.xml"/><Relationship Id="rId23" Type="http://schemas.openxmlformats.org/officeDocument/2006/relationships/tags" Target="../tags/tag364.xml"/><Relationship Id="rId24" Type="http://schemas.openxmlformats.org/officeDocument/2006/relationships/tags" Target="../tags/tag365.xml"/><Relationship Id="rId25" Type="http://schemas.openxmlformats.org/officeDocument/2006/relationships/tags" Target="../tags/tag366.xml"/><Relationship Id="rId26" Type="http://schemas.openxmlformats.org/officeDocument/2006/relationships/tags" Target="../tags/tag367.xml"/><Relationship Id="rId27" Type="http://schemas.openxmlformats.org/officeDocument/2006/relationships/tags" Target="../tags/tag368.xml"/><Relationship Id="rId28" Type="http://schemas.openxmlformats.org/officeDocument/2006/relationships/tags" Target="../tags/tag369.xml"/><Relationship Id="rId29" Type="http://schemas.openxmlformats.org/officeDocument/2006/relationships/tags" Target="../tags/tag370.xml"/><Relationship Id="rId30" Type="http://schemas.openxmlformats.org/officeDocument/2006/relationships/tags" Target="../tags/tag371.xml"/><Relationship Id="rId31" Type="http://schemas.openxmlformats.org/officeDocument/2006/relationships/tags" Target="../tags/tag372.xml"/><Relationship Id="rId32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tags" Target="../tags/tag406.xml"/><Relationship Id="rId16" Type="http://schemas.openxmlformats.org/officeDocument/2006/relationships/tags" Target="../tags/tag407.xml"/><Relationship Id="rId17" Type="http://schemas.openxmlformats.org/officeDocument/2006/relationships/tags" Target="../tags/tag408.xml"/><Relationship Id="rId18" Type="http://schemas.openxmlformats.org/officeDocument/2006/relationships/tags" Target="../tags/tag409.xml"/><Relationship Id="rId19" Type="http://schemas.openxmlformats.org/officeDocument/2006/relationships/tags" Target="../tags/tag410.xml"/><Relationship Id="rId20" Type="http://schemas.openxmlformats.org/officeDocument/2006/relationships/tags" Target="../tags/tag411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tags" Target="../tags/tag426.xml"/><Relationship Id="rId16" Type="http://schemas.openxmlformats.org/officeDocument/2006/relationships/tags" Target="../tags/tag427.xml"/><Relationship Id="rId17" Type="http://schemas.openxmlformats.org/officeDocument/2006/relationships/tags" Target="../tags/tag428.xml"/><Relationship Id="rId18" Type="http://schemas.openxmlformats.org/officeDocument/2006/relationships/tags" Target="../tags/tag429.xml"/><Relationship Id="rId19" Type="http://schemas.openxmlformats.org/officeDocument/2006/relationships/tags" Target="../tags/tag430.xml"/><Relationship Id="rId20" Type="http://schemas.openxmlformats.org/officeDocument/2006/relationships/tags" Target="../tags/tag431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语音识别技术及其应用场景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语音识别技术概述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语音识别技术的应用场景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语音识别技术的优势与挑战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语音识别技术在各行业的应用案例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语音识别技术的安全性与隐私保护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未来语音识别技术的发展趋势与展望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语音识别技术概述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定义与原理</a:t>
            </a:r>
            <a:endParaRPr altLang="en-US" lang="zh-CN"/>
          </a:p>
        </p:txBody>
      </p:sp>
      <p:sp>
        <p:nvSpPr>
          <p:cNvPr id="1049088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语音识别技术的发展历程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8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语音识别技术的原理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0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发展历程</a:t>
            </a:r>
            <a:endParaRPr altLang="en-US" lang="zh-CN"/>
          </a:p>
        </p:txBody>
      </p:sp>
      <p:sp>
        <p:nvSpPr>
          <p:cNvPr id="104917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早期阶段：基于规则和模式匹配的方法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过渡阶段：基于统计和机器学习的技术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当前阶段：深度学习和神经网络的应用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未来趋势：结合人工智能和大数据技术的进一步发展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技术分类</a:t>
            </a:r>
            <a:endParaRPr altLang="en-US" lang="zh-CN"/>
          </a:p>
        </p:txBody>
      </p:sp>
      <p:sp>
        <p:nvSpPr>
          <p:cNvPr id="10492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语音识别技术可以分为基于规则和基于统计两大类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基于规则的语音识别技术主要依赖于语言学和语音学知识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基于统计的语音识别技术主要依赖于概率和统计理论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深度学习在语音识别领域的应用日益广泛，取得了显著成果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2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语音识别技术的应用场景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</a:t>
            </a:r>
            <a:endParaRPr altLang="en-US" lang="zh-CN"/>
          </a:p>
        </p:txBody>
      </p:sp>
      <p:sp>
        <p:nvSpPr>
          <p:cNvPr id="104939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智能门锁：通过语音识别技术，实现语音开锁、密码开锁、指纹开锁等多种开锁方式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智能音箱：通过语音识别技术，实现语音控制家电、查询天气、播放音乐等功能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智能照明：通过语音识别技术，实现语音控制灯光亮度、色温、开关等功能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智能安防：通过语音识别技术，实现语音报警、语音提示等功能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智能客服</a:t>
            </a:r>
            <a:endParaRPr altLang="en-US" lang="zh-CN"/>
          </a:p>
        </p:txBody>
      </p:sp>
      <p:sp>
        <p:nvSpPr>
          <p:cNvPr id="10494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4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语音识别技术在智能客服中的应用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0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智能客服的语音识别技术原理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6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智能客服的语音识别技术优势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88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2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智能客服的语音识别技术发展趋势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智能驾驶</a:t>
            </a:r>
            <a:endParaRPr altLang="en-US" lang="zh-CN"/>
          </a:p>
        </p:txBody>
      </p:sp>
      <p:sp>
        <p:nvSpPr>
          <p:cNvPr id="104955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语音交互：与车载系统进行自然语言交互，提供个性化服务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语音识别：通过语音识别技术实现驾驶员身份验证和车辆授权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语音控制：通过语音指令实现车辆控制，如导航、音乐播放等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语音提醒：实时提醒驾驶员注意安全驾驶，如限速、超速等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语音助手</a:t>
            </a:r>
            <a:endParaRPr altLang="en-US" lang="zh-CN"/>
          </a:p>
        </p:txBody>
      </p:sp>
      <p:sp>
        <p:nvSpPr>
          <p:cNvPr id="104963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车载语音助手：在汽车中安装语音助手，可以通过语音指令实现导航、音乐播放、电话拨打等功能，提高驾驶安全性。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语音翻译：语音助手可以实现不同语言之间的翻译，方便跨国交流。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智能家居控制：通过语音助手实现对家中各种设备的远程控制，如灯光、空调、电视等。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智能客服：在电商、金融、教育等行业中，语音助手可以提供24小时的在线客服服务，解答用户的问题。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71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语音识别技术的优势与挑战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优势分析</a:t>
            </a:r>
            <a:endParaRPr altLang="en-US" lang="zh-CN"/>
          </a:p>
        </p:txBody>
      </p:sp>
      <p:sp>
        <p:nvSpPr>
          <p:cNvPr id="1049794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高效性：语音识别技术能够快速准确地识别语音信息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便捷性：用户无需手动输入，只需通过语音即可实现信息输入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自然性：语音识别技术能够模拟人类语音交流方式，使用户感到更加自然和舒适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适用性：语音识别技术适用于各种场景，如智能家居、车载系统、手机应用等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876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8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环境噪音：语音识别技术受到环境噪音的影响，如背景音乐、多人说话等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方言和口音：不同地区、不同民族的语言和口音差异较大，对语音识别技术提出了更高的要求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语音质量：语音质量的好坏直接影响语音识别技术的准确率，如声音清晰度、音量大小等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6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隐私和安全：语音识别技术涉及到用户的隐私和安全问题，需要采取相应的措施来保护用户隐私和数据安全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958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隐私保护和安全性问题的解决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8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多模态交互技术的融合应用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端到端语音识别技术的普及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0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4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语音识别技术在各行业的应用案例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金融行业</a:t>
            </a:r>
            <a:endParaRPr altLang="en-US" lang="zh-CN"/>
          </a:p>
        </p:txBody>
      </p:sp>
      <p:sp>
        <p:nvSpPr>
          <p:cNvPr id="105012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金融行业应用案例分析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语音识别技术在金融行业的现状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金融行业中的语音识别技术应用场景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医疗行业</a:t>
            </a:r>
            <a:endParaRPr altLang="en-US" lang="zh-CN"/>
          </a:p>
        </p:txBody>
      </p:sp>
      <p:sp>
        <p:nvSpPr>
          <p:cNvPr id="105020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语音识别技术在医疗行业的优势与挑战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未来语音识别技术在医疗行业的发展趋势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语音识别技术在医疗行业的应用背景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语音识别技术在医疗行业的应用案例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教育行业</a:t>
            </a:r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1"/>
            </p:custDataLst>
          </p:nvPr>
        </p:nvSpPr>
        <p:spPr>
          <a:xfrm>
            <a:off x="2703441" y="1847511"/>
            <a:ext cx="6778072" cy="61843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语音识别技术在教学中的应用：通过语音识别技术，学生可以更方便地与老师进行互动，提高教学效果。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标题"/>
          <p:cNvSpPr txBox="1"/>
          <p:nvPr>
            <p:custDataLst>
              <p:tags r:id="rId2"/>
            </p:custDataLst>
          </p:nvPr>
        </p:nvSpPr>
        <p:spPr>
          <a:xfrm>
            <a:off x="2704137" y="1319530"/>
            <a:ext cx="6778072" cy="4607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8" name="标题"/>
          <p:cNvSpPr txBox="1"/>
          <p:nvPr>
            <p:custDataLst>
              <p:tags r:id="rId3"/>
            </p:custDataLst>
          </p:nvPr>
        </p:nvSpPr>
        <p:spPr>
          <a:xfrm>
            <a:off x="2704137" y="5103158"/>
            <a:ext cx="6778072" cy="4607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90" name="正文"/>
          <p:cNvSpPr txBox="1"/>
          <p:nvPr>
            <p:custDataLst>
              <p:tags r:id="rId4"/>
            </p:custDataLst>
          </p:nvPr>
        </p:nvSpPr>
        <p:spPr>
          <a:xfrm>
            <a:off x="2704137" y="5631139"/>
            <a:ext cx="6778072" cy="61843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语音识别技术在语言学习中的应用：语音识别技术可以帮助学生更准确地发音，提高语言学习效果。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正文"/>
          <p:cNvSpPr txBox="1"/>
          <p:nvPr>
            <p:custDataLst>
              <p:tags r:id="rId5"/>
            </p:custDataLst>
          </p:nvPr>
        </p:nvSpPr>
        <p:spPr>
          <a:xfrm>
            <a:off x="2704137" y="3108256"/>
            <a:ext cx="6778072" cy="61843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语音识别技术在在线教育中的应用：语音识别技术可以帮助学生更方便地学习在线课程，提高学习效率。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标题"/>
          <p:cNvSpPr txBox="1"/>
          <p:nvPr>
            <p:custDataLst>
              <p:tags r:id="rId6"/>
            </p:custDataLst>
          </p:nvPr>
        </p:nvSpPr>
        <p:spPr>
          <a:xfrm>
            <a:off x="2704834" y="2580972"/>
            <a:ext cx="6778072" cy="4607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96" name="标题"/>
          <p:cNvSpPr txBox="1"/>
          <p:nvPr>
            <p:custDataLst>
              <p:tags r:id="rId7"/>
            </p:custDataLst>
          </p:nvPr>
        </p:nvSpPr>
        <p:spPr>
          <a:xfrm>
            <a:off x="2704834" y="3841717"/>
            <a:ext cx="6778072" cy="46071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98" name="正文"/>
          <p:cNvSpPr txBox="1"/>
          <p:nvPr>
            <p:custDataLst>
              <p:tags r:id="rId8"/>
            </p:custDataLst>
          </p:nvPr>
        </p:nvSpPr>
        <p:spPr>
          <a:xfrm>
            <a:off x="2704137" y="4369697"/>
            <a:ext cx="6778072" cy="618433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语音识别技术在智能教育机器人中的应用：通过语音识别技术，智能教育机器人可以更好地与学生进行交互，提供更加个性化的教育服务。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其他行业</a:t>
            </a:r>
            <a:endParaRPr altLang="en-US" lang="zh-CN"/>
          </a:p>
        </p:txBody>
      </p:sp>
      <p:sp>
        <p:nvSpPr>
          <p:cNvPr id="105035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教育行业：语音识别技术可以辅助教师进行教学，提高教学质量和效率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医疗行业：语音识别技术可以帮助医生快速获取病人信息，提高诊断效率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金融行业：语音识别技术可以用于智能客服、语音支付等场景，提供便捷的服务体验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交通行业：语音识别技术可以用于智能交通管理，提高交通运行效率和安全性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4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语音识别技术的安全性与隐私保护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数据加密与存储</a:t>
            </a:r>
            <a:endParaRPr altLang="en-US" lang="zh-CN"/>
          </a:p>
        </p:txBody>
      </p:sp>
      <p:sp>
        <p:nvSpPr>
          <p:cNvPr id="105052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2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3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密钥管理：建立完善的密钥管理体系，对密钥进行妥善保管，防止密钥泄露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数据加密技术：采用对称加密算法对语音数据进行加密，确保数据传输和存储的安全性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存储安全：采用安全的存储设备和存储介质，对语音数据进行加密存储，确保数据不被非法获取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访问控制：对语音数据进行访问控制，确保只有授权人员能够访问和操作数据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隐私保护政策</a:t>
            </a:r>
            <a:endParaRPr altLang="en-US" lang="zh-CN"/>
          </a:p>
        </p:txBody>
      </p:sp>
      <p:sp>
        <p:nvSpPr>
          <p:cNvPr id="1050598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0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2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4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6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6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28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0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4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政策概述：明确隐私保护的原则、范围和措施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监督与投诉：设立监督机制，接受用户投诉并采取相应措施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正文"/>
          <p:cNvSpPr txBox="1"/>
          <p:nvPr>
            <p:custDataLst>
              <p:tags r:id="rId28"/>
            </p:custDataLst>
          </p:nvPr>
        </p:nvSpPr>
        <p:spPr>
          <a:xfrm>
            <a:off x="8241006" y="2641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用户权利与责任：明确用户对个人数据的权利和责任，以及企业应承担的责任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正文"/>
          <p:cNvSpPr txBox="1"/>
          <p:nvPr>
            <p:custDataLst>
              <p:tags r:id="rId29"/>
            </p:custDataLst>
          </p:nvPr>
        </p:nvSpPr>
        <p:spPr>
          <a:xfrm>
            <a:off x="1786660" y="2641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收集与存储：规定如何收集、存储和使用用户语音数据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正文"/>
          <p:cNvSpPr txBox="1"/>
          <p:nvPr>
            <p:custDataLst>
              <p:tags r:id="rId30"/>
            </p:custDataLst>
          </p:nvPr>
        </p:nvSpPr>
        <p:spPr>
          <a:xfrm>
            <a:off x="6446389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安全措施：采取加密、访问控制等措施确保用户语音数据的安全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正文"/>
          <p:cNvSpPr txBox="1"/>
          <p:nvPr>
            <p:custDataLst>
              <p:tags r:id="rId31"/>
            </p:custDataLst>
          </p:nvPr>
        </p:nvSpPr>
        <p:spPr>
          <a:xfrm>
            <a:off x="3581277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传输与共享：规定如何传输和共享用户语音数据，以及与第三方合作时的要求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安全漏洞及应对措施</a:t>
            </a:r>
            <a:endParaRPr altLang="en-US" lang="zh-CN"/>
          </a:p>
        </p:txBody>
      </p:sp>
      <p:sp>
        <p:nvSpPr>
          <p:cNvPr id="105070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0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0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隐私泄露风险：语音数据可能被窃取或滥用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语音识别技术的安全隐患：黑客攻击、恶意软件等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应对措施：加强技术研发，提高安全性；建立隐私保护政策，保护用户隐私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未来发展趋势：加强技术研发，提高安全性；建立隐私保护政策，保护用户隐私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77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未来语音识别技术的发展趋势与展望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854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56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58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60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6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多模态交互技术：融合语音、视觉、手势等多种交互方式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6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深度学习算法的优化：提高语音识别的准确性和效率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6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端到端语音识别系统：实现更加自然、流畅的语音交互体验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6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隐私保护和安全技术：确保语音识别技术的合法合规使用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应用拓展领域</a:t>
            </a:r>
            <a:endParaRPr altLang="en-US" lang="zh-CN"/>
          </a:p>
        </p:txBody>
      </p:sp>
      <p:sp>
        <p:nvSpPr>
          <p:cNvPr id="10509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2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0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智能家居：语音识别技术应用于智能家居设备，实现语音控制家电、照明等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智能交通：语音识别技术应用于交通领域，实现语音导航、语音控制等功能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2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0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智能教育：语音识别技术应用于教育领域，实现语音辅助教学、语音考试等功能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智能医疗：语音识别技术应用于医疗领域，实现语音辅助诊断、语音医嘱等功能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产业发展前景</a:t>
            </a:r>
            <a:endParaRPr altLang="en-US" lang="zh-CN"/>
          </a:p>
        </p:txBody>
      </p:sp>
      <p:sp>
        <p:nvSpPr>
          <p:cNvPr id="10510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市场规模不断扩大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跨界合作拓展应用领域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5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政策支持助力产业发展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技术创新推动产业升级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3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8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34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2023-12-16T16:29:18Z</dcterms:created>
  <dcterms:modified xsi:type="dcterms:W3CDTF">2023-12-16T16:29:18Z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6e2bd31dffd94f2db3d220e796f6d423_21</vt:lpwstr>
  </property>
</Properties>
</file>