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014" r:id="rId1"/>
    <p:sldMasterId id="2147495051" r:id="rId2"/>
  </p:sldMasterIdLst>
  <p:notesMasterIdLst>
    <p:notesMasterId r:id="rId3"/>
  </p:notesMasterIdLst>
  <p:sldIdLst>
    <p:sldId id="5589" r:id="rId4"/>
    <p:sldId id="5592" r:id="rId5"/>
    <p:sldId id="5595" r:id="rId6"/>
    <p:sldId id="5598" r:id="rId7"/>
    <p:sldId id="5601" r:id="rId8"/>
    <p:sldId id="5604" r:id="rId9"/>
    <p:sldId id="5607" r:id="rId10"/>
    <p:sldId id="5610" r:id="rId11"/>
    <p:sldId id="5613" r:id="rId12"/>
    <p:sldId id="5616" r:id="rId13"/>
    <p:sldId id="5619" r:id="rId14"/>
    <p:sldId id="5622" r:id="rId15"/>
    <p:sldId id="5625" r:id="rId16"/>
    <p:sldId id="5628" r:id="rId17"/>
    <p:sldId id="5631" r:id="rId18"/>
    <p:sldId id="5634" r:id="rId19"/>
    <p:sldId id="5637" r:id="rId20"/>
    <p:sldId id="5640" r:id="rId21"/>
    <p:sldId id="5643" r:id="rId22"/>
    <p:sldId id="5646" r:id="rId23"/>
    <p:sldId id="5649" r:id="rId24"/>
    <p:sldId id="5652" r:id="rId25"/>
    <p:sldId id="5655" r:id="rId26"/>
    <p:sldId id="5658" r:id="rId27"/>
    <p:sldId id="5661" r:id="rId28"/>
    <p:sldId id="5664" r:id="rId29"/>
    <p:sldId id="5667" r:id="rId30"/>
    <p:sldId id="5670" r:id="rId31"/>
    <p:sldId id="5673" r:id="rId32"/>
    <p:sldId id="5676" r:id="rId33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tableStyles" Target="tableStyle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15" r:id="rId1"/>
    <p:sldLayoutId id="2147495016" r:id="rId2"/>
    <p:sldLayoutId id="2147495017" r:id="rId3"/>
    <p:sldLayoutId id="2147495018" r:id="rId4"/>
    <p:sldLayoutId id="2147495019" r:id="rId5"/>
    <p:sldLayoutId id="2147495020" r:id="rId6"/>
    <p:sldLayoutId id="2147495021" r:id="rId7"/>
    <p:sldLayoutId id="2147495022" r:id="rId8"/>
    <p:sldLayoutId id="2147495023" r:id="rId9"/>
    <p:sldLayoutId id="2147495024" r:id="rId10"/>
    <p:sldLayoutId id="214749502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052" r:id="rId1"/>
    <p:sldLayoutId id="2147495053" r:id="rId2"/>
    <p:sldLayoutId id="2147495054" r:id="rId3"/>
    <p:sldLayoutId id="2147495055" r:id="rId4"/>
    <p:sldLayoutId id="2147495056" r:id="rId5"/>
    <p:sldLayoutId id="2147495057" r:id="rId6"/>
    <p:sldLayoutId id="2147495058" r:id="rId7"/>
    <p:sldLayoutId id="2147495059" r:id="rId8"/>
    <p:sldLayoutId id="2147495060" r:id="rId9"/>
    <p:sldLayoutId id="2147495061" r:id="rId10"/>
    <p:sldLayoutId id="2147495062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tags" Target="../tags/tag121.xml"/><Relationship Id="rId11" Type="http://schemas.openxmlformats.org/officeDocument/2006/relationships/tags" Target="../tags/tag122.xml"/><Relationship Id="rId12" Type="http://schemas.openxmlformats.org/officeDocument/2006/relationships/tags" Target="../tags/tag12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4.xml"/><Relationship Id="rId2" Type="http://schemas.openxmlformats.org/officeDocument/2006/relationships/tags" Target="../tags/tag125.xml"/><Relationship Id="rId3" Type="http://schemas.openxmlformats.org/officeDocument/2006/relationships/tags" Target="../tags/tag126.xml"/><Relationship Id="rId4" Type="http://schemas.openxmlformats.org/officeDocument/2006/relationships/tags" Target="../tags/tag127.xml"/><Relationship Id="rId5" Type="http://schemas.openxmlformats.org/officeDocument/2006/relationships/tags" Target="../tags/tag128.xml"/><Relationship Id="rId6" Type="http://schemas.openxmlformats.org/officeDocument/2006/relationships/tags" Target="../tags/tag129.xml"/><Relationship Id="rId7" Type="http://schemas.openxmlformats.org/officeDocument/2006/relationships/tags" Target="../tags/tag130.xml"/><Relationship Id="rId8" Type="http://schemas.openxmlformats.org/officeDocument/2006/relationships/tags" Target="../tags/tag131.xml"/><Relationship Id="rId9" Type="http://schemas.openxmlformats.org/officeDocument/2006/relationships/tags" Target="../tags/tag132.xml"/><Relationship Id="rId10" Type="http://schemas.openxmlformats.org/officeDocument/2006/relationships/tags" Target="../tags/tag133.xml"/><Relationship Id="rId11" Type="http://schemas.openxmlformats.org/officeDocument/2006/relationships/tags" Target="../tags/tag134.xml"/><Relationship Id="rId12" Type="http://schemas.openxmlformats.org/officeDocument/2006/relationships/tags" Target="../tags/tag13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1.xml"/><Relationship Id="rId2" Type="http://schemas.openxmlformats.org/officeDocument/2006/relationships/tags" Target="../tags/tag172.xml"/><Relationship Id="rId3" Type="http://schemas.openxmlformats.org/officeDocument/2006/relationships/tags" Target="../tags/tag173.xml"/><Relationship Id="rId4" Type="http://schemas.openxmlformats.org/officeDocument/2006/relationships/tags" Target="../tags/tag174.xml"/><Relationship Id="rId5" Type="http://schemas.openxmlformats.org/officeDocument/2006/relationships/tags" Target="../tags/tag175.xml"/><Relationship Id="rId6" Type="http://schemas.openxmlformats.org/officeDocument/2006/relationships/tags" Target="../tags/tag176.xml"/><Relationship Id="rId7" Type="http://schemas.openxmlformats.org/officeDocument/2006/relationships/tags" Target="../tags/tag177.xml"/><Relationship Id="rId8" Type="http://schemas.openxmlformats.org/officeDocument/2006/relationships/tags" Target="../tags/tag178.xml"/><Relationship Id="rId9" Type="http://schemas.openxmlformats.org/officeDocument/2006/relationships/tags" Target="../tags/tag179.xml"/><Relationship Id="rId10" Type="http://schemas.openxmlformats.org/officeDocument/2006/relationships/tags" Target="../tags/tag180.xml"/><Relationship Id="rId11" Type="http://schemas.openxmlformats.org/officeDocument/2006/relationships/tags" Target="../tags/tag181.xml"/><Relationship Id="rId12" Type="http://schemas.openxmlformats.org/officeDocument/2006/relationships/tags" Target="../tags/tag182.xml"/><Relationship Id="rId13" Type="http://schemas.openxmlformats.org/officeDocument/2006/relationships/tags" Target="../tags/tag183.xml"/><Relationship Id="rId14" Type="http://schemas.openxmlformats.org/officeDocument/2006/relationships/tags" Target="../tags/tag184.xml"/><Relationship Id="rId15" Type="http://schemas.openxmlformats.org/officeDocument/2006/relationships/tags" Target="../tags/tag185.xml"/><Relationship Id="rId16" Type="http://schemas.openxmlformats.org/officeDocument/2006/relationships/tags" Target="../tags/tag186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tags" Target="../tags/tag251.xml"/><Relationship Id="rId16" Type="http://schemas.openxmlformats.org/officeDocument/2006/relationships/tags" Target="../tags/tag252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0.xml"/><Relationship Id="rId2" Type="http://schemas.openxmlformats.org/officeDocument/2006/relationships/tags" Target="../tags/tag281.xml"/><Relationship Id="rId3" Type="http://schemas.openxmlformats.org/officeDocument/2006/relationships/tags" Target="../tags/tag282.xml"/><Relationship Id="rId4" Type="http://schemas.openxmlformats.org/officeDocument/2006/relationships/tags" Target="../tags/tag283.xml"/><Relationship Id="rId5" Type="http://schemas.openxmlformats.org/officeDocument/2006/relationships/tags" Target="../tags/tag284.xml"/><Relationship Id="rId6" Type="http://schemas.openxmlformats.org/officeDocument/2006/relationships/tags" Target="../tags/tag285.xml"/><Relationship Id="rId7" Type="http://schemas.openxmlformats.org/officeDocument/2006/relationships/tags" Target="../tags/tag286.xml"/><Relationship Id="rId8" Type="http://schemas.openxmlformats.org/officeDocument/2006/relationships/tags" Target="../tags/tag287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tags" Target="../tags/tag306.xml"/><Relationship Id="rId20" Type="http://schemas.openxmlformats.org/officeDocument/2006/relationships/tags" Target="../tags/tag307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7.xml"/><Relationship Id="rId2" Type="http://schemas.openxmlformats.org/officeDocument/2006/relationships/tags" Target="../tags/tag348.xml"/><Relationship Id="rId3" Type="http://schemas.openxmlformats.org/officeDocument/2006/relationships/tags" Target="../tags/tag349.xml"/><Relationship Id="rId4" Type="http://schemas.openxmlformats.org/officeDocument/2006/relationships/tags" Target="../tags/tag350.xml"/><Relationship Id="rId5" Type="http://schemas.openxmlformats.org/officeDocument/2006/relationships/tags" Target="../tags/tag351.xml"/><Relationship Id="rId6" Type="http://schemas.openxmlformats.org/officeDocument/2006/relationships/tags" Target="../tags/tag352.xml"/><Relationship Id="rId7" Type="http://schemas.openxmlformats.org/officeDocument/2006/relationships/tags" Target="../tags/tag353.xml"/><Relationship Id="rId8" Type="http://schemas.openxmlformats.org/officeDocument/2006/relationships/tags" Target="../tags/tag354.xml"/><Relationship Id="rId9" Type="http://schemas.openxmlformats.org/officeDocument/2006/relationships/tags" Target="../tags/tag355.xml"/><Relationship Id="rId10" Type="http://schemas.openxmlformats.org/officeDocument/2006/relationships/tags" Target="../tags/tag356.xml"/><Relationship Id="rId11" Type="http://schemas.openxmlformats.org/officeDocument/2006/relationships/tags" Target="../tags/tag357.xml"/><Relationship Id="rId12" Type="http://schemas.openxmlformats.org/officeDocument/2006/relationships/tags" Target="../tags/tag358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2024年能源管理和节能减排方案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能源管理的重要性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2024年能源管理方案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企业如何参与节能减排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节能减排的具体措施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结论和建议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未来能源管理和节能减排的趋势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能源管理的重要性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能源危机对全球的影响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能源安全：能源供应不稳定，对国家安全构成威胁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能源短缺：导致生产成本上升，影响经济发展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环境污染：能源消耗增加，排放污染物增多，加剧环境问题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社会问题：能源短缺引发价格上涨，影响人民生活水平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节能减排的紧迫性</a:t>
            </a:r>
            <a:endParaRPr altLang="en-US" lang="zh-CN"/>
          </a:p>
        </p:txBody>
      </p:sp>
      <p:sp>
        <p:nvSpPr>
          <p:cNvPr id="1048972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全球气候变化：减少温室气体排放，减缓气候变暖趋势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2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资源短缺：能源需求不断增长，资源有限，节能可减少对资源的依赖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6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经济成本：节能可降低能源消耗成本，提高经济效益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4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社会责任：保护环境，造福子孙后代，履行社会责任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能源管理对企业和个人的意义</a:t>
            </a:r>
            <a:endParaRPr altLang="en-US" lang="zh-CN"/>
          </a:p>
        </p:txBody>
      </p:sp>
      <p:sp>
        <p:nvSpPr>
          <p:cNvPr id="1049032" name="圆角矩形 26"/>
          <p:cNvSpPr/>
          <p:nvPr>
            <p:custDataLst>
              <p:tags r:id="rId1"/>
            </p:custDataLst>
          </p:nvPr>
        </p:nvSpPr>
        <p:spPr>
          <a:xfrm>
            <a:off x="1014984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4" name="圆角矩形 28"/>
          <p:cNvSpPr/>
          <p:nvPr>
            <p:custDataLst>
              <p:tags r:id="rId2"/>
            </p:custDataLst>
          </p:nvPr>
        </p:nvSpPr>
        <p:spPr>
          <a:xfrm>
            <a:off x="1017337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36" name="文本框 31"/>
          <p:cNvSpPr txBox="1"/>
          <p:nvPr>
            <p:custDataLst>
              <p:tags r:id="rId3"/>
            </p:custDataLst>
          </p:nvPr>
        </p:nvSpPr>
        <p:spPr>
          <a:xfrm>
            <a:off x="1158516" y="2404948"/>
            <a:ext cx="2114279" cy="3153660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降低能源消耗：通过有效的能源管理，可以减少不必要的能源浪费，从而降低企业的运营成本。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圆角矩形 29"/>
          <p:cNvSpPr/>
          <p:nvPr>
            <p:custDataLst>
              <p:tags r:id="rId4"/>
            </p:custDataLst>
          </p:nvPr>
        </p:nvSpPr>
        <p:spPr>
          <a:xfrm>
            <a:off x="3600907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0" name="圆角矩形 32"/>
          <p:cNvSpPr/>
          <p:nvPr>
            <p:custDataLst>
              <p:tags r:id="rId5"/>
            </p:custDataLst>
          </p:nvPr>
        </p:nvSpPr>
        <p:spPr>
          <a:xfrm>
            <a:off x="3603260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2" name="文本框 34"/>
          <p:cNvSpPr txBox="1"/>
          <p:nvPr>
            <p:custDataLst>
              <p:tags r:id="rId6"/>
            </p:custDataLst>
          </p:nvPr>
        </p:nvSpPr>
        <p:spPr>
          <a:xfrm>
            <a:off x="3746792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提高能源安全性：合理的能源管理有助于确保企业能源供应的稳定性，减少能源中断的风险。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3"/>
          <p:cNvSpPr/>
          <p:nvPr>
            <p:custDataLst>
              <p:tags r:id="rId7"/>
            </p:custDataLst>
          </p:nvPr>
        </p:nvSpPr>
        <p:spPr>
          <a:xfrm>
            <a:off x="6186830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6" name="圆角矩形 4"/>
          <p:cNvSpPr/>
          <p:nvPr>
            <p:custDataLst>
              <p:tags r:id="rId8"/>
            </p:custDataLst>
          </p:nvPr>
        </p:nvSpPr>
        <p:spPr>
          <a:xfrm>
            <a:off x="6189183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8" name="文本框 5"/>
          <p:cNvSpPr txBox="1"/>
          <p:nvPr>
            <p:custDataLst>
              <p:tags r:id="rId9"/>
            </p:custDataLst>
          </p:nvPr>
        </p:nvSpPr>
        <p:spPr>
          <a:xfrm>
            <a:off x="6332127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促进可持续发展：有效的能源管理有助于企业实现绿色、低碳、循环发展，从而为环境保护和可持续发展做出贡献。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8"/>
          <p:cNvSpPr/>
          <p:nvPr>
            <p:custDataLst>
              <p:tags r:id="rId10"/>
            </p:custDataLst>
          </p:nvPr>
        </p:nvSpPr>
        <p:spPr>
          <a:xfrm>
            <a:off x="8772753" y="2014942"/>
            <a:ext cx="2401235" cy="37058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52" name="圆角矩形 9"/>
          <p:cNvSpPr/>
          <p:nvPr>
            <p:custDataLst>
              <p:tags r:id="rId11"/>
            </p:custDataLst>
          </p:nvPr>
        </p:nvSpPr>
        <p:spPr>
          <a:xfrm>
            <a:off x="8775106" y="2014942"/>
            <a:ext cx="2396700" cy="19691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54" name="文本框 10"/>
          <p:cNvSpPr txBox="1"/>
          <p:nvPr>
            <p:custDataLst>
              <p:tags r:id="rId12"/>
            </p:custDataLst>
          </p:nvPr>
        </p:nvSpPr>
        <p:spPr>
          <a:xfrm>
            <a:off x="8918050" y="2404948"/>
            <a:ext cx="2111688" cy="315490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提高企业竞争力：通过实施能源管理和节能减排方案，企业可以提高自身的环保形象和市场竞争力。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2024年能源管理方案</a:t>
            </a:r>
            <a:endParaRPr altLang="en-US" lang="zh-CN"/>
          </a:p>
        </p:txBody>
      </p:sp>
      <p:sp>
        <p:nvSpPr>
          <p:cNvPr id="10490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能源审计和监测</a:t>
            </a:r>
            <a:endParaRPr altLang="en-US" lang="zh-CN"/>
          </a:p>
        </p:txBody>
      </p:sp>
      <p:sp>
        <p:nvSpPr>
          <p:cNvPr id="104913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对能源使用进行全面审计，识别节能潜力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建立能源监测系统，实时掌握能源消耗情况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定期进行能源审计和监测数据分析，优化能源管理策略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确保能源审计和监测数据的准确性和可靠性，为决策提供支持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节能技术和设备的推广应用</a:t>
            </a:r>
            <a:endParaRPr altLang="en-US" lang="zh-CN"/>
          </a:p>
        </p:txBody>
      </p:sp>
      <p:sp>
        <p:nvSpPr>
          <p:cNvPr id="1049178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2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工业领域中的余热回收、能量回收等技术应用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0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高效节能空调、照明系统等设备的普及和应用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节能家电产品的研发和推广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8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新能源汽车及充电设施的建设和推广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能源管理政策和标准的制定与实施</a:t>
            </a:r>
            <a:endParaRPr altLang="en-US" lang="zh-CN"/>
          </a:p>
        </p:txBody>
      </p:sp>
      <p:sp>
        <p:nvSpPr>
          <p:cNvPr id="1049246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制定能源管理政策：政府和企业应制定具体的能源管理政策，明确能源使用和排放标准。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推广节能技术：鼓励企业采用先进的节能技术和设备，提高能源利用效率。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建立能源管理体系：建立完善的能源管理体系，对企业能源使用进行全面监控和管理。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加强监督检查：政府应加强对企业能源管理的监督检查，确保各项政策得到有效执行。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能源管理培训和宣传</a:t>
            </a:r>
            <a:endParaRPr altLang="en-US" lang="zh-CN"/>
          </a:p>
        </p:txBody>
      </p:sp>
      <p:sp>
        <p:nvSpPr>
          <p:cNvPr id="104930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0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宣传方式：通过内部宣传栏、企业网站、微信公众号等多种渠道进行宣传，普及节能减排知识，提高员工环保意识。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培训内容：针对能源管理的基本知识和技能进行培训，提高员工对能源管理的认识和重视程度。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培训对象：全体员工，特别是能源消耗较大的部门和岗位。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宣传内容：重点宣传节能减排的重要性和紧迫性，介绍节能减排的方法和技巧，分享成功案例和经验。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节能减排的具体措施</a:t>
            </a:r>
            <a:endParaRPr altLang="en-US" lang="zh-CN"/>
          </a:p>
        </p:txBody>
      </p:sp>
      <p:sp>
        <p:nvSpPr>
          <p:cNvPr id="10493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提高能源利用效率</a:t>
            </a:r>
            <a:endParaRPr altLang="en-US" lang="zh-CN"/>
          </a:p>
        </p:txBody>
      </p:sp>
      <p:sp>
        <p:nvSpPr>
          <p:cNvPr id="1049416" name="矩形 3"/>
          <p:cNvSpPr/>
          <p:nvPr>
            <p:custDataLst>
              <p:tags r:id="rId1"/>
            </p:custDataLst>
          </p:nvPr>
        </p:nvSpPr>
        <p:spPr>
          <a:xfrm>
            <a:off x="2151231" y="1773936"/>
            <a:ext cx="8351375" cy="918210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8" name="矩形 13"/>
          <p:cNvSpPr/>
          <p:nvPr>
            <p:custDataLst>
              <p:tags r:id="rId2"/>
            </p:custDataLst>
          </p:nvPr>
        </p:nvSpPr>
        <p:spPr>
          <a:xfrm>
            <a:off x="1686399" y="1773936"/>
            <a:ext cx="226487" cy="918210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文本框 4"/>
          <p:cNvSpPr txBox="1"/>
          <p:nvPr>
            <p:custDataLst>
              <p:tags r:id="rId3"/>
            </p:custDataLst>
          </p:nvPr>
        </p:nvSpPr>
        <p:spPr>
          <a:xfrm>
            <a:off x="2390351" y="1853270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采用节能技术和设备，减少能源浪费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39"/>
          <p:cNvSpPr/>
          <p:nvPr>
            <p:custDataLst>
              <p:tags r:id="rId4"/>
            </p:custDataLst>
          </p:nvPr>
        </p:nvSpPr>
        <p:spPr>
          <a:xfrm>
            <a:off x="2151231" y="2863943"/>
            <a:ext cx="8351375" cy="918210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4" name="矩形 5"/>
          <p:cNvSpPr/>
          <p:nvPr>
            <p:custDataLst>
              <p:tags r:id="rId5"/>
            </p:custDataLst>
          </p:nvPr>
        </p:nvSpPr>
        <p:spPr>
          <a:xfrm>
            <a:off x="1686399" y="2863943"/>
            <a:ext cx="226487" cy="918210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文本框 41"/>
          <p:cNvSpPr txBox="1"/>
          <p:nvPr>
            <p:custDataLst>
              <p:tags r:id="rId6"/>
            </p:custDataLst>
          </p:nvPr>
        </p:nvSpPr>
        <p:spPr>
          <a:xfrm>
            <a:off x="2390351" y="2943277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优化能源结构，提高可再生能源比重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12"/>
          <p:cNvSpPr/>
          <p:nvPr>
            <p:custDataLst>
              <p:tags r:id="rId7"/>
            </p:custDataLst>
          </p:nvPr>
        </p:nvSpPr>
        <p:spPr>
          <a:xfrm>
            <a:off x="2151231" y="3953950"/>
            <a:ext cx="8351375" cy="918210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0" name="矩形 17"/>
          <p:cNvSpPr/>
          <p:nvPr>
            <p:custDataLst>
              <p:tags r:id="rId8"/>
            </p:custDataLst>
          </p:nvPr>
        </p:nvSpPr>
        <p:spPr>
          <a:xfrm>
            <a:off x="1686399" y="3953950"/>
            <a:ext cx="226487" cy="918210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2" name="文本框 19"/>
          <p:cNvSpPr txBox="1"/>
          <p:nvPr>
            <p:custDataLst>
              <p:tags r:id="rId9"/>
            </p:custDataLst>
          </p:nvPr>
        </p:nvSpPr>
        <p:spPr>
          <a:xfrm>
            <a:off x="2390351" y="4033285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加强能源管理，建立能源监测和统计体系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9"/>
          <p:cNvSpPr/>
          <p:nvPr>
            <p:custDataLst>
              <p:tags r:id="rId10"/>
            </p:custDataLst>
          </p:nvPr>
        </p:nvSpPr>
        <p:spPr>
          <a:xfrm>
            <a:off x="2151231" y="5043399"/>
            <a:ext cx="8351375" cy="918210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6" name="矩形 26"/>
          <p:cNvSpPr/>
          <p:nvPr>
            <p:custDataLst>
              <p:tags r:id="rId11"/>
            </p:custDataLst>
          </p:nvPr>
        </p:nvSpPr>
        <p:spPr>
          <a:xfrm>
            <a:off x="1686399" y="5043399"/>
            <a:ext cx="226487" cy="918210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38" name="文本框 27"/>
          <p:cNvSpPr txBox="1"/>
          <p:nvPr>
            <p:custDataLst>
              <p:tags r:id="rId12"/>
            </p:custDataLst>
          </p:nvPr>
        </p:nvSpPr>
        <p:spPr>
          <a:xfrm>
            <a:off x="2390351" y="5122733"/>
            <a:ext cx="7990796" cy="75958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推广节能标准和标识，提高产品能效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推广可再生能源</a:t>
            </a:r>
            <a:endParaRPr altLang="en-US" lang="zh-CN"/>
          </a:p>
        </p:txBody>
      </p:sp>
      <p:sp>
        <p:nvSpPr>
          <p:cNvPr id="1049476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加大政策支持力度，鼓励企业使用可再生能源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2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推广太阳能、风能等清洁能源，减少化石能源的使用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8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建立可再生能源发电并网机制，提高可再生能源利用率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4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加强国际合作，引进国外先进技术和管理经验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减少污染物排放</a:t>
            </a:r>
            <a:endParaRPr altLang="en-US" lang="zh-CN"/>
          </a:p>
        </p:txBody>
      </p:sp>
      <p:sp>
        <p:nvSpPr>
          <p:cNvPr id="1049536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推广清洁能源：鼓励使用太阳能、风能等可再生能源，减少化石燃料的消耗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提高能源效率：采用节能技术和设备，降低能源消耗，减少废热和余能的排放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0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工业减排：优化工业生产流程，提高废弃物处理和资源化利用水平，降低工业排放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交通减排：推广电动汽车、公共交通等低碳出行方式，减少机动车排放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建立节能减排评价体系</a:t>
            </a:r>
            <a:endParaRPr altLang="en-US" lang="zh-CN"/>
          </a:p>
        </p:txBody>
      </p:sp>
      <p:sp>
        <p:nvSpPr>
          <p:cNvPr id="1049580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4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建立节能减排评价指标体系，明确评价标准和方法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86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定期开展节能减排评价，及时发现问题并采取措施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2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鼓励企业自主开展节能减排评价，提高自主管理能力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98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9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加强节能减排评价结果的运用，推动企业持续改进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企业如何参与节能减排</a:t>
            </a:r>
            <a:endParaRPr altLang="en-US" lang="zh-CN"/>
          </a:p>
        </p:txBody>
      </p:sp>
      <p:sp>
        <p:nvSpPr>
          <p:cNvPr id="10496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企业内部的节能减排措施</a:t>
            </a:r>
            <a:endParaRPr altLang="en-US" lang="zh-CN"/>
          </a:p>
        </p:txBody>
      </p:sp>
      <p:sp>
        <p:nvSpPr>
          <p:cNvPr id="104968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提高能源效率：采用高效的设备和系统，减少能源浪费。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优化生产流程：通过改进生产工艺和管理模式，降低能耗和排放。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研发新技术：投入研发资源，开发具有节能减排效果的新技术和产品。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培养员工意识：加强员工节能减排意识教育，鼓励员工参与节能减排工作。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企业间的合作与联动</a:t>
            </a:r>
            <a:endParaRPr altLang="en-US" lang="zh-CN"/>
          </a:p>
        </p:txBody>
      </p:sp>
      <p:sp>
        <p:nvSpPr>
          <p:cNvPr id="1049726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开展企业间的能源管理和节能减排经验交流，互相学习和借鉴最佳实践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建立企业间的节能减排联盟，共同制定和执行节能减排计划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共享技术和资源，降低研发成本，加速节能减排技术的推广和应用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通过产业链上下游的合作，形成绿色供应链，推动整个产业链的节能减排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社会组织和公众的参与方式</a:t>
            </a:r>
            <a:endParaRPr altLang="en-US" lang="zh-CN"/>
          </a:p>
        </p:txBody>
      </p:sp>
      <p:sp>
        <p:nvSpPr>
          <p:cNvPr id="104979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提高节能减排意识：通过宣传和教育，增强社会组织和公众对节能减排的认识和重视程度。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参与节能减排项目：组织和参与节能减排项目，如绿色出行、垃圾分类等，为节能减排做出贡献。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倡导绿色消费：选择环保、节能、可再生等绿色产品，减少对环境的负面影响。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监督和评价：对企业的节能减排工作进行监督和评价，提出改进意见和建议。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政府在节能减排中的作用</a:t>
            </a:r>
            <a:endParaRPr altLang="en-US" lang="zh-CN"/>
          </a:p>
        </p:txBody>
      </p:sp>
      <p:sp>
        <p:nvSpPr>
          <p:cNvPr id="104983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制定和执行能源政策和法规，推动企业采用节能技术和设备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建立节能减排监测和评估体系，对企业进行监督和评估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推广节能技术和产品，为企业提供培训和技术支持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提供财政支持和税收优惠，鼓励企业投资节能减排项目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未来能源管理和节能减排的趋势</a:t>
            </a:r>
            <a:endParaRPr altLang="en-US" lang="zh-CN"/>
          </a:p>
        </p:txBody>
      </p:sp>
      <p:sp>
        <p:nvSpPr>
          <p:cNvPr id="10499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智能技术在能源管理中的应用</a:t>
            </a:r>
            <a:endParaRPr altLang="en-US" lang="zh-CN"/>
          </a:p>
        </p:txBody>
      </p:sp>
      <p:sp>
        <p:nvSpPr>
          <p:cNvPr id="1049956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58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0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2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64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智能技术可以实现能源的优化配置，降低能源浪费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6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智能技术能够实时监测能源消耗情况，提高能源利用效率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68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智能技术可以预测能源需求，提前制定节能减排方案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智能技术可以与其他领域的技术结合，推动能源管理创新发展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绿色低碳的发展模式</a:t>
            </a:r>
            <a:endParaRPr altLang="en-US" lang="zh-CN"/>
          </a:p>
        </p:txBody>
      </p:sp>
      <p:sp>
        <p:nvSpPr>
          <p:cNvPr id="10500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2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0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能源转型：从传统能源向可再生能源转变，降低碳排放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低碳交通：推广电动汽车等低碳出行方式，减少交通碳排放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2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0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循环经济：促进资源循环利用，减少废弃物排放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节能技术：提高能源利用效率，减少能源浪费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国际合作与交流在节能减排中的作用</a:t>
            </a:r>
            <a:endParaRPr altLang="en-US" lang="zh-CN"/>
          </a:p>
        </p:txBody>
      </p:sp>
      <p:sp>
        <p:nvSpPr>
          <p:cNvPr id="10500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0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7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促进技术共享：各国共同研发和推广节能减排技术，提高能源利用效率和减少污染物排放。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促进资金流通：吸引国际资本进入节能减排领域，加速技术研发和项目实施。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0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增强意识：提高全球范围内的节能减排意识，形成共同应对气候变化的国际共识。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推动政策对话：加强各国政策层面的交流与合作，共同制定节能减排标准和目标。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应对气候变化和自然灾害的挑战与机遇</a:t>
            </a:r>
            <a:endParaRPr altLang="en-US" lang="zh-CN"/>
          </a:p>
        </p:txBody>
      </p:sp>
      <p:sp>
        <p:nvSpPr>
          <p:cNvPr id="1050160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2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4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66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应对措施：建立能源安全保障体系，提高能源供应的稳定性和可靠性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0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2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挑战：气候变化和自然灾害对能源设施的破坏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6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0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机遇：发展可再生能源和节能技术，减少温室气体排放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8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未来趋势：加强国际合作，共同应对气候变化和自然灾害的挑战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结论和建议</a:t>
            </a:r>
            <a:endParaRPr altLang="en-US" lang="zh-CN"/>
          </a:p>
        </p:txBody>
      </p:sp>
      <p:sp>
        <p:nvSpPr>
          <p:cNvPr id="10502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对当前能源管理和节能减排工作的总结</a:t>
            </a:r>
            <a:endParaRPr altLang="en-US" lang="zh-CN"/>
          </a:p>
        </p:txBody>
      </p:sp>
      <p:sp>
        <p:nvSpPr>
          <p:cNvPr id="10502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926919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72" name="矩形 65"/>
          <p:cNvSpPr/>
          <p:nvPr>
            <p:custDataLst>
              <p:tags r:id="rId2"/>
            </p:custDataLst>
          </p:nvPr>
        </p:nvSpPr>
        <p:spPr>
          <a:xfrm>
            <a:off x="1827458" y="2090756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4" name="文本框 66"/>
          <p:cNvSpPr txBox="1"/>
          <p:nvPr>
            <p:custDataLst>
              <p:tags r:id="rId3"/>
            </p:custDataLst>
          </p:nvPr>
        </p:nvSpPr>
        <p:spPr>
          <a:xfrm>
            <a:off x="2159924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能源管理方面：需要加强能源的监测和统计，提高能源利用效率，减少能源浪费。</a:t>
            </a:r>
            <a:endParaRPr altLang="en-US" dirty="0" sz="1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457394" y="1773936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78" name="矩形 69"/>
          <p:cNvSpPr/>
          <p:nvPr>
            <p:custDataLst>
              <p:tags r:id="rId5"/>
            </p:custDataLst>
          </p:nvPr>
        </p:nvSpPr>
        <p:spPr>
          <a:xfrm>
            <a:off x="6357375" y="2090756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0" name="文本框 70"/>
          <p:cNvSpPr txBox="1"/>
          <p:nvPr>
            <p:custDataLst>
              <p:tags r:id="rId6"/>
            </p:custDataLst>
          </p:nvPr>
        </p:nvSpPr>
        <p:spPr>
          <a:xfrm>
            <a:off x="6690400" y="2004148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节能减排方面：需要加大技术研发和推广力度，鼓励企业采用清洁能源和低碳技术，减少污染物排放。</a:t>
            </a:r>
            <a:endParaRPr altLang="en-US" dirty="0" sz="1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926919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84" name="文本框 74"/>
          <p:cNvSpPr txBox="1"/>
          <p:nvPr>
            <p:custDataLst>
              <p:tags r:id="rId8"/>
            </p:custDataLst>
          </p:nvPr>
        </p:nvSpPr>
        <p:spPr>
          <a:xfrm>
            <a:off x="2159924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6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政策建议方面：政府应出台更加严格的能源管理和节能减排政策，鼓励企业积极参与节能减排工作，同时加强监督和执法力度。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86" name="矩形 73"/>
          <p:cNvSpPr/>
          <p:nvPr>
            <p:custDataLst>
              <p:tags r:id="rId9"/>
            </p:custDataLst>
          </p:nvPr>
        </p:nvSpPr>
        <p:spPr>
          <a:xfrm>
            <a:off x="1827458" y="4315204"/>
            <a:ext cx="190068" cy="19006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08242" y="3998384"/>
            <a:ext cx="3853667" cy="1963664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90" name="矩形 84"/>
          <p:cNvSpPr/>
          <p:nvPr>
            <p:custDataLst>
              <p:tags r:id="rId11"/>
            </p:custDataLst>
          </p:nvPr>
        </p:nvSpPr>
        <p:spPr>
          <a:xfrm>
            <a:off x="6408782" y="4315204"/>
            <a:ext cx="190068" cy="19006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92" name="文本框 85"/>
          <p:cNvSpPr txBox="1"/>
          <p:nvPr>
            <p:custDataLst>
              <p:tags r:id="rId12"/>
            </p:custDataLst>
          </p:nvPr>
        </p:nvSpPr>
        <p:spPr>
          <a:xfrm>
            <a:off x="6741248" y="4228037"/>
            <a:ext cx="3387664" cy="111048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社会参与方面：需要加强宣传教育，提高公众的节能环保意识，形成全社会的共同参与和努力。</a:t>
            </a:r>
            <a:endParaRPr altLang="en-US" dirty="0" sz="1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对未来工作的展望和建议</a:t>
            </a:r>
            <a:endParaRPr altLang="en-US" lang="zh-CN"/>
          </a:p>
        </p:txBody>
      </p:sp>
      <p:sp>
        <p:nvSpPr>
          <p:cNvPr id="1050330" name="圆角矩形 3"/>
          <p:cNvSpPr/>
          <p:nvPr>
            <p:custDataLst>
              <p:tags r:id="rId1"/>
            </p:custDataLst>
          </p:nvPr>
        </p:nvSpPr>
        <p:spPr>
          <a:xfrm rot="16200000">
            <a:off x="5668896" y="-2623722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4"/>
          <p:cNvSpPr/>
          <p:nvPr>
            <p:custDataLst>
              <p:tags r:id="rId2"/>
            </p:custDataLst>
          </p:nvPr>
        </p:nvSpPr>
        <p:spPr>
          <a:xfrm rot="16200000">
            <a:off x="910140" y="2135034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4" name="圆角矩形 5"/>
          <p:cNvSpPr/>
          <p:nvPr>
            <p:custDataLst>
              <p:tags r:id="rId3"/>
            </p:custDataLst>
          </p:nvPr>
        </p:nvSpPr>
        <p:spPr>
          <a:xfrm rot="16200000">
            <a:off x="5670017" y="-1503982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6"/>
          <p:cNvSpPr/>
          <p:nvPr>
            <p:custDataLst>
              <p:tags r:id="rId4"/>
            </p:custDataLst>
          </p:nvPr>
        </p:nvSpPr>
        <p:spPr>
          <a:xfrm rot="16200000">
            <a:off x="911261" y="3255335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圆角矩形 9"/>
          <p:cNvSpPr/>
          <p:nvPr>
            <p:custDataLst>
              <p:tags r:id="rId5"/>
            </p:custDataLst>
          </p:nvPr>
        </p:nvSpPr>
        <p:spPr>
          <a:xfrm rot="16200000">
            <a:off x="5668896" y="-405549"/>
            <a:ext cx="849913" cy="96456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10"/>
          <p:cNvSpPr/>
          <p:nvPr>
            <p:custDataLst>
              <p:tags r:id="rId6"/>
            </p:custDataLst>
          </p:nvPr>
        </p:nvSpPr>
        <p:spPr>
          <a:xfrm rot="16200000">
            <a:off x="910140" y="435320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2" name="圆角矩形 11"/>
          <p:cNvSpPr/>
          <p:nvPr>
            <p:custDataLst>
              <p:tags r:id="rId7"/>
            </p:custDataLst>
          </p:nvPr>
        </p:nvSpPr>
        <p:spPr>
          <a:xfrm rot="16200000">
            <a:off x="5670017" y="713631"/>
            <a:ext cx="849913" cy="9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12"/>
          <p:cNvSpPr/>
          <p:nvPr>
            <p:custDataLst>
              <p:tags r:id="rId8"/>
            </p:custDataLst>
          </p:nvPr>
        </p:nvSpPr>
        <p:spPr>
          <a:xfrm rot="16200000">
            <a:off x="911261" y="5472948"/>
            <a:ext cx="848513" cy="12731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7"/>
          <p:cNvSpPr txBox="1"/>
          <p:nvPr>
            <p:custDataLst>
              <p:tags r:id="rId9"/>
            </p:custDataLst>
          </p:nvPr>
        </p:nvSpPr>
        <p:spPr>
          <a:xfrm>
            <a:off x="1676071" y="3992110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推广绿色能源和低碳生活方式，促进可持续发展。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8" name="文本框 8"/>
          <p:cNvSpPr txBox="1"/>
          <p:nvPr>
            <p:custDataLst>
              <p:tags r:id="rId10"/>
            </p:custDataLst>
          </p:nvPr>
        </p:nvSpPr>
        <p:spPr>
          <a:xfrm>
            <a:off x="1676071" y="5112411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加强国际合作和交流，共同应对全球能源和环境挑战。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0" name="文本框 13"/>
          <p:cNvSpPr txBox="1"/>
          <p:nvPr>
            <p:custDataLst>
              <p:tags r:id="rId11"/>
            </p:custDataLst>
          </p:nvPr>
        </p:nvSpPr>
        <p:spPr>
          <a:xfrm>
            <a:off x="1676071" y="1773936"/>
            <a:ext cx="9240611" cy="849913"/>
          </a:xfrm>
          <a:prstGeom prst="rect"/>
        </p:spPr>
        <p:txBody>
          <a:bodyPr anchor="ctr" anchorCtr="0" bIns="46800" lIns="90000" rIns="0" rtlCol="0" tIns="46800" vert="horz" wrap="square">
            <a:normAutofit fontScale="9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持续推进能源管理和节能减排工作，以应对全球气候变化和能源危机。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2" name="文本框 14"/>
          <p:cNvSpPr txBox="1"/>
          <p:nvPr>
            <p:custDataLst>
              <p:tags r:id="rId12"/>
            </p:custDataLst>
          </p:nvPr>
        </p:nvSpPr>
        <p:spPr>
          <a:xfrm>
            <a:off x="1676071" y="2895358"/>
            <a:ext cx="9240611" cy="84921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加强技术创新和研发，提高能源利用效率和减排效果。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39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8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32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9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6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73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2024-01-05T09:29:03Z</dcterms:created>
  <dcterms:modified xsi:type="dcterms:W3CDTF">2024-01-05T09:29:03Z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c8a0b661f37949e5af236429a6065503_21</vt:lpwstr>
  </property>
</Properties>
</file>