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90" r:id="rId1"/>
    <p:sldMasterId id="2147483927" r:id="rId2"/>
  </p:sldMasterIdLst>
  <p:notesMasterIdLst>
    <p:notesMasterId r:id="rId3"/>
  </p:notesMasterIdLst>
  <p:sldIdLst>
    <p:sldId id="365" r:id="rId4"/>
    <p:sldId id="368" r:id="rId5"/>
    <p:sldId id="371" r:id="rId6"/>
    <p:sldId id="374" r:id="rId7"/>
    <p:sldId id="380" r:id="rId9"/>
    <p:sldId id="383" r:id="rId10"/>
    <p:sldId id="386" r:id="rId11"/>
    <p:sldId id="389" r:id="rId12"/>
    <p:sldId id="395" r:id="rId14"/>
    <p:sldId id="398" r:id="rId15"/>
    <p:sldId id="401" r:id="rId16"/>
    <p:sldId id="404" r:id="rId17"/>
    <p:sldId id="407" r:id="rId18"/>
    <p:sldId id="413" r:id="rId20"/>
    <p:sldId id="416" r:id="rId21"/>
    <p:sldId id="419" r:id="rId22"/>
    <p:sldId id="422" r:id="rId23"/>
    <p:sldId id="425" r:id="rId24"/>
    <p:sldId id="431" r:id="rId26"/>
    <p:sldId id="434" r:id="rId27"/>
    <p:sldId id="437" r:id="rId28"/>
    <p:sldId id="440" r:id="rId29"/>
    <p:sldId id="443" r:id="rId30"/>
    <p:sldId id="449" r:id="rId32"/>
    <p:sldId id="452" r:id="rId33"/>
    <p:sldId id="455" r:id="rId34"/>
    <p:sldId id="458" r:id="rId35"/>
    <p:sldId id="461" r:id="rId36"/>
    <p:sldId id="467" r:id="rId38"/>
    <p:sldId id="470" r:id="rId39"/>
    <p:sldId id="473" r:id="rId40"/>
    <p:sldId id="476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tags" Target="../tags/tag129.xml"/><Relationship Id="rId18" Type="http://schemas.openxmlformats.org/officeDocument/2006/relationships/tags" Target="../tags/tag130.xml"/><Relationship Id="rId19" Type="http://schemas.openxmlformats.org/officeDocument/2006/relationships/tags" Target="../tags/tag131.xml"/><Relationship Id="rId20" Type="http://schemas.openxmlformats.org/officeDocument/2006/relationships/tags" Target="../tags/tag132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tags" Target="../tags/tag233.xml"/><Relationship Id="rId18" Type="http://schemas.openxmlformats.org/officeDocument/2006/relationships/tags" Target="../tags/tag234.xml"/><Relationship Id="rId19" Type="http://schemas.openxmlformats.org/officeDocument/2006/relationships/tags" Target="../tags/tag235.xml"/><Relationship Id="rId20" Type="http://schemas.openxmlformats.org/officeDocument/2006/relationships/tags" Target="../tags/tag236.xml"/><Relationship Id="rId21" Type="http://schemas.openxmlformats.org/officeDocument/2006/relationships/tags" Target="../tags/tag237.xml"/><Relationship Id="rId22" Type="http://schemas.openxmlformats.org/officeDocument/2006/relationships/tags" Target="../tags/tag238.xml"/><Relationship Id="rId23" Type="http://schemas.openxmlformats.org/officeDocument/2006/relationships/tags" Target="../tags/tag239.xml"/><Relationship Id="rId24" Type="http://schemas.openxmlformats.org/officeDocument/2006/relationships/tags" Target="../tags/tag240.xml"/><Relationship Id="rId25" Type="http://schemas.openxmlformats.org/officeDocument/2006/relationships/tags" Target="../tags/tag241.xml"/><Relationship Id="rId26" Type="http://schemas.openxmlformats.org/officeDocument/2006/relationships/tags" Target="../tags/tag242.xml"/><Relationship Id="rId27" Type="http://schemas.openxmlformats.org/officeDocument/2006/relationships/tags" Target="../tags/tag243.xml"/><Relationship Id="rId28" Type="http://schemas.openxmlformats.org/officeDocument/2006/relationships/tags" Target="../tags/tag244.xml"/><Relationship Id="rId29" Type="http://schemas.openxmlformats.org/officeDocument/2006/relationships/tags" Target="../tags/tag245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tags" Target="../tags/tag371.xml"/><Relationship Id="rId16" Type="http://schemas.openxmlformats.org/officeDocument/2006/relationships/tags" Target="../tags/tag372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人工智能技术在金融服务中的应用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人工智能技术在金融服务中的发展历程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人工智能技术在金融服务中的应用领域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人工智能技术在金融服务中的优势与局限性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人工智能技术在金融服务中的未来发展趋势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案例分析：人工智能技术在金融服务中的实际应用案例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人工智能技术在金融服务中的发展历程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人工智能技术的定义与分类</a:t>
            </a:r>
            <a:endParaRPr altLang="en-US" lang="zh-CN"/>
          </a:p>
        </p:txBody>
      </p:sp>
      <p:sp>
        <p:nvSpPr>
          <p:cNvPr id="10488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人工智能技术的定义：人工智能技术是一种模拟人类智能的技术，包括机器学习、深度学习、自然语言处理等技术。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人工智能技术的分类：根据应用领域和实现方式的不同，人工智能技术可以分为弱人工智能和强人工智能。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弱人工智能：能够执行特定任务或解决特定问题的智能技术，如语音识别、图像识别等。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强人工智能：能够像人类一样思考和决策的智能技术，目前仍处于研究阶段。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金融服务行业的现状与挑战</a:t>
            </a:r>
            <a:endParaRPr altLang="en-US" lang="zh-CN"/>
          </a:p>
        </p:txBody>
      </p:sp>
      <p:sp>
        <p:nvSpPr>
          <p:cNvPr id="10489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金融服务行业面临的挑战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人工智能技术在金融服务中的应用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金融服务行业的发展历程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金融服务行业的现状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人工智能技术在金融服务中的应用背景</a:t>
            </a:r>
            <a:endParaRPr altLang="en-US" lang="zh-CN"/>
          </a:p>
        </p:txBody>
      </p:sp>
      <p:sp>
        <p:nvSpPr>
          <p:cNvPr id="10490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金融服务行业的发展需求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政策法规的推动和支持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市场需求的变化和趋势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人工智能技术的不断进步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人工智能技术在金融服务中的应用领域</a:t>
            </a:r>
            <a:endParaRPr altLang="en-US" lang="zh-CN"/>
          </a:p>
        </p:txBody>
      </p:sp>
      <p:sp>
        <p:nvSpPr>
          <p:cNvPr id="10490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信贷风险管理</a:t>
            </a:r>
            <a:endParaRPr altLang="en-US" lang="zh-CN"/>
          </a:p>
        </p:txBody>
      </p:sp>
      <p:sp>
        <p:nvSpPr>
          <p:cNvPr id="10491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信贷风险监控与预警：通过实时监测借款人的经营情况和信用状况，及时发现潜在的风险因素，并采取相应的措施进行控制和防范。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信贷风险识别与评估：利用人工智能技术对借款人的信用历史、资产负债表、经营状况等信息进行分析，以确定借款人的信用等级和风险水平。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信贷风险分散与对冲：利用人工智能技术对不同行业、不同地区、不同借款人的风险进行分散，以降低整体信贷风险。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信贷风险损失预测与补偿：通过人工智能技术对历史信贷数据进行分析，预测未来可能出现的风险损失，并制定相应的补偿措施。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客户管理</a:t>
            </a:r>
            <a:endParaRPr altLang="en-US" lang="zh-CN"/>
          </a:p>
        </p:txBody>
      </p:sp>
      <p:sp>
        <p:nvSpPr>
          <p:cNvPr id="104918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客户关系维护与拓展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客户需求分析与挖掘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客户分类与分层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1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客户信息收集与整理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投资决策支持</a:t>
            </a:r>
            <a:endParaRPr altLang="en-US" lang="zh-CN"/>
          </a:p>
        </p:txBody>
      </p:sp>
      <p:sp>
        <p:nvSpPr>
          <p:cNvPr id="10492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人工智能技术可以分析大量的金融数据，提供投资决策建议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人工智能技术可以预测市场趋势，帮助投资者把握投资机会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人工智能技术可以评估投资风险，为投资者提供风险控制建议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人工智能技术可以优化投资组合，提高投资收益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保险业务</a:t>
            </a:r>
            <a:endParaRPr altLang="en-US" lang="zh-CN"/>
          </a:p>
        </p:txBody>
      </p:sp>
      <p:sp>
        <p:nvSpPr>
          <p:cNvPr id="10493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智能核保：利用人工智能技术对保险申请进行快速、准确的审核，提高核保效率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智能理赔：通过人工智能技术对保险事故进行快速、准确的定损和理赔，提高理赔效率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智能客服：利用人工智能技术为保险客户提供24小时在线客服服务，解决客户疑问和问题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智能风控：通过人工智能技术对保险业务中的风险进行识别、评估和控制，降低风险损失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人工智能技术在金融服务中的优势与局限性</a:t>
            </a:r>
            <a:endParaRPr altLang="en-US" lang="zh-CN"/>
          </a:p>
        </p:txBody>
      </p:sp>
      <p:sp>
        <p:nvSpPr>
          <p:cNvPr id="10493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提高金融服务效率与准确性</a:t>
            </a:r>
            <a:endParaRPr altLang="en-US" lang="zh-CN"/>
          </a:p>
        </p:txBody>
      </p:sp>
      <p:sp>
        <p:nvSpPr>
          <p:cNvPr id="10494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自动化处理：人工智能技术可以自动完成金融交易、风险评估等任务，提高金融服务效率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个性化服务：人工智能技术可以根据客户需求提供个性化金融服务，提高客户满意度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降低成本：人工智能技术可以降低金融服务的人力成本和运营成本，提高金融服务效益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精准分析：人工智能技术可以对大量数据进行分析和预测，提高金融服务准确性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降低金融服务成本与风险</a:t>
            </a:r>
            <a:endParaRPr altLang="en-US" lang="zh-CN"/>
          </a:p>
        </p:txBody>
      </p:sp>
      <p:sp>
        <p:nvSpPr>
          <p:cNvPr id="10494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降低金融服务成本：人工智能技术可以自动化处理大量数据和业务流程，减少人力成本和时间成本，降低金融服务成本。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降低金融服务风险：人工智能技术可以通过数据分析和模式识别，发现潜在的风险和欺诈行为，提高金融服务的可靠性和安全性。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提高金融服务效率：人工智能技术可以快速处理大量数据和信息，提供更准确、更快速的服务，提高金融服务效率。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增强金融服务竞争力：人工智能技术可以提供更个性化、更便捷的服务，增强金融服务竞争力，吸引更多的客户。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增强客户体验与满意度</a:t>
            </a:r>
            <a:endParaRPr altLang="en-US" lang="zh-CN"/>
          </a:p>
        </p:txBody>
      </p:sp>
      <p:sp>
        <p:nvSpPr>
          <p:cNvPr id="10495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人工智能技术可以提供个性化的服务，提高客户满意度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人工智能技术可以提供多渠道的服务方式，满足客户需求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人工智能技术可以降低服务成本，提高服务效率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人工智能技术可以快速响应客户需求，提高客户体验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面临的挑战与局限性</a:t>
            </a:r>
            <a:endParaRPr altLang="en-US" lang="zh-CN"/>
          </a:p>
        </p:txBody>
      </p:sp>
      <p:sp>
        <p:nvSpPr>
          <p:cNvPr id="104962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数据安全与隐私保护：人工智能技术应用需要大量数据支持，但数据安全和隐私保护成为一大挑战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监管政策：金融服务行业受到严格的监管，人工智能技术的应用需要遵守相关法规和政策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技术成熟度：人工智能技术在金融服务中的应用仍处于发展阶段，技术成熟度有待提高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人才短缺：具备金融知识和人工智能技术的人才短缺，限制了人工智能技术在金融服务中的应用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人工智能技术在金融服务中的未来发展趋势</a:t>
            </a:r>
            <a:endParaRPr altLang="en-US" lang="zh-CN"/>
          </a:p>
        </p:txBody>
      </p:sp>
      <p:sp>
        <p:nvSpPr>
          <p:cNvPr id="10496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深度学习与神经网络的应用</a:t>
            </a:r>
            <a:endParaRPr altLang="en-US" lang="zh-CN"/>
          </a:p>
        </p:txBody>
      </p:sp>
      <p:sp>
        <p:nvSpPr>
          <p:cNvPr id="10497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神经网络在金融服务中的应用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深度学习在金融服务中的应用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深度学习与神经网络的结合在金融服务中的应用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未来发展趋势及前景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自然语言处理与知识图谱的结合</a:t>
            </a:r>
            <a:endParaRPr altLang="en-US" lang="zh-CN"/>
          </a:p>
        </p:txBody>
      </p:sp>
      <p:sp>
        <p:nvSpPr>
          <p:cNvPr id="10497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自然语言处理与知识图谱的结合：将自然语言处理技术与知识图谱技术相结合，可以进一步提高金融服务中的人工智能应用水平。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应用场景：在智能客服、智能投顾、风险控制等方面，自然语言处理与知识图谱的结合可以提高服务质量和效率。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自然语言处理技术：用于理解和分析人类语言，包括文本分类、情感分析、问答系统等。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知识图谱技术：用于构建和维护结构化的知识库，包括实体、属性、关系等。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区块链技术在金融领域的应用前景</a:t>
            </a:r>
            <a:endParaRPr altLang="en-US" lang="zh-CN"/>
          </a:p>
        </p:txBody>
      </p:sp>
      <p:sp>
        <p:nvSpPr>
          <p:cNvPr id="10498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区块链技术在金融领域的发展趋势和挑战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区块链技术的基本原理和特点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区块链技术在金融服务中的应用场景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区块链技术在金融领域的未来展望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监管政策与合规性要求对人工智能技术的影响</a:t>
            </a:r>
            <a:endParaRPr altLang="en-US" lang="zh-CN"/>
          </a:p>
        </p:txBody>
      </p:sp>
      <p:sp>
        <p:nvSpPr>
          <p:cNvPr id="10498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监管政策对人工智能技术的推动作用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监管政策与合规性要求对人工智能技术发展的影响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未来监管政策与合规性要求的发展趋势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合规性要求对人工智能技术的限制和挑战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案例分析：人工智能技术在金融服务中的实际应用案例</a:t>
            </a:r>
            <a:endParaRPr altLang="en-US" lang="zh-CN"/>
          </a:p>
        </p:txBody>
      </p:sp>
      <p:sp>
        <p:nvSpPr>
          <p:cNvPr id="10499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利用机器学习算法进行信贷风险评估的案例</a:t>
            </a:r>
            <a:endParaRPr altLang="en-US" lang="zh-CN"/>
          </a:p>
        </p:txBody>
      </p:sp>
      <p:sp>
        <p:nvSpPr>
          <p:cNvPr id="1050022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背景介绍：传统信贷风险评估方法的局限性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机器学习算法的应用：构建信贷风险评估模型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数据来源：选择合适的数据集进行训练和验证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模型评估：对模型进行性能评估，包括准确率、召回率等指标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实际应用：将模型应用于金融服务中的信贷审批流程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结论：机器学习算法在信贷风险评估中的应用具有广阔的前景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利用自然语言处理技术进行客户管理的案例</a:t>
            </a:r>
            <a:endParaRPr altLang="en-US" lang="zh-CN"/>
          </a:p>
        </p:txBody>
      </p:sp>
      <p:sp>
        <p:nvSpPr>
          <p:cNvPr id="10500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实施效果：介绍实施后的效果和影响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经验总结：总结经验和教训，提出改进方向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案例背景：介绍案例的背景和目的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技术应用：详细描述自然语言处理技术在客户管理中的应用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利用深度学习技术进行投资决策支持的案例</a:t>
            </a:r>
            <a:endParaRPr altLang="en-US" lang="zh-CN"/>
          </a:p>
        </p:txBody>
      </p:sp>
      <p:sp>
        <p:nvSpPr>
          <p:cNvPr id="10501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案例描述：利用深度学习技术进行投资决策支持的具体实施过程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背景介绍：深度学习技术在金融领域的应用现状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案例分析：深度学习技术在投资决策支持中的优势与局限性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结论与展望：深度学习技术在金融领域的应用前景及未来发展方向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利用区块链技术进行保险业务创新的案例</a:t>
            </a:r>
            <a:endParaRPr altLang="en-US" lang="zh-CN"/>
          </a:p>
        </p:txBody>
      </p:sp>
      <p:sp>
        <p:nvSpPr>
          <p:cNvPr id="105017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8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区块链技术概述：定义、特点及在保险业的应用前景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案例背景：某保险公司利用区块链技术进行保险业务创新的背景和动机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案例分析：详细介绍该保险公司如何利用区块链技术优化保险业务流程，提高效率和降低成本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案例总结：总结该案例的成功之处，探讨未来保险业应用区块链技术的可能性和挑战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总结与展望：人工智能技术在金融服务中的未来发展前景与挑战</a:t>
            </a:r>
            <a:endParaRPr altLang="en-US" lang="zh-CN"/>
          </a:p>
        </p:txBody>
      </p:sp>
      <p:sp>
        <p:nvSpPr>
          <p:cNvPr id="10502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总结人工智能技术在金融服务中的应用现状与优势</a:t>
            </a:r>
            <a:endParaRPr altLang="en-US" lang="zh-CN"/>
          </a:p>
        </p:txBody>
      </p:sp>
      <p:sp>
        <p:nvSpPr>
          <p:cNvPr id="1050286" name="正文"/>
          <p:cNvSpPr txBox="1"/>
          <p:nvPr>
            <p:custDataLst>
              <p:tags r:id="rId1"/>
            </p:custDataLst>
          </p:nvPr>
        </p:nvSpPr>
        <p:spPr>
          <a:xfrm>
            <a:off x="3354640" y="4602627"/>
            <a:ext cx="5483501" cy="15749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提高效率、降低成本、优化客户体验等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增强风险控制能力、提高决策效率等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标题"/>
          <p:cNvSpPr txBox="1"/>
          <p:nvPr>
            <p:custDataLst>
              <p:tags r:id="rId2"/>
            </p:custDataLst>
          </p:nvPr>
        </p:nvSpPr>
        <p:spPr>
          <a:xfrm>
            <a:off x="3354640" y="3858889"/>
            <a:ext cx="5483501" cy="692176"/>
          </a:xfrm>
          <a:prstGeom prst="rect"/>
          <a:noFill/>
        </p:spPr>
        <p:txBody>
          <a:bodyPr anchor="b" bIns="0" lIns="0" rIns="0" rtlCol="0" tIns="0" wrap="square">
            <a:normAutofit fontScale="95556" lnSpcReduction="10000"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人工智能技术在金融服务中的优势： - 提高效率、降低成本、优化客户体验等 - 增强风险控制能力、提高决策效率等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290" name="正文"/>
          <p:cNvSpPr txBox="1"/>
          <p:nvPr>
            <p:custDataLst>
              <p:tags r:id="rId3"/>
            </p:custDataLst>
          </p:nvPr>
        </p:nvSpPr>
        <p:spPr>
          <a:xfrm>
            <a:off x="3354640" y="2108137"/>
            <a:ext cx="5483501" cy="157497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智能投顾、智能风控、智能客服等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- 自动化、智能化、高效化等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标题"/>
          <p:cNvSpPr txBox="1"/>
          <p:nvPr>
            <p:custDataLst>
              <p:tags r:id="rId4"/>
            </p:custDataLst>
          </p:nvPr>
        </p:nvSpPr>
        <p:spPr>
          <a:xfrm>
            <a:off x="3354640" y="1364400"/>
            <a:ext cx="5483501" cy="692176"/>
          </a:xfrm>
          <a:prstGeom prst="rect"/>
          <a:noFill/>
        </p:spPr>
        <p:txBody>
          <a:bodyPr anchor="b" bIns="0" lIns="0" rIns="0" rtlCol="0" tIns="0" wrap="square">
            <a:normAutofit fontScale="95556" lnSpcReduction="10000"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人工智能技术在金融服务中的应用现状： - 智能投顾、智能风控、智能客服等 - 自动化、智能化、高效化等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分析面临的挑战与局限性以及未来发展趋势</a:t>
            </a:r>
            <a:endParaRPr altLang="en-US" lang="zh-CN"/>
          </a:p>
        </p:txBody>
      </p:sp>
      <p:sp>
        <p:nvSpPr>
          <p:cNvPr id="1050328" name="矩形: 圆角 1"/>
          <p:cNvSpPr/>
          <p:nvPr>
            <p:custDataLst>
              <p:tags r:id="rId1"/>
            </p:custDataLst>
          </p:nvPr>
        </p:nvSpPr>
        <p:spPr>
          <a:xfrm>
            <a:off x="838200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3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244681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32" name="标题"/>
          <p:cNvSpPr txBox="1"/>
          <p:nvPr>
            <p:custDataLst>
              <p:tags r:id="rId3"/>
            </p:custDataLst>
          </p:nvPr>
        </p:nvSpPr>
        <p:spPr>
          <a:xfrm>
            <a:off x="958055" y="240666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34" name="正文"/>
          <p:cNvSpPr txBox="1"/>
          <p:nvPr>
            <p:custDataLst>
              <p:tags r:id="rId4"/>
            </p:custDataLst>
          </p:nvPr>
        </p:nvSpPr>
        <p:spPr>
          <a:xfrm>
            <a:off x="2334866" y="231540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面临的挑战：数据安全与隐私保护、技术成熟度与可靠性、法规与政策限制等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336" name="矩形: 圆角 19"/>
          <p:cNvSpPr/>
          <p:nvPr>
            <p:custDataLst>
              <p:tags r:id="rId5"/>
            </p:custDataLst>
          </p:nvPr>
        </p:nvSpPr>
        <p:spPr>
          <a:xfrm>
            <a:off x="6159274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3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244559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40" name="标题"/>
          <p:cNvSpPr txBox="1"/>
          <p:nvPr>
            <p:custDataLst>
              <p:tags r:id="rId7"/>
            </p:custDataLst>
          </p:nvPr>
        </p:nvSpPr>
        <p:spPr>
          <a:xfrm>
            <a:off x="6273045" y="240605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42" name="正文"/>
          <p:cNvSpPr txBox="1"/>
          <p:nvPr>
            <p:custDataLst>
              <p:tags r:id="rId8"/>
            </p:custDataLst>
          </p:nvPr>
        </p:nvSpPr>
        <p:spPr>
          <a:xfrm>
            <a:off x="7650464" y="231661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局限性：目前人工智能技术在金融服务中的应用仍存在一些局限性，如数据质量、算法透明度等问题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344" name="矩形: 圆角 28"/>
          <p:cNvSpPr/>
          <p:nvPr>
            <p:custDataLst>
              <p:tags r:id="rId9"/>
            </p:custDataLst>
          </p:nvPr>
        </p:nvSpPr>
        <p:spPr>
          <a:xfrm>
            <a:off x="838200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4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402135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48" name="标题"/>
          <p:cNvSpPr txBox="1"/>
          <p:nvPr>
            <p:custDataLst>
              <p:tags r:id="rId11"/>
            </p:custDataLst>
          </p:nvPr>
        </p:nvSpPr>
        <p:spPr>
          <a:xfrm>
            <a:off x="958055" y="3981202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50" name="正文"/>
          <p:cNvSpPr txBox="1"/>
          <p:nvPr>
            <p:custDataLst>
              <p:tags r:id="rId12"/>
            </p:custDataLst>
          </p:nvPr>
        </p:nvSpPr>
        <p:spPr>
          <a:xfrm>
            <a:off x="2334866" y="388994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未来发展趋势：随着技术的不断进步和法规政策的逐步完善，人工智能技术在金融服务中的应用将更加广泛和深入，未来将呈现出更加智能化、个性化、安全化的趋势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0352" name="矩形: 圆角 24"/>
          <p:cNvSpPr/>
          <p:nvPr>
            <p:custDataLst>
              <p:tags r:id="rId13"/>
            </p:custDataLst>
          </p:nvPr>
        </p:nvSpPr>
        <p:spPr>
          <a:xfrm>
            <a:off x="6159274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35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402014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56" name="标题"/>
          <p:cNvSpPr txBox="1"/>
          <p:nvPr>
            <p:custDataLst>
              <p:tags r:id="rId15"/>
            </p:custDataLst>
          </p:nvPr>
        </p:nvSpPr>
        <p:spPr>
          <a:xfrm>
            <a:off x="6273045" y="397998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58" name="正文"/>
          <p:cNvSpPr txBox="1"/>
          <p:nvPr>
            <p:custDataLst>
              <p:tags r:id="rId16"/>
            </p:custDataLst>
          </p:nvPr>
        </p:nvSpPr>
        <p:spPr>
          <a:xfrm>
            <a:off x="7650464" y="389055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应对策略：金融机构需要加强技术研发和创新，提高数据质量和算法透明度，同时加强与监管机构的合作，共同推动人工智能技术在金融服务中的健康发展</a:t>
            </a:r>
            <a:endParaRPr altLang="en-US" dirty="0" sz="13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展望人工智能技术在金融服务中的未来发展前景</a:t>
            </a:r>
            <a:endParaRPr altLang="en-US" lang="zh-CN"/>
          </a:p>
        </p:txBody>
      </p:sp>
      <p:sp>
        <p:nvSpPr>
          <p:cNvPr id="10503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人工智能技术将推动金融服务行业的数字化转型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人工智能技术将提高金融服务的效率和准确性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人工智能技术将带来更多的创新和个性化服务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人工智能技术将加强金融监管和风险控制能力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45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4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3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5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87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2023-12-17T04:03:09Z</dcterms:created>
  <dcterms:modified xsi:type="dcterms:W3CDTF">2023-12-17T04:03:09Z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e15e9513610b422dba6aa49ad5b6faa6_21</vt:lpwstr>
  </property>
</Properties>
</file>