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484" r:id="rId3"/>
    <p:sldId id="487" r:id="rId4"/>
    <p:sldId id="490" r:id="rId5"/>
    <p:sldId id="493" r:id="rId6"/>
    <p:sldId id="496" r:id="rId7"/>
    <p:sldId id="499" r:id="rId8"/>
    <p:sldId id="502" r:id="rId9"/>
    <p:sldId id="505" r:id="rId10"/>
    <p:sldId id="508" r:id="rId11"/>
    <p:sldId id="511" r:id="rId12"/>
    <p:sldId id="514" r:id="rId13"/>
    <p:sldId id="517" r:id="rId14"/>
    <p:sldId id="520" r:id="rId15"/>
    <p:sldId id="523" r:id="rId16"/>
    <p:sldId id="526" r:id="rId17"/>
    <p:sldId id="529" r:id="rId18"/>
    <p:sldId id="532" r:id="rId19"/>
    <p:sldId id="535" r:id="rId20"/>
    <p:sldId id="538" r:id="rId21"/>
    <p:sldId id="541" r:id="rId22"/>
    <p:sldId id="544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FF99"/>
    <a:srgbClr val="99FF66"/>
    <a:srgbClr val="FF0000"/>
    <a:srgbClr val="FF3399"/>
    <a:srgbClr val="FFCC99"/>
    <a:srgbClr val="FF006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>
        <p:scale>
          <a:sx n="50" d="100"/>
          <a:sy n="50" d="100"/>
        </p:scale>
        <p:origin x="-2208" y="-1194"/>
      </p:cViewPr>
      <p:guideLst>
        <p:guide orient="horz" pos="2205"/>
        <p:guide pos="389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tags" Target="tags/tag5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wmf" /><Relationship Id="rId2" Type="http://schemas.openxmlformats.org/officeDocument/2006/relationships/image" Target="../media/image8.wmf" /><Relationship Id="rId3" Type="http://schemas.openxmlformats.org/officeDocument/2006/relationships/image" Target="../media/image9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 b="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3388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 b="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436" name="Rectangle 4"/>
          <p:cNvSpPr>
            <a:spLocks noGrp="1" noRot="1"/>
          </p:cNvSpPr>
          <p:nvPr>
            <p:ph type="sldImg" idx="6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10245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0213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 b="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85213"/>
            <a:ext cx="2973388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200" b="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z="1200" b="0" strike="noStrike" noProof="1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8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6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2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50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8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746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31747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794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842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7890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938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39939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1986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034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6082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8130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48131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0178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2226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4274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6322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8370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C297635-D1AB-4D75-9E16-0518D174DD43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/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4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黑体" panose="02010609060101010101" pitchFamily="49" charset="-122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5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/>
          <a:p>
            <a:pPr algn="r" fontAlgn="base">
              <a:buNone/>
            </a:pPr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等线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Only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>
                    <a:tint val="75000"/>
                  </a:schemeClr>
                </a:solidFill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>
                    <a:tint val="75000"/>
                  </a:schemeClr>
                </a:solidFill>
                <a:ea typeface="黑体" panose="02010609060101010101" pitchFamily="49" charset="-122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/>
          <a:p>
            <a:pPr algn="r" fontAlgn="base">
              <a:buNone/>
            </a:pPr>
            <a:fld id="{9A0DB2DC-4C9A-4742-B13C-FB6460FD3503}" type="slidenum">
              <a:rPr lang="zh-CN" altLang="zh-CN" strike="noStrike" noProof="1">
                <a:latin typeface="Arial" panose="020b0604020202020204" pitchFamily="34" charset="0"/>
                <a:ea typeface="等线" panose="02010600030101010101" pitchFamily="2" charset="-122"/>
                <a:cs typeface="+mn-cs"/>
              </a:rPr>
              <a:t/>
            </a:fld>
            <a:endParaRPr lang="zh-CN" altLang="zh-CN" strike="noStrike" noProof="1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227330"/>
            <a:r>
              <a:rPr lang="zh-CN" altLang="en-US"/>
              <a:t>二级</a:t>
            </a:r>
          </a:p>
          <a:p>
            <a:pPr lvl="2" indent="-227330"/>
            <a:r>
              <a:rPr lang="zh-CN" altLang="en-US"/>
              <a:t>三级</a:t>
            </a:r>
          </a:p>
          <a:p>
            <a:pPr lvl="3" indent="-227330"/>
            <a:r>
              <a:rPr lang="zh-CN" altLang="en-US"/>
              <a:t>四级</a:t>
            </a:r>
          </a:p>
          <a:p>
            <a:pPr lvl="4" indent="-227330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 defTabSz="914400" eaLnBrk="1" fontAlgn="auto" hangingPunct="1">
              <a:spcBef>
                <a:spcPct val="0"/>
              </a:spcBef>
              <a:spcAft>
                <a:spcPct val="0"/>
              </a:spcAft>
              <a:defRPr sz="1200" b="0" smtClean="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7DC38B7-A93E-449B-8338-05BC34EAFDF9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 defTabSz="914400" eaLnBrk="1" fontAlgn="auto" hangingPunct="1">
              <a:spcBef>
                <a:spcPct val="0"/>
              </a:spcBef>
              <a:spcAft>
                <a:spcPct val="0"/>
              </a:spcAft>
              <a:defRPr sz="1200" b="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1200" b="0">
                <a:solidFill>
                  <a:srgbClr val="898989"/>
                </a:solidFill>
                <a:ea typeface="等线" panose="02010600030101010101" pitchFamily="2" charset="-122"/>
              </a:defRPr>
            </a:lvl1pPr>
          </a:lstStyle>
          <a:p>
            <a:pPr lvl="0" defTabSz="91313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等线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  <p:grpSp>
        <p:nvGrpSpPr>
          <p:cNvPr id="1031" name="组合 6"/>
          <p:cNvGrpSpPr/>
          <p:nvPr userDrawn="1"/>
        </p:nvGrpSpPr>
        <p:grpSpPr>
          <a:xfrm>
            <a:off x="4763" y="-20637"/>
            <a:ext cx="12185650" cy="6878637"/>
            <a:chOff x="2332" y="-20166"/>
            <a:chExt cx="12190573" cy="6878166"/>
          </a:xfrm>
        </p:grpSpPr>
        <p:sp>
          <p:nvSpPr>
            <p:cNvPr id="8" name="矩形 7"/>
            <p:cNvSpPr/>
            <p:nvPr/>
          </p:nvSpPr>
          <p:spPr>
            <a:xfrm>
              <a:off x="2332" y="-20166"/>
              <a:ext cx="6093698" cy="6878166"/>
            </a:xfrm>
            <a:prstGeom prst="rect">
              <a:avLst/>
            </a:prstGeom>
            <a:solidFill>
              <a:srgbClr val="EE42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099206" y="-20166"/>
              <a:ext cx="6093699" cy="6878166"/>
            </a:xfrm>
            <a:prstGeom prst="rect">
              <a:avLst/>
            </a:prstGeom>
            <a:solidFill>
              <a:srgbClr val="1640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19854" y="71904"/>
              <a:ext cx="11952352" cy="66908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1035" name="图片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238" y="276225"/>
            <a:ext cx="790575" cy="352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6" name="图片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47475" y="6249988"/>
            <a:ext cx="447675" cy="393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 userDrawn="1"/>
        </p:nvSpPr>
        <p:spPr>
          <a:xfrm>
            <a:off x="121920" y="71755"/>
            <a:ext cx="11950700" cy="668210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/>
  <p:timing/>
  <p:txStyles>
    <p:titleStyle>
      <a:lvl1pPr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227330" indent="-227330" algn="l" defTabSz="91313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defTabSz="91313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defTabSz="91313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defTabSz="91313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defTabSz="91313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.xml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image" Target="../media/image3.png" /><Relationship Id="rId7" Type="http://schemas.openxmlformats.org/officeDocument/2006/relationships/tags" Target="../tags/tag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5.jpeg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4.png" /><Relationship Id="rId11" Type="http://schemas.openxmlformats.org/officeDocument/2006/relationships/vmlDrawing" Target="../drawings/vmlDrawing1.vml" /><Relationship Id="rId2" Type="http://schemas.openxmlformats.org/officeDocument/2006/relationships/notesSlide" Target="../notesSlides/notesSlide17.xml" /><Relationship Id="rId3" Type="http://schemas.openxmlformats.org/officeDocument/2006/relationships/oleObject" Target="../embeddings/oleObject1.bin" TargetMode="Internal" /><Relationship Id="rId4" Type="http://schemas.openxmlformats.org/officeDocument/2006/relationships/image" Target="../media/image7.wmf" /><Relationship Id="rId5" Type="http://schemas.openxmlformats.org/officeDocument/2006/relationships/oleObject" Target="../embeddings/oleObject2.bin" TargetMode="Internal" /><Relationship Id="rId6" Type="http://schemas.openxmlformats.org/officeDocument/2006/relationships/image" Target="../media/image8.wmf" /><Relationship Id="rId7" Type="http://schemas.openxmlformats.org/officeDocument/2006/relationships/oleObject" Target="../embeddings/oleObject3.bin" TargetMode="Internal" /><Relationship Id="rId8" Type="http://schemas.openxmlformats.org/officeDocument/2006/relationships/image" Target="../media/image9.wmf" /><Relationship Id="rId9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0.xml" /><Relationship Id="rId3" Type="http://schemas.openxmlformats.org/officeDocument/2006/relationships/oleObject" Target="../embeddings/oleObject4.bin" TargetMode="Internal" /><Relationship Id="rId4" Type="http://schemas.openxmlformats.org/officeDocument/2006/relationships/image" Target="../media/image7.wmf" /><Relationship Id="rId5" Type="http://schemas.openxmlformats.org/officeDocument/2006/relationships/image" Target="../media/image3.png" /><Relationship Id="rId6" Type="http://schemas.openxmlformats.org/officeDocument/2006/relationships/image" Target="../media/image4.png" /><Relationship Id="rId7" Type="http://schemas.openxmlformats.org/officeDocument/2006/relationships/vmlDrawing" Target="../drawings/vmlDrawing2.v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1.xml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PA_文本框 3"/>
          <p:cNvSpPr txBox="1"/>
          <p:nvPr>
            <p:custDataLst>
              <p:tags r:id="rId3"/>
            </p:custDataLst>
          </p:nvPr>
        </p:nvSpPr>
        <p:spPr>
          <a:xfrm>
            <a:off x="-8467" y="1797051"/>
            <a:ext cx="7207251" cy="25844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6400" b="1">
                <a:latin typeface="楷体" panose="02010609060101010101" pitchFamily="49" charset="-122"/>
                <a:ea typeface="楷体" panose="02010609060101010101" pitchFamily="49" charset="-122"/>
              </a:rPr>
              <a:t>专题二 力学</a:t>
            </a: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800" b="1" u="sng"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4800" b="1" u="sng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4800" b="1" u="sng">
                <a:latin typeface="楷体" panose="02010609060101010101" pitchFamily="49" charset="-122"/>
                <a:ea typeface="楷体" panose="02010609060101010101" pitchFamily="49" charset="-122"/>
              </a:rPr>
              <a:t>课时 长度和时间的测量、机械运动</a:t>
            </a:r>
          </a:p>
        </p:txBody>
      </p:sp>
      <p:sp>
        <p:nvSpPr>
          <p:cNvPr id="16387" name="PA_文本框 4"/>
          <p:cNvSpPr txBox="1"/>
          <p:nvPr>
            <p:custDataLst>
              <p:tags r:id="rId4"/>
            </p:custDataLst>
          </p:nvPr>
        </p:nvSpPr>
        <p:spPr>
          <a:xfrm>
            <a:off x="2032000" y="4677833"/>
            <a:ext cx="3600451" cy="533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2667" b="1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九年级下册</a:t>
            </a:r>
          </a:p>
        </p:txBody>
      </p:sp>
      <p:sp>
        <p:nvSpPr>
          <p:cNvPr id="10" name="PA_文本框 9"/>
          <p:cNvSpPr txBox="1"/>
          <p:nvPr>
            <p:custDataLst>
              <p:tags r:id="rId5"/>
            </p:custDataLst>
          </p:nvPr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6392" name="PA_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93" name="Text Box 12"/>
          <p:cNvSpPr txBox="1"/>
          <p:nvPr/>
        </p:nvSpPr>
        <p:spPr>
          <a:xfrm>
            <a:off x="-19049" y="232833"/>
            <a:ext cx="6959600" cy="5291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667" b="1">
                <a:latin typeface="Arial" panose="020b0604020202020204" pitchFamily="34" charset="0"/>
              </a:rPr>
              <a:t>九年义务教育</a:t>
            </a:r>
            <a:r>
              <a:rPr lang="en-US" altLang="zh-CN" sz="2667" b="1">
                <a:latin typeface="Arial" panose="020b0604020202020204" pitchFamily="34" charset="0"/>
              </a:rPr>
              <a:t>《</a:t>
            </a:r>
            <a:r>
              <a:rPr lang="zh-CN" altLang="en-US" sz="2667" b="1">
                <a:latin typeface="Arial" panose="020b0604020202020204" pitchFamily="34" charset="0"/>
              </a:rPr>
              <a:t>状元成才路</a:t>
            </a:r>
            <a:r>
              <a:rPr lang="en-US" altLang="zh-CN" sz="2667" b="1">
                <a:latin typeface="Arial" panose="020b0604020202020204" pitchFamily="34" charset="0"/>
              </a:rPr>
              <a:t>》</a:t>
            </a:r>
            <a:r>
              <a:rPr lang="zh-CN" altLang="en-US" sz="2667" b="1">
                <a:latin typeface="Arial" panose="020b0604020202020204" pitchFamily="34" charset="0"/>
              </a:rPr>
              <a:t>教学配套课件</a:t>
            </a:r>
            <a:endParaRPr lang="zh-CN" altLang="en-US" sz="24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8434" name="组合 29"/>
          <p:cNvGrpSpPr/>
          <p:nvPr/>
        </p:nvGrpSpPr>
        <p:grpSpPr>
          <a:xfrm>
            <a:off x="239183" y="1449916"/>
            <a:ext cx="7200899" cy="954617"/>
            <a:chOff x="2617" y="8632"/>
            <a:chExt cx="15120" cy="2004"/>
          </a:xfrm>
        </p:grpSpPr>
        <p:sp>
          <p:nvSpPr>
            <p:cNvPr id="31" name="直角三角形 30"/>
            <p:cNvSpPr/>
            <p:nvPr/>
          </p:nvSpPr>
          <p:spPr>
            <a:xfrm flipH="1" flipV="1">
              <a:off x="4367" y="10383"/>
              <a:ext cx="253" cy="253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 flipV="1">
              <a:off x="3617" y="8889"/>
              <a:ext cx="14120" cy="153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燕尾形 9"/>
            <p:cNvSpPr/>
            <p:nvPr/>
          </p:nvSpPr>
          <p:spPr>
            <a:xfrm flipH="1">
              <a:off x="2617" y="8632"/>
              <a:ext cx="1987" cy="1987"/>
            </a:xfrm>
            <a:prstGeom prst="chevron">
              <a:avLst>
                <a:gd name="adj" fmla="val 48220"/>
              </a:avLst>
            </a:prstGeom>
            <a:solidFill>
              <a:srgbClr val="B4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直角三角形 33"/>
            <p:cNvSpPr/>
            <p:nvPr/>
          </p:nvSpPr>
          <p:spPr>
            <a:xfrm flipH="1">
              <a:off x="4346" y="8632"/>
              <a:ext cx="253" cy="257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18435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884"/>
            <a:ext cx="3640667" cy="9609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4" name="Text Box 29"/>
          <p:cNvSpPr txBox="1">
            <a:spLocks noChangeArrowheads="1"/>
          </p:cNvSpPr>
          <p:nvPr/>
        </p:nvSpPr>
        <p:spPr bwMode="auto">
          <a:xfrm>
            <a:off x="-48683" y="207433"/>
            <a:ext cx="34967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40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专题二 力学</a:t>
            </a:r>
            <a:endParaRPr kumimoji="0" lang="zh-CN" altLang="en-US" sz="3733" b="1" i="0" u="none" strike="noStrike" kern="1200" cap="none" spc="40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134190" name="Text Box 46"/>
          <p:cNvSpPr txBox="1"/>
          <p:nvPr/>
        </p:nvSpPr>
        <p:spPr>
          <a:xfrm>
            <a:off x="579966" y="2565400"/>
            <a:ext cx="8257118" cy="778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4267" b="1">
                <a:solidFill>
                  <a:srgbClr val="0000FF"/>
                </a:solidFill>
                <a:latin typeface="宋体" panose="02010600030101010101" pitchFamily="2" charset="-122"/>
              </a:rPr>
              <a:t>1.</a:t>
            </a:r>
            <a:r>
              <a:rPr lang="zh-CN" altLang="en-US" sz="4267" b="1">
                <a:solidFill>
                  <a:srgbClr val="FF0000"/>
                </a:solidFill>
                <a:latin typeface="宋体" panose="02010600030101010101" pitchFamily="2" charset="-122"/>
              </a:rPr>
              <a:t>长度的测量</a:t>
            </a:r>
            <a:endParaRPr lang="zh-CN" altLang="en-US" sz="4267" b="1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34191" name="Text Box 47"/>
          <p:cNvSpPr txBox="1"/>
          <p:nvPr/>
        </p:nvSpPr>
        <p:spPr>
          <a:xfrm>
            <a:off x="431800" y="3621618"/>
            <a:ext cx="11328400" cy="1600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200" b="1">
                <a:latin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</a:rPr>
              <a:t>1</a:t>
            </a:r>
            <a:r>
              <a:rPr lang="zh-CN" altLang="en-US" sz="3200" b="1">
                <a:latin typeface="宋体" panose="02010600030101010101" pitchFamily="2" charset="-122"/>
              </a:rPr>
              <a:t>）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长度的单位：</a:t>
            </a:r>
            <a:r>
              <a:rPr lang="zh-CN" altLang="en-US" sz="3200" b="1">
                <a:latin typeface="宋体" panose="02010600030101010101" pitchFamily="2" charset="-122"/>
              </a:rPr>
              <a:t>长度的国际单位是米，符号</a:t>
            </a:r>
            <a:r>
              <a:rPr lang="en-US" altLang="zh-CN" sz="3200" b="1">
                <a:latin typeface="Times New Roman" panose="02020603050405020304" pitchFamily="18" charset="0"/>
              </a:rPr>
              <a:t>m</a:t>
            </a:r>
            <a:r>
              <a:rPr lang="zh-CN" altLang="en-US" sz="3200" b="1">
                <a:latin typeface="宋体" panose="02010600030101010101" pitchFamily="2" charset="-122"/>
              </a:rPr>
              <a:t>；长度单位还有千米</a:t>
            </a:r>
            <a:r>
              <a:rPr lang="zh-CN" altLang="en-US" sz="3200" b="1">
                <a:latin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</a:rPr>
              <a:t>km</a:t>
            </a:r>
            <a:r>
              <a:rPr lang="zh-CN" altLang="en-US" sz="3200" b="1">
                <a:latin typeface="Times New Roman" panose="02020603050405020304" pitchFamily="18" charset="0"/>
              </a:rPr>
              <a:t>）、分米（</a:t>
            </a:r>
            <a:r>
              <a:rPr lang="en-US" altLang="zh-CN" sz="3200" b="1">
                <a:latin typeface="Times New Roman" panose="02020603050405020304" pitchFamily="18" charset="0"/>
              </a:rPr>
              <a:t>dm</a:t>
            </a:r>
            <a:r>
              <a:rPr lang="zh-CN" altLang="en-US" sz="3200" b="1">
                <a:latin typeface="Times New Roman" panose="02020603050405020304" pitchFamily="18" charset="0"/>
              </a:rPr>
              <a:t>）、厘米（</a:t>
            </a:r>
            <a:r>
              <a:rPr lang="en-US" altLang="zh-CN" sz="3200" b="1">
                <a:latin typeface="Times New Roman" panose="02020603050405020304" pitchFamily="18" charset="0"/>
              </a:rPr>
              <a:t>cm</a:t>
            </a:r>
            <a:r>
              <a:rPr lang="zh-CN" altLang="en-US" sz="3200" b="1">
                <a:latin typeface="Times New Roman" panose="02020603050405020304" pitchFamily="18" charset="0"/>
              </a:rPr>
              <a:t>）、毫米（</a:t>
            </a:r>
            <a:r>
              <a:rPr lang="en-US" altLang="zh-CN" sz="3200" b="1">
                <a:latin typeface="Times New Roman" panose="02020603050405020304" pitchFamily="18" charset="0"/>
              </a:rPr>
              <a:t>mm</a:t>
            </a:r>
            <a:r>
              <a:rPr lang="zh-CN" altLang="en-US" sz="3200" b="1">
                <a:latin typeface="Times New Roman" panose="02020603050405020304" pitchFamily="18" charset="0"/>
              </a:rPr>
              <a:t>）、微米（</a:t>
            </a:r>
            <a:r>
              <a:rPr lang="el-GR" altLang="zh-CN" sz="3200" b="1">
                <a:latin typeface="Times New Roman" panose="02020603050405020304" pitchFamily="18" charset="0"/>
              </a:rPr>
              <a:t>μ</a:t>
            </a:r>
            <a:r>
              <a:rPr lang="en-US" altLang="zh-CN" sz="3200" b="1">
                <a:latin typeface="Times New Roman" panose="02020603050405020304" pitchFamily="18" charset="0"/>
              </a:rPr>
              <a:t>m</a:t>
            </a:r>
            <a:r>
              <a:rPr lang="zh-CN" altLang="en-US" sz="3200" b="1">
                <a:latin typeface="Times New Roman" panose="02020603050405020304" pitchFamily="18" charset="0"/>
              </a:rPr>
              <a:t>）、纳米（</a:t>
            </a:r>
            <a:r>
              <a:rPr lang="en-US" altLang="zh-CN" sz="3200" b="1">
                <a:latin typeface="Times New Roman" panose="02020603050405020304" pitchFamily="18" charset="0"/>
              </a:rPr>
              <a:t>nm</a:t>
            </a:r>
            <a:r>
              <a:rPr lang="zh-CN" altLang="en-US" sz="3200" b="1">
                <a:latin typeface="Times New Roman" panose="02020603050405020304" pitchFamily="18" charset="0"/>
              </a:rPr>
              <a:t>）。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8443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205" name="Text Box 32"/>
          <p:cNvSpPr txBox="1">
            <a:spLocks noChangeArrowheads="1"/>
          </p:cNvSpPr>
          <p:nvPr/>
        </p:nvSpPr>
        <p:spPr bwMode="auto">
          <a:xfrm>
            <a:off x="1062567" y="1540933"/>
            <a:ext cx="1517651" cy="69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考点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4186" name="Text Box 42"/>
          <p:cNvSpPr txBox="1">
            <a:spLocks noChangeArrowheads="1"/>
          </p:cNvSpPr>
          <p:nvPr/>
        </p:nvSpPr>
        <p:spPr bwMode="auto">
          <a:xfrm>
            <a:off x="2580218" y="1549400"/>
            <a:ext cx="4055533" cy="69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长度和时间的测量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56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500"/>
                                        <p:tgtEl>
                                          <p:spTgt spid="1341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500"/>
                                        <p:tgtEl>
                                          <p:spTgt spid="1341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500"/>
                                        <p:tgtEl>
                                          <p:spTgt spid="1341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  <p:cond evt="onBegin" delay="0">
                          <p:tn val="19"/>
                        </p:cond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4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4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41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4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90" grpId="0"/>
      <p:bldP spid="134191" grpId="1"/>
      <p:bldP spid="134186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7779" name="Text Box 35"/>
          <p:cNvSpPr txBox="1"/>
          <p:nvPr/>
        </p:nvSpPr>
        <p:spPr>
          <a:xfrm>
            <a:off x="711200" y="3429000"/>
            <a:ext cx="11241618" cy="20933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200" b="1">
                <a:latin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</a:rPr>
              <a:t>2</a:t>
            </a:r>
            <a:r>
              <a:rPr lang="zh-CN" altLang="en-US" sz="3200" b="1">
                <a:latin typeface="宋体" panose="02010600030101010101" pitchFamily="2" charset="-122"/>
              </a:rPr>
              <a:t>）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单位换算关系：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3200" b="1">
                <a:latin typeface="Times New Roman" panose="02020603050405020304" pitchFamily="18" charset="0"/>
              </a:rPr>
              <a:t>1km=10</a:t>
            </a:r>
            <a:r>
              <a:rPr lang="en-US" altLang="zh-CN" sz="3200" b="1" baseline="30000">
                <a:latin typeface="Times New Roman" panose="02020603050405020304" pitchFamily="18" charset="0"/>
              </a:rPr>
              <a:t>3</a:t>
            </a:r>
            <a:r>
              <a:rPr lang="en-US" altLang="zh-CN" sz="3200" b="1">
                <a:latin typeface="Times New Roman" panose="02020603050405020304" pitchFamily="18" charset="0"/>
              </a:rPr>
              <a:t>m    1m=10dm    1dm=10cm 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3200" b="1">
                <a:latin typeface="Times New Roman" panose="02020603050405020304" pitchFamily="18" charset="0"/>
              </a:rPr>
              <a:t>1cm=10mm  1mm=10</a:t>
            </a:r>
            <a:r>
              <a:rPr lang="en-US" altLang="zh-CN" sz="3200" b="1" baseline="30000">
                <a:latin typeface="Times New Roman" panose="02020603050405020304" pitchFamily="18" charset="0"/>
              </a:rPr>
              <a:t>3</a:t>
            </a:r>
            <a:r>
              <a:rPr lang="el-GR" altLang="zh-CN" sz="3200" b="1">
                <a:latin typeface="Times New Roman" panose="02020603050405020304" pitchFamily="18" charset="0"/>
              </a:rPr>
              <a:t>μ</a:t>
            </a:r>
            <a:r>
              <a:rPr lang="en-US" altLang="zh-CN" sz="3200" b="1">
                <a:latin typeface="Times New Roman" panose="02020603050405020304" pitchFamily="18" charset="0"/>
              </a:rPr>
              <a:t>m   1</a:t>
            </a:r>
            <a:r>
              <a:rPr lang="el-GR" altLang="zh-CN" sz="3200" b="1">
                <a:latin typeface="Times New Roman" panose="02020603050405020304" pitchFamily="18" charset="0"/>
              </a:rPr>
              <a:t>μ</a:t>
            </a:r>
            <a:r>
              <a:rPr lang="en-US" altLang="zh-CN" sz="3200" b="1">
                <a:latin typeface="Times New Roman" panose="02020603050405020304" pitchFamily="18" charset="0"/>
              </a:rPr>
              <a:t>m=10</a:t>
            </a:r>
            <a:r>
              <a:rPr lang="en-US" altLang="zh-CN" sz="3200" b="1" baseline="30000">
                <a:latin typeface="Times New Roman" panose="02020603050405020304" pitchFamily="18" charset="0"/>
              </a:rPr>
              <a:t>3</a:t>
            </a:r>
            <a:r>
              <a:rPr lang="en-US" altLang="zh-CN" sz="3200" b="1">
                <a:latin typeface="Times New Roman" panose="02020603050405020304" pitchFamily="18" charset="0"/>
              </a:rPr>
              <a:t>nm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0487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0488" name="组合 21"/>
          <p:cNvGrpSpPr/>
          <p:nvPr/>
        </p:nvGrpSpPr>
        <p:grpSpPr>
          <a:xfrm>
            <a:off x="239183" y="1449916"/>
            <a:ext cx="7200899" cy="954617"/>
            <a:chOff x="2617" y="8632"/>
            <a:chExt cx="15120" cy="2004"/>
          </a:xfrm>
        </p:grpSpPr>
        <p:sp>
          <p:nvSpPr>
            <p:cNvPr id="23" name="直角三角形 22"/>
            <p:cNvSpPr/>
            <p:nvPr/>
          </p:nvSpPr>
          <p:spPr>
            <a:xfrm flipH="1" flipV="1">
              <a:off x="4367" y="10383"/>
              <a:ext cx="253" cy="253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 flipV="1">
              <a:off x="3617" y="8889"/>
              <a:ext cx="14120" cy="153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燕尾形 9"/>
            <p:cNvSpPr/>
            <p:nvPr/>
          </p:nvSpPr>
          <p:spPr>
            <a:xfrm flipH="1">
              <a:off x="2617" y="8632"/>
              <a:ext cx="1987" cy="1987"/>
            </a:xfrm>
            <a:prstGeom prst="chevron">
              <a:avLst>
                <a:gd name="adj" fmla="val 48220"/>
              </a:avLst>
            </a:prstGeom>
            <a:solidFill>
              <a:srgbClr val="B4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直角三角形 25"/>
            <p:cNvSpPr/>
            <p:nvPr/>
          </p:nvSpPr>
          <p:spPr>
            <a:xfrm flipH="1">
              <a:off x="4346" y="8632"/>
              <a:ext cx="253" cy="257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0489" name="图片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4884"/>
            <a:ext cx="3640667" cy="9609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" name="Text Box 29"/>
          <p:cNvSpPr txBox="1">
            <a:spLocks noChangeArrowheads="1"/>
          </p:cNvSpPr>
          <p:nvPr/>
        </p:nvSpPr>
        <p:spPr bwMode="auto">
          <a:xfrm>
            <a:off x="-48683" y="207433"/>
            <a:ext cx="34967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40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专题二 力学</a:t>
            </a:r>
            <a:endParaRPr kumimoji="0" lang="zh-CN" altLang="en-US" sz="3733" b="1" i="0" u="none" strike="noStrike" kern="1200" cap="none" spc="40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9" name="Text Box 32"/>
          <p:cNvSpPr txBox="1">
            <a:spLocks noChangeArrowheads="1"/>
          </p:cNvSpPr>
          <p:nvPr/>
        </p:nvSpPr>
        <p:spPr bwMode="auto">
          <a:xfrm>
            <a:off x="1062567" y="1540933"/>
            <a:ext cx="1517651" cy="69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考点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Text Box 42"/>
          <p:cNvSpPr txBox="1">
            <a:spLocks noChangeArrowheads="1"/>
          </p:cNvSpPr>
          <p:nvPr/>
        </p:nvSpPr>
        <p:spPr bwMode="auto">
          <a:xfrm>
            <a:off x="2580218" y="1549400"/>
            <a:ext cx="4055533" cy="69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长度和时间的测量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493" name="Text Box 46"/>
          <p:cNvSpPr txBox="1"/>
          <p:nvPr/>
        </p:nvSpPr>
        <p:spPr>
          <a:xfrm>
            <a:off x="579966" y="2565400"/>
            <a:ext cx="8257118" cy="778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4267" b="1">
                <a:solidFill>
                  <a:srgbClr val="0000FF"/>
                </a:solidFill>
                <a:latin typeface="宋体" panose="02010600030101010101" pitchFamily="2" charset="-122"/>
              </a:rPr>
              <a:t>1.</a:t>
            </a:r>
            <a:r>
              <a:rPr lang="zh-CN" altLang="en-US" sz="4267" b="1">
                <a:solidFill>
                  <a:srgbClr val="FF0000"/>
                </a:solidFill>
                <a:latin typeface="宋体" panose="02010600030101010101" pitchFamily="2" charset="-122"/>
              </a:rPr>
              <a:t>长度的测量</a:t>
            </a:r>
            <a:endParaRPr lang="zh-CN" altLang="en-US" sz="4267" b="1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87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87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7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" name="Group 37"/>
          <p:cNvGrpSpPr/>
          <p:nvPr/>
        </p:nvGrpSpPr>
        <p:grpSpPr>
          <a:xfrm>
            <a:off x="-431800" y="3420534"/>
            <a:ext cx="10560051" cy="2239433"/>
            <a:chOff x="318" y="3050"/>
            <a:chExt cx="6652" cy="1411"/>
          </a:xfrm>
        </p:grpSpPr>
        <p:sp>
          <p:nvSpPr>
            <p:cNvPr id="22546" name="Text Box 35"/>
            <p:cNvSpPr txBox="1"/>
            <p:nvPr/>
          </p:nvSpPr>
          <p:spPr>
            <a:xfrm>
              <a:off x="318" y="3050"/>
              <a:ext cx="5745" cy="3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None/>
              </a:pPr>
              <a:r>
                <a:rPr lang="en-US" altLang="zh-CN" sz="3200" b="1">
                  <a:latin typeface="宋体" panose="02010600030101010101" pitchFamily="2" charset="-122"/>
                </a:rPr>
                <a:t>    </a:t>
              </a:r>
              <a:r>
                <a:rPr lang="zh-CN" altLang="en-US" sz="3200" b="1">
                  <a:latin typeface="宋体" panose="02010600030101010101" pitchFamily="2" charset="-122"/>
                </a:rPr>
                <a:t>（</a:t>
              </a:r>
              <a:r>
                <a:rPr lang="en-US" altLang="zh-CN" sz="3200" b="1">
                  <a:latin typeface="宋体" panose="02010600030101010101" pitchFamily="2" charset="-122"/>
                </a:rPr>
                <a:t>3</a:t>
              </a:r>
              <a:r>
                <a:rPr lang="zh-CN" altLang="en-US" sz="3200" b="1">
                  <a:latin typeface="宋体" panose="02010600030101010101" pitchFamily="2" charset="-122"/>
                </a:rPr>
                <a:t>）</a:t>
              </a:r>
              <a:r>
                <a:rPr lang="zh-CN" altLang="en-US" sz="3200" b="1">
                  <a:solidFill>
                    <a:srgbClr val="0000FF"/>
                  </a:solidFill>
                  <a:latin typeface="宋体" panose="02010600030101010101" pitchFamily="2" charset="-122"/>
                </a:rPr>
                <a:t>常用测量工具：刻度尺</a:t>
              </a:r>
            </a:p>
          </p:txBody>
        </p:sp>
        <p:pic>
          <p:nvPicPr>
            <p:cNvPr id="22547" name="Picture 2" descr="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12000"/>
            </a:blip>
            <a:stretch>
              <a:fillRect/>
            </a:stretch>
          </p:blipFill>
          <p:spPr>
            <a:xfrm>
              <a:off x="1950" y="3466"/>
              <a:ext cx="5020" cy="99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4" name="文本框 13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2535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2536" name="组合 15"/>
          <p:cNvGrpSpPr/>
          <p:nvPr/>
        </p:nvGrpSpPr>
        <p:grpSpPr>
          <a:xfrm>
            <a:off x="239183" y="1449916"/>
            <a:ext cx="7200899" cy="954617"/>
            <a:chOff x="2617" y="8632"/>
            <a:chExt cx="15120" cy="2004"/>
          </a:xfrm>
        </p:grpSpPr>
        <p:sp>
          <p:nvSpPr>
            <p:cNvPr id="17" name="直角三角形 16"/>
            <p:cNvSpPr/>
            <p:nvPr/>
          </p:nvSpPr>
          <p:spPr>
            <a:xfrm flipH="1" flipV="1">
              <a:off x="4367" y="10383"/>
              <a:ext cx="253" cy="253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 flipV="1">
              <a:off x="3617" y="8889"/>
              <a:ext cx="14120" cy="153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燕尾形 9"/>
            <p:cNvSpPr/>
            <p:nvPr/>
          </p:nvSpPr>
          <p:spPr>
            <a:xfrm flipH="1">
              <a:off x="2617" y="8632"/>
              <a:ext cx="1987" cy="1987"/>
            </a:xfrm>
            <a:prstGeom prst="chevron">
              <a:avLst>
                <a:gd name="adj" fmla="val 48220"/>
              </a:avLst>
            </a:prstGeom>
            <a:solidFill>
              <a:srgbClr val="B4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直角三角形 19"/>
            <p:cNvSpPr/>
            <p:nvPr/>
          </p:nvSpPr>
          <p:spPr>
            <a:xfrm flipH="1">
              <a:off x="4346" y="8632"/>
              <a:ext cx="253" cy="257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2537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4884"/>
            <a:ext cx="3640667" cy="9609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-48683" y="207433"/>
            <a:ext cx="34967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40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专题二 力学</a:t>
            </a:r>
            <a:endParaRPr kumimoji="0" lang="zh-CN" altLang="en-US" sz="3733" b="1" i="0" u="none" strike="noStrike" kern="1200" cap="none" spc="40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3" name="Text Box 32"/>
          <p:cNvSpPr txBox="1">
            <a:spLocks noChangeArrowheads="1"/>
          </p:cNvSpPr>
          <p:nvPr/>
        </p:nvSpPr>
        <p:spPr bwMode="auto">
          <a:xfrm>
            <a:off x="1062567" y="1540933"/>
            <a:ext cx="1517651" cy="69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考点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Text Box 42"/>
          <p:cNvSpPr txBox="1">
            <a:spLocks noChangeArrowheads="1"/>
          </p:cNvSpPr>
          <p:nvPr/>
        </p:nvSpPr>
        <p:spPr bwMode="auto">
          <a:xfrm>
            <a:off x="2580218" y="1549400"/>
            <a:ext cx="4055533" cy="69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长度和时间的测量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541" name="Text Box 46"/>
          <p:cNvSpPr txBox="1"/>
          <p:nvPr/>
        </p:nvSpPr>
        <p:spPr>
          <a:xfrm>
            <a:off x="579966" y="2565400"/>
            <a:ext cx="8257118" cy="778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4267" b="1">
                <a:solidFill>
                  <a:srgbClr val="0000FF"/>
                </a:solidFill>
                <a:latin typeface="宋体" panose="02010600030101010101" pitchFamily="2" charset="-122"/>
              </a:rPr>
              <a:t>1.</a:t>
            </a:r>
            <a:r>
              <a:rPr lang="zh-CN" altLang="en-US" sz="4267" b="1">
                <a:solidFill>
                  <a:srgbClr val="FF0000"/>
                </a:solidFill>
                <a:latin typeface="宋体" panose="02010600030101010101" pitchFamily="2" charset="-122"/>
              </a:rPr>
              <a:t>长度的测量</a:t>
            </a:r>
            <a:endParaRPr lang="zh-CN" altLang="en-US" sz="4267" b="1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矩形 24"/>
          <p:cNvSpPr/>
          <p:nvPr/>
        </p:nvSpPr>
        <p:spPr>
          <a:xfrm>
            <a:off x="550333" y="2211917"/>
            <a:ext cx="11211985" cy="3947584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accent5">
                  <a:lumMod val="60000"/>
                  <a:lumOff val="40000"/>
                </a:schemeClr>
              </a:gs>
            </a:gsLst>
            <a:lin ang="2700000" scaled="1"/>
          </a:gradFill>
          <a:ln>
            <a:noFill/>
          </a:ln>
          <a:effectLst>
            <a:outerShdw blurRad="50800" dist="1397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1875" name="Text Box 35"/>
          <p:cNvSpPr txBox="1"/>
          <p:nvPr/>
        </p:nvSpPr>
        <p:spPr>
          <a:xfrm>
            <a:off x="641350" y="3884084"/>
            <a:ext cx="9984316" cy="18055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altLang="zh-CN" sz="3200" b="1">
                <a:latin typeface="宋体" panose="02010600030101010101" pitchFamily="2" charset="-122"/>
              </a:rPr>
              <a:t> ① </a:t>
            </a:r>
            <a:r>
              <a:rPr lang="zh-CN" altLang="en-US" sz="3200" b="1">
                <a:latin typeface="宋体" panose="02010600030101010101" pitchFamily="2" charset="-122"/>
              </a:rPr>
              <a:t>观察它的测量范围</a:t>
            </a:r>
            <a:r>
              <a:rPr lang="en-US" altLang="zh-CN" sz="3200" b="1">
                <a:latin typeface="Arial" panose="020b0604020202020204" pitchFamily="34" charset="0"/>
              </a:rPr>
              <a:t>——</a:t>
            </a:r>
            <a:r>
              <a:rPr lang="zh-CN" altLang="en-US" sz="3200" b="1">
                <a:latin typeface="宋体" panose="02010600030101010101" pitchFamily="2" charset="-122"/>
              </a:rPr>
              <a:t>量程</a:t>
            </a:r>
          </a:p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None/>
            </a:pPr>
            <a:r>
              <a:rPr lang="zh-CN" altLang="en-US" sz="3200" b="1">
                <a:latin typeface="Arial" panose="020b0604020202020204" pitchFamily="34" charset="0"/>
              </a:rPr>
              <a:t>  ②  观察它的分度值</a:t>
            </a:r>
            <a:r>
              <a:rPr lang="en-US" altLang="zh-CN" sz="3200" b="1">
                <a:latin typeface="Arial" panose="020b0604020202020204" pitchFamily="34" charset="0"/>
              </a:rPr>
              <a:t>——</a:t>
            </a:r>
            <a:r>
              <a:rPr lang="zh-CN" altLang="en-US" sz="3200" b="1">
                <a:latin typeface="Arial" panose="020b0604020202020204" pitchFamily="34" charset="0"/>
              </a:rPr>
              <a:t>便于读数</a:t>
            </a:r>
          </a:p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None/>
            </a:pPr>
            <a:r>
              <a:rPr lang="zh-CN" altLang="en-US" sz="3200" b="1">
                <a:latin typeface="Arial" panose="020b0604020202020204" pitchFamily="34" charset="0"/>
              </a:rPr>
              <a:t>  ③  观察它的零刻度线是否磨损</a:t>
            </a:r>
          </a:p>
        </p:txBody>
      </p:sp>
      <p:sp>
        <p:nvSpPr>
          <p:cNvPr id="24580" name="Text Box 46"/>
          <p:cNvSpPr txBox="1"/>
          <p:nvPr/>
        </p:nvSpPr>
        <p:spPr>
          <a:xfrm>
            <a:off x="711200" y="2366433"/>
            <a:ext cx="8257118" cy="6963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3733" b="1">
                <a:solidFill>
                  <a:srgbClr val="FF0000"/>
                </a:solidFill>
                <a:latin typeface="宋体" panose="02010600030101010101" pitchFamily="2" charset="-122"/>
              </a:rPr>
              <a:t>1.</a:t>
            </a:r>
            <a:r>
              <a:rPr lang="zh-CN" altLang="en-US" sz="3733" b="1">
                <a:solidFill>
                  <a:srgbClr val="FF0000"/>
                </a:solidFill>
                <a:latin typeface="宋体" panose="02010600030101010101" pitchFamily="2" charset="-122"/>
              </a:rPr>
              <a:t>长度的测量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4585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4586" name="组合 13"/>
          <p:cNvGrpSpPr/>
          <p:nvPr/>
        </p:nvGrpSpPr>
        <p:grpSpPr>
          <a:xfrm>
            <a:off x="239183" y="1130301"/>
            <a:ext cx="7200899" cy="954618"/>
            <a:chOff x="2617" y="8464"/>
            <a:chExt cx="15120" cy="2004"/>
          </a:xfrm>
        </p:grpSpPr>
        <p:sp>
          <p:nvSpPr>
            <p:cNvPr id="15" name="直角三角形 14"/>
            <p:cNvSpPr/>
            <p:nvPr/>
          </p:nvSpPr>
          <p:spPr>
            <a:xfrm flipH="1" flipV="1">
              <a:off x="4367" y="10215"/>
              <a:ext cx="253" cy="253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 flipV="1">
              <a:off x="3617" y="8722"/>
              <a:ext cx="14120" cy="153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燕尾形 9"/>
            <p:cNvSpPr/>
            <p:nvPr/>
          </p:nvSpPr>
          <p:spPr>
            <a:xfrm flipH="1">
              <a:off x="2617" y="8464"/>
              <a:ext cx="1987" cy="1987"/>
            </a:xfrm>
            <a:prstGeom prst="chevron">
              <a:avLst>
                <a:gd name="adj" fmla="val 48220"/>
              </a:avLst>
            </a:prstGeom>
            <a:solidFill>
              <a:srgbClr val="B4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直角三角形 17"/>
            <p:cNvSpPr/>
            <p:nvPr/>
          </p:nvSpPr>
          <p:spPr>
            <a:xfrm flipH="1">
              <a:off x="4346" y="8464"/>
              <a:ext cx="253" cy="257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4587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4884"/>
            <a:ext cx="3640667" cy="9609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Text Box 29"/>
          <p:cNvSpPr txBox="1">
            <a:spLocks noChangeArrowheads="1"/>
          </p:cNvSpPr>
          <p:nvPr/>
        </p:nvSpPr>
        <p:spPr bwMode="auto">
          <a:xfrm>
            <a:off x="-48683" y="207433"/>
            <a:ext cx="34967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40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专题二 力学</a:t>
            </a:r>
            <a:endParaRPr kumimoji="0" lang="zh-CN" altLang="en-US" sz="3733" b="1" i="0" u="none" strike="noStrike" kern="1200" cap="none" spc="40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1062567" y="1219200"/>
            <a:ext cx="1517651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考点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Text Box 42"/>
          <p:cNvSpPr txBox="1">
            <a:spLocks noChangeArrowheads="1"/>
          </p:cNvSpPr>
          <p:nvPr/>
        </p:nvSpPr>
        <p:spPr bwMode="auto">
          <a:xfrm>
            <a:off x="2580218" y="1227667"/>
            <a:ext cx="40555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长度和时间的测量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591" name="矩形 23"/>
          <p:cNvSpPr/>
          <p:nvPr/>
        </p:nvSpPr>
        <p:spPr>
          <a:xfrm>
            <a:off x="503767" y="3124200"/>
            <a:ext cx="5295900" cy="6985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None/>
            </a:pPr>
            <a:r>
              <a:rPr lang="zh-CN" altLang="en-US" sz="3733" b="1">
                <a:latin typeface="宋体" panose="02010600030101010101" pitchFamily="2" charset="-122"/>
              </a:rPr>
              <a:t>（</a:t>
            </a:r>
            <a:r>
              <a:rPr lang="en-US" altLang="zh-CN" sz="3733" b="1">
                <a:latin typeface="宋体" panose="02010600030101010101" pitchFamily="2" charset="-122"/>
              </a:rPr>
              <a:t>4</a:t>
            </a:r>
            <a:r>
              <a:rPr lang="zh-CN" altLang="en-US" sz="3733" b="1">
                <a:latin typeface="宋体" panose="02010600030101010101" pitchFamily="2" charset="-122"/>
              </a:rPr>
              <a:t>）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正确使用刻度尺：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91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91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7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" name="矩形 25"/>
          <p:cNvSpPr/>
          <p:nvPr/>
        </p:nvSpPr>
        <p:spPr>
          <a:xfrm>
            <a:off x="550333" y="2211917"/>
            <a:ext cx="11211985" cy="3947584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accent5">
                  <a:lumMod val="60000"/>
                  <a:lumOff val="40000"/>
                </a:schemeClr>
              </a:gs>
            </a:gsLst>
            <a:lin ang="2700000" scaled="1"/>
          </a:gradFill>
          <a:ln>
            <a:noFill/>
          </a:ln>
          <a:effectLst>
            <a:outerShdw blurRad="50800" dist="1397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3923" name="Text Box 35"/>
          <p:cNvSpPr txBox="1"/>
          <p:nvPr/>
        </p:nvSpPr>
        <p:spPr>
          <a:xfrm>
            <a:off x="742950" y="3723218"/>
            <a:ext cx="10752667" cy="2298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altLang="en-US" sz="3200" b="1">
                <a:latin typeface="Arial" panose="020b0604020202020204" pitchFamily="34" charset="0"/>
              </a:rPr>
              <a:t>④</a:t>
            </a:r>
            <a:r>
              <a:rPr lang="zh-CN" altLang="en-US" sz="3200" b="1">
                <a:latin typeface="宋体" panose="02010600030101010101" pitchFamily="2" charset="-122"/>
              </a:rPr>
              <a:t>测量时，刻度尺要放置正确</a:t>
            </a:r>
            <a:r>
              <a:rPr lang="en-US" altLang="zh-CN" sz="3200" b="1">
                <a:latin typeface="宋体" panose="02010600030101010101" pitchFamily="2" charset="-122"/>
              </a:rPr>
              <a:t>——</a:t>
            </a:r>
            <a:r>
              <a:rPr lang="zh-CN" altLang="en-US" sz="3200" b="1">
                <a:latin typeface="宋体" panose="02010600030101010101" pitchFamily="2" charset="-122"/>
              </a:rPr>
              <a:t>沿着被测边放尺，刻度线紧贴被测物。</a:t>
            </a:r>
          </a:p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None/>
            </a:pPr>
            <a:r>
              <a:rPr lang="zh-CN" altLang="en-US" sz="3200" b="1">
                <a:latin typeface="Arial" panose="020b0604020202020204" pitchFamily="34" charset="0"/>
              </a:rPr>
              <a:t>⑤读数时，视线要与尺面垂直。 </a:t>
            </a:r>
          </a:p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None/>
            </a:pPr>
            <a:r>
              <a:rPr lang="zh-CN" altLang="en-US" sz="3200" b="1">
                <a:latin typeface="Arial" panose="020b0604020202020204" pitchFamily="34" charset="0"/>
              </a:rPr>
              <a:t>⑥记录测量结果要写出数值和单位。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6632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6633" name="组合 13"/>
          <p:cNvGrpSpPr/>
          <p:nvPr/>
        </p:nvGrpSpPr>
        <p:grpSpPr>
          <a:xfrm>
            <a:off x="239183" y="1130301"/>
            <a:ext cx="7200899" cy="954618"/>
            <a:chOff x="2617" y="8464"/>
            <a:chExt cx="15120" cy="2004"/>
          </a:xfrm>
        </p:grpSpPr>
        <p:sp>
          <p:nvSpPr>
            <p:cNvPr id="15" name="直角三角形 14"/>
            <p:cNvSpPr/>
            <p:nvPr/>
          </p:nvSpPr>
          <p:spPr>
            <a:xfrm flipH="1" flipV="1">
              <a:off x="4367" y="10215"/>
              <a:ext cx="253" cy="253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 flipV="1">
              <a:off x="3617" y="8722"/>
              <a:ext cx="14120" cy="153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燕尾形 9"/>
            <p:cNvSpPr/>
            <p:nvPr/>
          </p:nvSpPr>
          <p:spPr>
            <a:xfrm flipH="1">
              <a:off x="2617" y="8464"/>
              <a:ext cx="1987" cy="1987"/>
            </a:xfrm>
            <a:prstGeom prst="chevron">
              <a:avLst>
                <a:gd name="adj" fmla="val 48220"/>
              </a:avLst>
            </a:prstGeom>
            <a:solidFill>
              <a:srgbClr val="B4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直角三角形 17"/>
            <p:cNvSpPr/>
            <p:nvPr/>
          </p:nvSpPr>
          <p:spPr>
            <a:xfrm flipH="1">
              <a:off x="4346" y="8464"/>
              <a:ext cx="253" cy="257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6634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4884"/>
            <a:ext cx="3640667" cy="9609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Text Box 29"/>
          <p:cNvSpPr txBox="1">
            <a:spLocks noChangeArrowheads="1"/>
          </p:cNvSpPr>
          <p:nvPr/>
        </p:nvSpPr>
        <p:spPr bwMode="auto">
          <a:xfrm>
            <a:off x="-48683" y="207433"/>
            <a:ext cx="34967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40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专题二 力学</a:t>
            </a:r>
            <a:endParaRPr kumimoji="0" lang="zh-CN" altLang="en-US" sz="3733" b="1" i="0" u="none" strike="noStrike" kern="1200" cap="none" spc="40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1062567" y="1219200"/>
            <a:ext cx="1517651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考点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Text Box 42"/>
          <p:cNvSpPr txBox="1">
            <a:spLocks noChangeArrowheads="1"/>
          </p:cNvSpPr>
          <p:nvPr/>
        </p:nvSpPr>
        <p:spPr bwMode="auto">
          <a:xfrm>
            <a:off x="2580218" y="1227667"/>
            <a:ext cx="40555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长度和时间的测量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638" name="Text Box 46"/>
          <p:cNvSpPr txBox="1"/>
          <p:nvPr/>
        </p:nvSpPr>
        <p:spPr>
          <a:xfrm>
            <a:off x="711200" y="2366433"/>
            <a:ext cx="8257118" cy="6963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3733" b="1">
                <a:solidFill>
                  <a:srgbClr val="FF0000"/>
                </a:solidFill>
                <a:latin typeface="宋体" panose="02010600030101010101" pitchFamily="2" charset="-122"/>
              </a:rPr>
              <a:t>1.</a:t>
            </a:r>
            <a:r>
              <a:rPr lang="zh-CN" altLang="en-US" sz="3733" b="1">
                <a:solidFill>
                  <a:srgbClr val="FF0000"/>
                </a:solidFill>
                <a:latin typeface="宋体" panose="02010600030101010101" pitchFamily="2" charset="-122"/>
              </a:rPr>
              <a:t>长度的测量</a:t>
            </a:r>
          </a:p>
        </p:txBody>
      </p:sp>
      <p:sp>
        <p:nvSpPr>
          <p:cNvPr id="26639" name="矩形 23"/>
          <p:cNvSpPr/>
          <p:nvPr/>
        </p:nvSpPr>
        <p:spPr>
          <a:xfrm>
            <a:off x="503767" y="3124200"/>
            <a:ext cx="5295900" cy="6985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None/>
            </a:pPr>
            <a:r>
              <a:rPr lang="zh-CN" altLang="en-US" sz="3733" b="1">
                <a:latin typeface="宋体" panose="02010600030101010101" pitchFamily="2" charset="-122"/>
              </a:rPr>
              <a:t>（</a:t>
            </a:r>
            <a:r>
              <a:rPr lang="en-US" altLang="zh-CN" sz="3733" b="1">
                <a:latin typeface="宋体" panose="02010600030101010101" pitchFamily="2" charset="-122"/>
              </a:rPr>
              <a:t>4</a:t>
            </a:r>
            <a:r>
              <a:rPr lang="zh-CN" altLang="en-US" sz="3733" b="1">
                <a:latin typeface="宋体" panose="02010600030101010101" pitchFamily="2" charset="-122"/>
              </a:rPr>
              <a:t>）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正确使用刻度尺：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939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39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93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93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93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9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矩形 13"/>
          <p:cNvSpPr/>
          <p:nvPr/>
        </p:nvSpPr>
        <p:spPr>
          <a:xfrm>
            <a:off x="550333" y="2211917"/>
            <a:ext cx="11211985" cy="3947584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accent5">
                  <a:lumMod val="60000"/>
                  <a:lumOff val="40000"/>
                </a:schemeClr>
              </a:gs>
            </a:gsLst>
            <a:lin ang="2700000" scaled="1"/>
          </a:gradFill>
          <a:ln>
            <a:noFill/>
          </a:ln>
          <a:effectLst>
            <a:outerShdw blurRad="50800" dist="1397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8675" name="组合 14"/>
          <p:cNvGrpSpPr/>
          <p:nvPr/>
        </p:nvGrpSpPr>
        <p:grpSpPr>
          <a:xfrm>
            <a:off x="239183" y="1130301"/>
            <a:ext cx="7200899" cy="954618"/>
            <a:chOff x="2617" y="8464"/>
            <a:chExt cx="15120" cy="2004"/>
          </a:xfrm>
        </p:grpSpPr>
        <p:sp>
          <p:nvSpPr>
            <p:cNvPr id="16" name="直角三角形 15"/>
            <p:cNvSpPr/>
            <p:nvPr/>
          </p:nvSpPr>
          <p:spPr>
            <a:xfrm flipH="1" flipV="1">
              <a:off x="4367" y="10215"/>
              <a:ext cx="253" cy="253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 flipV="1">
              <a:off x="3617" y="8722"/>
              <a:ext cx="14120" cy="153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燕尾形 9"/>
            <p:cNvSpPr/>
            <p:nvPr/>
          </p:nvSpPr>
          <p:spPr>
            <a:xfrm flipH="1">
              <a:off x="2617" y="8464"/>
              <a:ext cx="1987" cy="1987"/>
            </a:xfrm>
            <a:prstGeom prst="chevron">
              <a:avLst>
                <a:gd name="adj" fmla="val 48220"/>
              </a:avLst>
            </a:prstGeom>
            <a:solidFill>
              <a:srgbClr val="B4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直角三角形 18"/>
            <p:cNvSpPr/>
            <p:nvPr/>
          </p:nvSpPr>
          <p:spPr>
            <a:xfrm flipH="1">
              <a:off x="4346" y="8464"/>
              <a:ext cx="253" cy="257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8676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884"/>
            <a:ext cx="3640667" cy="9609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" name="Text Box 29"/>
          <p:cNvSpPr txBox="1">
            <a:spLocks noChangeArrowheads="1"/>
          </p:cNvSpPr>
          <p:nvPr/>
        </p:nvSpPr>
        <p:spPr bwMode="auto">
          <a:xfrm>
            <a:off x="-48683" y="207433"/>
            <a:ext cx="34967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40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专题二 力学</a:t>
            </a:r>
            <a:endParaRPr kumimoji="0" lang="zh-CN" altLang="en-US" sz="3733" b="1" i="0" u="none" strike="noStrike" kern="1200" cap="none" spc="40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2" name="Text Box 32"/>
          <p:cNvSpPr txBox="1">
            <a:spLocks noChangeArrowheads="1"/>
          </p:cNvSpPr>
          <p:nvPr/>
        </p:nvSpPr>
        <p:spPr bwMode="auto">
          <a:xfrm>
            <a:off x="1062567" y="1219200"/>
            <a:ext cx="1517651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考点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Text Box 42"/>
          <p:cNvSpPr txBox="1">
            <a:spLocks noChangeArrowheads="1"/>
          </p:cNvSpPr>
          <p:nvPr/>
        </p:nvSpPr>
        <p:spPr bwMode="auto">
          <a:xfrm>
            <a:off x="2580218" y="1227667"/>
            <a:ext cx="40555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长度和时间的测量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680" name="Text Box 46"/>
          <p:cNvSpPr txBox="1"/>
          <p:nvPr/>
        </p:nvSpPr>
        <p:spPr>
          <a:xfrm>
            <a:off x="711200" y="2366433"/>
            <a:ext cx="8257118" cy="6963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3733" b="1">
                <a:solidFill>
                  <a:srgbClr val="FF0000"/>
                </a:solidFill>
                <a:latin typeface="宋体" panose="02010600030101010101" pitchFamily="2" charset="-122"/>
              </a:rPr>
              <a:t>1.</a:t>
            </a:r>
            <a:r>
              <a:rPr lang="zh-CN" altLang="en-US" sz="3733" b="1">
                <a:solidFill>
                  <a:srgbClr val="FF0000"/>
                </a:solidFill>
                <a:latin typeface="宋体" panose="02010600030101010101" pitchFamily="2" charset="-122"/>
              </a:rPr>
              <a:t>长度的测量</a:t>
            </a:r>
          </a:p>
        </p:txBody>
      </p:sp>
      <p:sp>
        <p:nvSpPr>
          <p:cNvPr id="298019" name="Text Box 35"/>
          <p:cNvSpPr txBox="1"/>
          <p:nvPr/>
        </p:nvSpPr>
        <p:spPr>
          <a:xfrm>
            <a:off x="577850" y="3735918"/>
            <a:ext cx="11063816" cy="2298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altLang="zh-CN" sz="3200" b="1">
                <a:latin typeface="宋体" panose="02010600030101010101" pitchFamily="2" charset="-122"/>
              </a:rPr>
              <a:t>① </a:t>
            </a:r>
            <a:r>
              <a:rPr lang="zh-CN" altLang="en-US" sz="3200" b="1">
                <a:latin typeface="宋体" panose="02010600030101010101" pitchFamily="2" charset="-122"/>
              </a:rPr>
              <a:t>测量值和真实值间的差异叫误差。</a:t>
            </a:r>
          </a:p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None/>
            </a:pPr>
            <a:r>
              <a:rPr lang="zh-CN" altLang="en-US" sz="3200" b="1">
                <a:latin typeface="Arial" panose="020b0604020202020204" pitchFamily="34" charset="0"/>
              </a:rPr>
              <a:t>② 误差产生的原因与测量者、测量工具、测量方法和环境有关。</a:t>
            </a:r>
          </a:p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None/>
            </a:pPr>
            <a:r>
              <a:rPr lang="zh-CN" altLang="en-US" sz="3200" b="1">
                <a:latin typeface="Arial" panose="020b0604020202020204" pitchFamily="34" charset="0"/>
              </a:rPr>
              <a:t>③ 误差不是错误，不可避免，只能尽量减小误差，无法消除。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8686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615" name="矩形 1"/>
          <p:cNvSpPr/>
          <p:nvPr/>
        </p:nvSpPr>
        <p:spPr>
          <a:xfrm>
            <a:off x="550333" y="3075518"/>
            <a:ext cx="2893484" cy="69638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None/>
            </a:pPr>
            <a:r>
              <a:rPr lang="zh-CN" altLang="en-US" sz="3733" b="1">
                <a:latin typeface="宋体" panose="02010600030101010101" pitchFamily="2" charset="-122"/>
              </a:rPr>
              <a:t>（</a:t>
            </a:r>
            <a:r>
              <a:rPr lang="en-US" altLang="zh-CN" sz="3733" b="1">
                <a:latin typeface="宋体" panose="02010600030101010101" pitchFamily="2" charset="-122"/>
              </a:rPr>
              <a:t>5</a:t>
            </a:r>
            <a:r>
              <a:rPr lang="zh-CN" altLang="en-US" sz="3733" b="1">
                <a:latin typeface="宋体" panose="02010600030101010101" pitchFamily="2" charset="-122"/>
              </a:rPr>
              <a:t>）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误差：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8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8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80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80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tmFilter="0,0; .5, 1; 1, 1"/>
                                        <p:tgtEl>
                                          <p:spTgt spid="298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8019" grpId="0"/>
      <p:bldP spid="2561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50" name="Text Box 34"/>
          <p:cNvSpPr txBox="1"/>
          <p:nvPr/>
        </p:nvSpPr>
        <p:spPr>
          <a:xfrm>
            <a:off x="527050" y="2072217"/>
            <a:ext cx="8928100" cy="7810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4267" b="1">
                <a:solidFill>
                  <a:srgbClr val="0000FF"/>
                </a:solidFill>
                <a:latin typeface="宋体" panose="02010600030101010101" pitchFamily="2" charset="-122"/>
              </a:rPr>
              <a:t>2.</a:t>
            </a:r>
            <a:r>
              <a:rPr lang="zh-CN" altLang="en-US" sz="4267" b="1">
                <a:solidFill>
                  <a:srgbClr val="FF0000"/>
                </a:solidFill>
                <a:latin typeface="宋体" panose="02010600030101010101" pitchFamily="2" charset="-122"/>
              </a:rPr>
              <a:t>时间的测量</a:t>
            </a:r>
            <a:endParaRPr lang="zh-CN" altLang="en-US" sz="4267" b="1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302115" name="Text Box 35"/>
          <p:cNvSpPr txBox="1"/>
          <p:nvPr/>
        </p:nvSpPr>
        <p:spPr>
          <a:xfrm>
            <a:off x="256117" y="3035300"/>
            <a:ext cx="12079816" cy="24214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733" b="1">
                <a:latin typeface="宋体" panose="02010600030101010101" pitchFamily="2" charset="-122"/>
              </a:rPr>
              <a:t>（</a:t>
            </a:r>
            <a:r>
              <a:rPr lang="en-US" altLang="zh-CN" sz="3733" b="1">
                <a:latin typeface="宋体" panose="02010600030101010101" pitchFamily="2" charset="-122"/>
              </a:rPr>
              <a:t>1</a:t>
            </a:r>
            <a:r>
              <a:rPr lang="zh-CN" altLang="en-US" sz="3733" b="1">
                <a:latin typeface="宋体" panose="02010600030101010101" pitchFamily="2" charset="-122"/>
              </a:rPr>
              <a:t>）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时间的单位：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733" b="1">
                <a:latin typeface="Times New Roman" panose="02020603050405020304" pitchFamily="18" charset="0"/>
              </a:rPr>
              <a:t>   国际单位制中，时间的单位是秒，符号</a:t>
            </a:r>
            <a:r>
              <a:rPr lang="en-US" altLang="zh-CN" sz="3733" b="1">
                <a:latin typeface="Times New Roman" panose="02020603050405020304" pitchFamily="18" charset="0"/>
              </a:rPr>
              <a:t>s</a:t>
            </a:r>
            <a:r>
              <a:rPr lang="zh-CN" altLang="en-US" sz="3733" b="1">
                <a:latin typeface="Times New Roman" panose="02020603050405020304" pitchFamily="18" charset="0"/>
              </a:rPr>
              <a:t>，时间单位</a:t>
            </a:r>
            <a:endParaRPr lang="en-US" altLang="zh-CN" sz="3733" b="1"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3733" b="1">
                <a:latin typeface="Times New Roman" panose="02020603050405020304" pitchFamily="18" charset="0"/>
              </a:rPr>
              <a:t>   </a:t>
            </a:r>
            <a:r>
              <a:rPr lang="zh-CN" altLang="en-US" sz="3733" b="1">
                <a:latin typeface="Times New Roman" panose="02020603050405020304" pitchFamily="18" charset="0"/>
              </a:rPr>
              <a:t>还有小时</a:t>
            </a:r>
            <a:r>
              <a:rPr lang="en-US" altLang="zh-CN" sz="3733" b="1">
                <a:latin typeface="Times New Roman" panose="02020603050405020304" pitchFamily="18" charset="0"/>
              </a:rPr>
              <a:t>(h)</a:t>
            </a:r>
            <a:r>
              <a:rPr lang="zh-CN" altLang="en-US" sz="3733" b="1">
                <a:latin typeface="Times New Roman" panose="02020603050405020304" pitchFamily="18" charset="0"/>
              </a:rPr>
              <a:t>、分</a:t>
            </a:r>
            <a:r>
              <a:rPr lang="en-US" altLang="zh-CN" sz="3733" b="1">
                <a:latin typeface="Times New Roman" panose="02020603050405020304" pitchFamily="18" charset="0"/>
              </a:rPr>
              <a:t>(min)</a:t>
            </a:r>
            <a:r>
              <a:rPr lang="zh-CN" altLang="en-US" sz="3733" b="1">
                <a:latin typeface="Times New Roman" panose="02020603050405020304" pitchFamily="18" charset="0"/>
              </a:rPr>
              <a:t>等。</a:t>
            </a:r>
            <a:endParaRPr lang="en-US" altLang="zh-CN" sz="3733" b="1">
              <a:latin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30728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0729" name="组合 13"/>
          <p:cNvGrpSpPr/>
          <p:nvPr/>
        </p:nvGrpSpPr>
        <p:grpSpPr>
          <a:xfrm>
            <a:off x="239183" y="1130301"/>
            <a:ext cx="7200899" cy="954618"/>
            <a:chOff x="2617" y="8464"/>
            <a:chExt cx="15120" cy="2004"/>
          </a:xfrm>
        </p:grpSpPr>
        <p:sp>
          <p:nvSpPr>
            <p:cNvPr id="15" name="直角三角形 14"/>
            <p:cNvSpPr/>
            <p:nvPr/>
          </p:nvSpPr>
          <p:spPr>
            <a:xfrm flipH="1" flipV="1">
              <a:off x="4367" y="10215"/>
              <a:ext cx="253" cy="253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 flipV="1">
              <a:off x="3617" y="8722"/>
              <a:ext cx="14120" cy="153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燕尾形 9"/>
            <p:cNvSpPr/>
            <p:nvPr/>
          </p:nvSpPr>
          <p:spPr>
            <a:xfrm flipH="1">
              <a:off x="2617" y="8464"/>
              <a:ext cx="1987" cy="1987"/>
            </a:xfrm>
            <a:prstGeom prst="chevron">
              <a:avLst>
                <a:gd name="adj" fmla="val 48220"/>
              </a:avLst>
            </a:prstGeom>
            <a:solidFill>
              <a:srgbClr val="B4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直角三角形 17"/>
            <p:cNvSpPr/>
            <p:nvPr/>
          </p:nvSpPr>
          <p:spPr>
            <a:xfrm flipH="1">
              <a:off x="4346" y="8464"/>
              <a:ext cx="253" cy="257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30730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4884"/>
            <a:ext cx="3640667" cy="9609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Text Box 29"/>
          <p:cNvSpPr txBox="1">
            <a:spLocks noChangeArrowheads="1"/>
          </p:cNvSpPr>
          <p:nvPr/>
        </p:nvSpPr>
        <p:spPr bwMode="auto">
          <a:xfrm>
            <a:off x="-48683" y="207433"/>
            <a:ext cx="34967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40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专题二 力学</a:t>
            </a:r>
            <a:endParaRPr kumimoji="0" lang="zh-CN" altLang="en-US" sz="3733" b="1" i="0" u="none" strike="noStrike" kern="1200" cap="none" spc="40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1062567" y="1219200"/>
            <a:ext cx="1517651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考点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Text Box 42"/>
          <p:cNvSpPr txBox="1">
            <a:spLocks noChangeArrowheads="1"/>
          </p:cNvSpPr>
          <p:nvPr/>
        </p:nvSpPr>
        <p:spPr bwMode="auto">
          <a:xfrm>
            <a:off x="2580218" y="1227667"/>
            <a:ext cx="40555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长度和时间的测量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2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2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2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30211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8" name="Text Box 35"/>
          <p:cNvSpPr txBox="1"/>
          <p:nvPr/>
        </p:nvSpPr>
        <p:spPr>
          <a:xfrm>
            <a:off x="431800" y="2956984"/>
            <a:ext cx="8735485" cy="24214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733" b="1">
                <a:latin typeface="宋体" panose="02010600030101010101" pitchFamily="2" charset="-122"/>
              </a:rPr>
              <a:t>（</a:t>
            </a:r>
            <a:r>
              <a:rPr lang="en-US" altLang="zh-CN" sz="3733" b="1">
                <a:latin typeface="宋体" panose="02010600030101010101" pitchFamily="2" charset="-122"/>
              </a:rPr>
              <a:t>2</a:t>
            </a:r>
            <a:r>
              <a:rPr lang="zh-CN" altLang="en-US" sz="3733" b="1">
                <a:latin typeface="宋体" panose="02010600030101010101" pitchFamily="2" charset="-122"/>
              </a:rPr>
              <a:t>）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时间的换算</a:t>
            </a:r>
            <a:r>
              <a:rPr lang="zh-CN" altLang="en-US" sz="3733" b="1">
                <a:latin typeface="宋体" panose="02010600030101010101" pitchFamily="2" charset="-122"/>
              </a:rPr>
              <a:t>：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733" b="1">
                <a:latin typeface="宋体" panose="02010600030101010101" pitchFamily="2" charset="-122"/>
              </a:rPr>
              <a:t>      </a:t>
            </a:r>
            <a:r>
              <a:rPr lang="en-US" altLang="zh-CN" sz="3733" b="1">
                <a:latin typeface="Times New Roman" panose="02020603050405020304" pitchFamily="18" charset="0"/>
              </a:rPr>
              <a:t>1h=60min    1min=60s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733" b="1">
                <a:latin typeface="宋体" panose="02010600030101010101" pitchFamily="2" charset="-122"/>
              </a:rPr>
              <a:t>（</a:t>
            </a:r>
            <a:r>
              <a:rPr lang="en-US" altLang="zh-CN" sz="3733" b="1">
                <a:latin typeface="宋体" panose="02010600030101010101" pitchFamily="2" charset="-122"/>
              </a:rPr>
              <a:t>3</a:t>
            </a:r>
            <a:r>
              <a:rPr lang="zh-CN" altLang="en-US" sz="3733" b="1">
                <a:latin typeface="宋体" panose="02010600030101010101" pitchFamily="2" charset="-122"/>
              </a:rPr>
              <a:t>）测量时间的工具：钟表、秒表等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32775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2776" name="组合 15"/>
          <p:cNvGrpSpPr/>
          <p:nvPr/>
        </p:nvGrpSpPr>
        <p:grpSpPr>
          <a:xfrm>
            <a:off x="239183" y="1130301"/>
            <a:ext cx="7200899" cy="954618"/>
            <a:chOff x="2617" y="8464"/>
            <a:chExt cx="15120" cy="2004"/>
          </a:xfrm>
        </p:grpSpPr>
        <p:sp>
          <p:nvSpPr>
            <p:cNvPr id="17" name="直角三角形 16"/>
            <p:cNvSpPr/>
            <p:nvPr/>
          </p:nvSpPr>
          <p:spPr>
            <a:xfrm flipH="1" flipV="1">
              <a:off x="4367" y="10215"/>
              <a:ext cx="253" cy="253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 flipV="1">
              <a:off x="3617" y="8722"/>
              <a:ext cx="14120" cy="153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燕尾形 9"/>
            <p:cNvSpPr/>
            <p:nvPr/>
          </p:nvSpPr>
          <p:spPr>
            <a:xfrm flipH="1">
              <a:off x="2617" y="8464"/>
              <a:ext cx="1987" cy="1987"/>
            </a:xfrm>
            <a:prstGeom prst="chevron">
              <a:avLst>
                <a:gd name="adj" fmla="val 48220"/>
              </a:avLst>
            </a:prstGeom>
            <a:solidFill>
              <a:srgbClr val="B4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直角三角形 19"/>
            <p:cNvSpPr/>
            <p:nvPr/>
          </p:nvSpPr>
          <p:spPr>
            <a:xfrm flipH="1">
              <a:off x="4346" y="8464"/>
              <a:ext cx="253" cy="257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32777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4884"/>
            <a:ext cx="3640667" cy="9609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-48683" y="207433"/>
            <a:ext cx="34967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40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专题二 力学</a:t>
            </a:r>
            <a:endParaRPr kumimoji="0" lang="zh-CN" altLang="en-US" sz="3733" b="1" i="0" u="none" strike="noStrike" kern="1200" cap="none" spc="40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3" name="Text Box 32"/>
          <p:cNvSpPr txBox="1">
            <a:spLocks noChangeArrowheads="1"/>
          </p:cNvSpPr>
          <p:nvPr/>
        </p:nvSpPr>
        <p:spPr bwMode="auto">
          <a:xfrm>
            <a:off x="1062567" y="1219200"/>
            <a:ext cx="1517651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考点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Text Box 42"/>
          <p:cNvSpPr txBox="1">
            <a:spLocks noChangeArrowheads="1"/>
          </p:cNvSpPr>
          <p:nvPr/>
        </p:nvSpPr>
        <p:spPr bwMode="auto">
          <a:xfrm>
            <a:off x="2580218" y="1227667"/>
            <a:ext cx="40555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长度和时间的测量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781" name="Text Box 34"/>
          <p:cNvSpPr txBox="1"/>
          <p:nvPr/>
        </p:nvSpPr>
        <p:spPr>
          <a:xfrm>
            <a:off x="527050" y="2072217"/>
            <a:ext cx="8928100" cy="7810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4267" b="1">
                <a:solidFill>
                  <a:srgbClr val="0000FF"/>
                </a:solidFill>
                <a:latin typeface="宋体" panose="02010600030101010101" pitchFamily="2" charset="-122"/>
              </a:rPr>
              <a:t>2.</a:t>
            </a:r>
            <a:r>
              <a:rPr lang="zh-CN" altLang="en-US" sz="4267" b="1">
                <a:solidFill>
                  <a:srgbClr val="FF0000"/>
                </a:solidFill>
                <a:latin typeface="宋体" panose="02010600030101010101" pitchFamily="2" charset="-122"/>
              </a:rPr>
              <a:t>时间的测量</a:t>
            </a:r>
            <a:endParaRPr lang="zh-CN" altLang="en-US" sz="4267" b="1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pic>
        <p:nvPicPr>
          <p:cNvPr id="29710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1050" y="2106084"/>
            <a:ext cx="3615267" cy="361738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矩形 22"/>
          <p:cNvSpPr/>
          <p:nvPr/>
        </p:nvSpPr>
        <p:spPr>
          <a:xfrm>
            <a:off x="550333" y="2211917"/>
            <a:ext cx="11211985" cy="3947584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accent5">
                  <a:lumMod val="60000"/>
                  <a:lumOff val="40000"/>
                </a:schemeClr>
              </a:gs>
            </a:gsLst>
            <a:lin ang="2700000" scaled="1"/>
          </a:gradFill>
          <a:ln>
            <a:noFill/>
          </a:ln>
          <a:effectLst>
            <a:outerShdw blurRad="50800" dist="1397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4162" name="Text Box 34"/>
          <p:cNvSpPr txBox="1"/>
          <p:nvPr/>
        </p:nvSpPr>
        <p:spPr>
          <a:xfrm>
            <a:off x="912284" y="2487084"/>
            <a:ext cx="8928100" cy="778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4267" b="1">
                <a:solidFill>
                  <a:srgbClr val="0000FF"/>
                </a:solidFill>
                <a:latin typeface="宋体" panose="02010600030101010101" pitchFamily="2" charset="-122"/>
              </a:rPr>
              <a:t>3.</a:t>
            </a:r>
            <a:r>
              <a:rPr lang="zh-CN" altLang="en-US" sz="4267" b="1">
                <a:solidFill>
                  <a:srgbClr val="FF0000"/>
                </a:solidFill>
                <a:latin typeface="宋体" panose="02010600030101010101" pitchFamily="2" charset="-122"/>
              </a:rPr>
              <a:t>特殊测量方法</a:t>
            </a:r>
            <a:endParaRPr lang="zh-CN" altLang="en-US" sz="4267" b="1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304164" name="Text Box 36"/>
          <p:cNvSpPr txBox="1"/>
          <p:nvPr/>
        </p:nvSpPr>
        <p:spPr>
          <a:xfrm>
            <a:off x="550333" y="3433233"/>
            <a:ext cx="10966452" cy="18457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200" b="1">
                <a:latin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</a:rPr>
              <a:t>1</a:t>
            </a:r>
            <a:r>
              <a:rPr lang="zh-CN" altLang="en-US" sz="3200" b="1">
                <a:latin typeface="宋体" panose="02010600030101010101" pitchFamily="2" charset="-122"/>
              </a:rPr>
              <a:t>）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化曲为直：</a:t>
            </a:r>
            <a:r>
              <a:rPr lang="zh-CN" altLang="en-US" sz="3200" b="1">
                <a:latin typeface="宋体" panose="02010600030101010101" pitchFamily="2" charset="-122"/>
              </a:rPr>
              <a:t>如用细线间接测量曲线的长度。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200" b="1">
                <a:latin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</a:rPr>
              <a:t>2</a:t>
            </a:r>
            <a:r>
              <a:rPr lang="zh-CN" altLang="en-US" sz="3200" b="1">
                <a:latin typeface="宋体" panose="02010600030101010101" pitchFamily="2" charset="-122"/>
              </a:rPr>
              <a:t>）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辅助法：</a:t>
            </a:r>
            <a:r>
              <a:rPr lang="zh-CN" altLang="en-US" sz="3200" b="1">
                <a:latin typeface="宋体" panose="02010600030101010101" pitchFamily="2" charset="-122"/>
              </a:rPr>
              <a:t>如利用平行线间距离相等测量，例如测圆锥的高，硬币的直径等，用三角板和直尺结合测量。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34825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4826" name="组合 13"/>
          <p:cNvGrpSpPr/>
          <p:nvPr/>
        </p:nvGrpSpPr>
        <p:grpSpPr>
          <a:xfrm>
            <a:off x="239183" y="1130301"/>
            <a:ext cx="7200899" cy="954618"/>
            <a:chOff x="2617" y="8464"/>
            <a:chExt cx="15120" cy="2004"/>
          </a:xfrm>
        </p:grpSpPr>
        <p:sp>
          <p:nvSpPr>
            <p:cNvPr id="15" name="直角三角形 14"/>
            <p:cNvSpPr/>
            <p:nvPr/>
          </p:nvSpPr>
          <p:spPr>
            <a:xfrm flipH="1" flipV="1">
              <a:off x="4367" y="10215"/>
              <a:ext cx="253" cy="253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 flipV="1">
              <a:off x="3617" y="8722"/>
              <a:ext cx="14120" cy="153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燕尾形 9"/>
            <p:cNvSpPr/>
            <p:nvPr/>
          </p:nvSpPr>
          <p:spPr>
            <a:xfrm flipH="1">
              <a:off x="2617" y="8464"/>
              <a:ext cx="1987" cy="1987"/>
            </a:xfrm>
            <a:prstGeom prst="chevron">
              <a:avLst>
                <a:gd name="adj" fmla="val 48220"/>
              </a:avLst>
            </a:prstGeom>
            <a:solidFill>
              <a:srgbClr val="B4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直角三角形 17"/>
            <p:cNvSpPr/>
            <p:nvPr/>
          </p:nvSpPr>
          <p:spPr>
            <a:xfrm flipH="1">
              <a:off x="4346" y="8464"/>
              <a:ext cx="253" cy="257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34827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4884"/>
            <a:ext cx="3640667" cy="9609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Text Box 29"/>
          <p:cNvSpPr txBox="1">
            <a:spLocks noChangeArrowheads="1"/>
          </p:cNvSpPr>
          <p:nvPr/>
        </p:nvSpPr>
        <p:spPr bwMode="auto">
          <a:xfrm>
            <a:off x="-48683" y="207433"/>
            <a:ext cx="34967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40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专题二 力学</a:t>
            </a:r>
            <a:endParaRPr kumimoji="0" lang="zh-CN" altLang="en-US" sz="3733" b="1" i="0" u="none" strike="noStrike" kern="1200" cap="none" spc="40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1062567" y="1219200"/>
            <a:ext cx="1517651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考点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Text Box 42"/>
          <p:cNvSpPr txBox="1">
            <a:spLocks noChangeArrowheads="1"/>
          </p:cNvSpPr>
          <p:nvPr/>
        </p:nvSpPr>
        <p:spPr bwMode="auto">
          <a:xfrm>
            <a:off x="2580218" y="1227667"/>
            <a:ext cx="40555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长度和时间的测量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3041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304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304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62" grpId="0"/>
      <p:bldP spid="30416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矩形 23"/>
          <p:cNvSpPr/>
          <p:nvPr/>
        </p:nvSpPr>
        <p:spPr>
          <a:xfrm>
            <a:off x="550333" y="2211917"/>
            <a:ext cx="11211985" cy="3947584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accent5">
                  <a:lumMod val="60000"/>
                  <a:lumOff val="40000"/>
                </a:schemeClr>
              </a:gs>
            </a:gsLst>
            <a:lin ang="2700000" scaled="1"/>
          </a:gradFill>
          <a:ln>
            <a:noFill/>
          </a:ln>
          <a:effectLst>
            <a:outerShdw blurRad="50800" dist="1397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867" name="Text Box 34"/>
          <p:cNvSpPr txBox="1"/>
          <p:nvPr/>
        </p:nvSpPr>
        <p:spPr>
          <a:xfrm>
            <a:off x="912284" y="2487084"/>
            <a:ext cx="8928100" cy="778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4267" b="1">
                <a:solidFill>
                  <a:srgbClr val="0000FF"/>
                </a:solidFill>
                <a:latin typeface="宋体" panose="02010600030101010101" pitchFamily="2" charset="-122"/>
              </a:rPr>
              <a:t>3.</a:t>
            </a:r>
            <a:r>
              <a:rPr lang="zh-CN" altLang="en-US" sz="4267" b="1">
                <a:solidFill>
                  <a:srgbClr val="FF0000"/>
                </a:solidFill>
                <a:latin typeface="宋体" panose="02010600030101010101" pitchFamily="2" charset="-122"/>
              </a:rPr>
              <a:t>特殊测量方法</a:t>
            </a:r>
            <a:endParaRPr lang="zh-CN" altLang="en-US" sz="4267" b="1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306211" name="Text Box 35"/>
          <p:cNvSpPr txBox="1"/>
          <p:nvPr/>
        </p:nvSpPr>
        <p:spPr>
          <a:xfrm>
            <a:off x="745067" y="3490385"/>
            <a:ext cx="10822518" cy="219498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None/>
            </a:pPr>
            <a:r>
              <a:rPr lang="zh-CN" altLang="en-US" sz="3200" b="1">
                <a:latin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</a:rPr>
              <a:t>3</a:t>
            </a:r>
            <a:r>
              <a:rPr lang="zh-CN" altLang="en-US" sz="3200" b="1">
                <a:latin typeface="宋体" panose="02010600030101010101" pitchFamily="2" charset="-122"/>
              </a:rPr>
              <a:t>）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积累法：</a:t>
            </a:r>
            <a:r>
              <a:rPr lang="zh-CN" altLang="en-US" sz="3200" b="1">
                <a:latin typeface="宋体" panose="02010600030101010101" pitchFamily="2" charset="-122"/>
              </a:rPr>
              <a:t>当被测物体很小时，可以测很多相同的物体在一起的长度，再求平均值。</a:t>
            </a:r>
          </a:p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None/>
            </a:pPr>
            <a:r>
              <a:rPr lang="zh-CN" altLang="en-US" sz="3200" b="1">
                <a:latin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</a:rPr>
              <a:t>4</a:t>
            </a:r>
            <a:r>
              <a:rPr lang="zh-CN" altLang="en-US" sz="3200" b="1">
                <a:latin typeface="宋体" panose="02010600030101010101" pitchFamily="2" charset="-122"/>
              </a:rPr>
              <a:t>）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化整为零：</a:t>
            </a:r>
            <a:r>
              <a:rPr lang="zh-CN" altLang="en-US" sz="3200" b="1">
                <a:latin typeface="宋体" panose="02010600030101010101" pitchFamily="2" charset="-122"/>
              </a:rPr>
              <a:t>如测长度很大的曲线，可用周长已知的轮子滚动测量，用滚动圈数乘以周长。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36872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6873" name="组合 14"/>
          <p:cNvGrpSpPr/>
          <p:nvPr/>
        </p:nvGrpSpPr>
        <p:grpSpPr>
          <a:xfrm>
            <a:off x="239183" y="1130301"/>
            <a:ext cx="7200899" cy="954618"/>
            <a:chOff x="2617" y="8464"/>
            <a:chExt cx="15120" cy="2004"/>
          </a:xfrm>
        </p:grpSpPr>
        <p:sp>
          <p:nvSpPr>
            <p:cNvPr id="16" name="直角三角形 15"/>
            <p:cNvSpPr/>
            <p:nvPr/>
          </p:nvSpPr>
          <p:spPr>
            <a:xfrm flipH="1" flipV="1">
              <a:off x="4367" y="10215"/>
              <a:ext cx="253" cy="253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 flipV="1">
              <a:off x="3617" y="8722"/>
              <a:ext cx="14120" cy="153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燕尾形 9"/>
            <p:cNvSpPr/>
            <p:nvPr/>
          </p:nvSpPr>
          <p:spPr>
            <a:xfrm flipH="1">
              <a:off x="2617" y="8464"/>
              <a:ext cx="1987" cy="1987"/>
            </a:xfrm>
            <a:prstGeom prst="chevron">
              <a:avLst>
                <a:gd name="adj" fmla="val 48220"/>
              </a:avLst>
            </a:prstGeom>
            <a:solidFill>
              <a:srgbClr val="B4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直角三角形 18"/>
            <p:cNvSpPr/>
            <p:nvPr/>
          </p:nvSpPr>
          <p:spPr>
            <a:xfrm flipH="1">
              <a:off x="4346" y="8464"/>
              <a:ext cx="253" cy="257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36874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4884"/>
            <a:ext cx="3640667" cy="9609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" name="Text Box 29"/>
          <p:cNvSpPr txBox="1">
            <a:spLocks noChangeArrowheads="1"/>
          </p:cNvSpPr>
          <p:nvPr/>
        </p:nvSpPr>
        <p:spPr bwMode="auto">
          <a:xfrm>
            <a:off x="-48683" y="207433"/>
            <a:ext cx="34967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40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专题二 力学</a:t>
            </a:r>
            <a:endParaRPr kumimoji="0" lang="zh-CN" altLang="en-US" sz="3733" b="1" i="0" u="none" strike="noStrike" kern="1200" cap="none" spc="40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2" name="Text Box 32"/>
          <p:cNvSpPr txBox="1">
            <a:spLocks noChangeArrowheads="1"/>
          </p:cNvSpPr>
          <p:nvPr/>
        </p:nvSpPr>
        <p:spPr bwMode="auto">
          <a:xfrm>
            <a:off x="1062567" y="1219200"/>
            <a:ext cx="1517651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考点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Text Box 42"/>
          <p:cNvSpPr txBox="1">
            <a:spLocks noChangeArrowheads="1"/>
          </p:cNvSpPr>
          <p:nvPr/>
        </p:nvSpPr>
        <p:spPr bwMode="auto">
          <a:xfrm>
            <a:off x="2580218" y="1227667"/>
            <a:ext cx="40555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长度和时间的测量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6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6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6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6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2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矩形 22"/>
          <p:cNvSpPr/>
          <p:nvPr/>
        </p:nvSpPr>
        <p:spPr>
          <a:xfrm>
            <a:off x="550333" y="2211917"/>
            <a:ext cx="11211985" cy="3947584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accent5">
                  <a:lumMod val="60000"/>
                  <a:lumOff val="40000"/>
                </a:schemeClr>
              </a:gs>
            </a:gsLst>
            <a:lin ang="2700000" scaled="1"/>
          </a:gradFill>
          <a:ln>
            <a:noFill/>
          </a:ln>
          <a:effectLst>
            <a:outerShdw blurRad="50800" dist="1397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Text Box 34"/>
          <p:cNvSpPr txBox="1"/>
          <p:nvPr/>
        </p:nvSpPr>
        <p:spPr>
          <a:xfrm>
            <a:off x="912284" y="2487084"/>
            <a:ext cx="8928100" cy="778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4267" b="1">
                <a:solidFill>
                  <a:srgbClr val="0000FF"/>
                </a:solidFill>
                <a:latin typeface="宋体" panose="02010600030101010101" pitchFamily="2" charset="-122"/>
              </a:rPr>
              <a:t>1.</a:t>
            </a:r>
            <a:r>
              <a:rPr lang="zh-CN" altLang="en-US" sz="4267" b="1">
                <a:solidFill>
                  <a:srgbClr val="FF0000"/>
                </a:solidFill>
                <a:latin typeface="宋体" panose="02010600030101010101" pitchFamily="2" charset="-122"/>
              </a:rPr>
              <a:t>机械运动</a:t>
            </a:r>
            <a:endParaRPr lang="zh-CN" altLang="en-US" sz="4267" b="1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308259" name="Text Box 35"/>
          <p:cNvSpPr txBox="1"/>
          <p:nvPr/>
        </p:nvSpPr>
        <p:spPr>
          <a:xfrm>
            <a:off x="711200" y="3541185"/>
            <a:ext cx="10653185" cy="18457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200" b="1">
                <a:latin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</a:rPr>
              <a:t>1</a:t>
            </a:r>
            <a:r>
              <a:rPr lang="zh-CN" altLang="en-US" sz="3200" b="1">
                <a:latin typeface="宋体" panose="02010600030101010101" pitchFamily="2" charset="-122"/>
              </a:rPr>
              <a:t>）机械运动：物理学中把物体位置的变化叫机械运动。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200" b="1">
                <a:latin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</a:rPr>
              <a:t>2</a:t>
            </a:r>
            <a:r>
              <a:rPr lang="zh-CN" altLang="en-US" sz="3200" b="1">
                <a:latin typeface="宋体" panose="02010600030101010101" pitchFamily="2" charset="-122"/>
              </a:rPr>
              <a:t>）机械运动是宇宙最基本的运动，绝对不动的物体是没有的。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38921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8922" name="组合 13"/>
          <p:cNvGrpSpPr/>
          <p:nvPr/>
        </p:nvGrpSpPr>
        <p:grpSpPr>
          <a:xfrm>
            <a:off x="239184" y="1130301"/>
            <a:ext cx="5185832" cy="954618"/>
            <a:chOff x="2617" y="8464"/>
            <a:chExt cx="10887" cy="2004"/>
          </a:xfrm>
        </p:grpSpPr>
        <p:sp>
          <p:nvSpPr>
            <p:cNvPr id="15" name="直角三角形 14"/>
            <p:cNvSpPr/>
            <p:nvPr/>
          </p:nvSpPr>
          <p:spPr>
            <a:xfrm flipH="1" flipV="1">
              <a:off x="4367" y="10215"/>
              <a:ext cx="253" cy="253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 flipV="1">
              <a:off x="3617" y="8722"/>
              <a:ext cx="9887" cy="153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燕尾形 9"/>
            <p:cNvSpPr/>
            <p:nvPr/>
          </p:nvSpPr>
          <p:spPr>
            <a:xfrm flipH="1">
              <a:off x="2617" y="8464"/>
              <a:ext cx="1987" cy="1987"/>
            </a:xfrm>
            <a:prstGeom prst="chevron">
              <a:avLst>
                <a:gd name="adj" fmla="val 48220"/>
              </a:avLst>
            </a:prstGeom>
            <a:solidFill>
              <a:srgbClr val="B4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直角三角形 17"/>
            <p:cNvSpPr/>
            <p:nvPr/>
          </p:nvSpPr>
          <p:spPr>
            <a:xfrm flipH="1">
              <a:off x="4345" y="8464"/>
              <a:ext cx="253" cy="257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38923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4884"/>
            <a:ext cx="3640667" cy="9609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Text Box 29"/>
          <p:cNvSpPr txBox="1">
            <a:spLocks noChangeArrowheads="1"/>
          </p:cNvSpPr>
          <p:nvPr/>
        </p:nvSpPr>
        <p:spPr bwMode="auto">
          <a:xfrm>
            <a:off x="-48683" y="207433"/>
            <a:ext cx="34967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40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专题二 力学</a:t>
            </a:r>
            <a:endParaRPr kumimoji="0" lang="zh-CN" altLang="en-US" sz="3733" b="1" i="0" u="none" strike="noStrike" kern="1200" cap="none" spc="40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1062567" y="1219200"/>
            <a:ext cx="1517651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考点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Text Box 42"/>
          <p:cNvSpPr txBox="1">
            <a:spLocks noChangeArrowheads="1"/>
          </p:cNvSpPr>
          <p:nvPr/>
        </p:nvSpPr>
        <p:spPr bwMode="auto">
          <a:xfrm>
            <a:off x="2580218" y="1227667"/>
            <a:ext cx="40555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机械运动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56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1299"/>
                            </p:stCondLst>
                            <p:childTnLst>
                              <p:par>
                                <p:cTn id="13" presetID="27" presetClass="entr" presetSubtype="0" fill="hold" grpId="0" nodeType="afterEffect"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08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08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08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08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08259" grpId="1" uiExpand="1" build="p"/>
      <p:bldP spid="22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矩形 22"/>
          <p:cNvSpPr/>
          <p:nvPr/>
        </p:nvSpPr>
        <p:spPr>
          <a:xfrm>
            <a:off x="550333" y="2211917"/>
            <a:ext cx="11211985" cy="3947584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accent5">
                  <a:lumMod val="60000"/>
                  <a:lumOff val="40000"/>
                </a:schemeClr>
              </a:gs>
            </a:gsLst>
            <a:lin ang="2700000" scaled="1"/>
          </a:gradFill>
          <a:ln>
            <a:noFill/>
          </a:ln>
          <a:effectLst>
            <a:outerShdw blurRad="50800" dist="1397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Text Box 34"/>
          <p:cNvSpPr txBox="1"/>
          <p:nvPr/>
        </p:nvSpPr>
        <p:spPr>
          <a:xfrm>
            <a:off x="734484" y="2319867"/>
            <a:ext cx="8928100" cy="778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4267" b="1">
                <a:solidFill>
                  <a:srgbClr val="0000FF"/>
                </a:solidFill>
                <a:latin typeface="宋体" panose="02010600030101010101" pitchFamily="2" charset="-122"/>
              </a:rPr>
              <a:t>2.</a:t>
            </a:r>
            <a:r>
              <a:rPr lang="zh-CN" altLang="en-US" sz="4267" b="1">
                <a:solidFill>
                  <a:srgbClr val="FF0000"/>
                </a:solidFill>
                <a:latin typeface="宋体" panose="02010600030101010101" pitchFamily="2" charset="-122"/>
              </a:rPr>
              <a:t>运动和静止</a:t>
            </a:r>
            <a:endParaRPr lang="zh-CN" altLang="en-US" sz="4267" b="1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310307" name="Text Box 35"/>
          <p:cNvSpPr txBox="1"/>
          <p:nvPr/>
        </p:nvSpPr>
        <p:spPr>
          <a:xfrm>
            <a:off x="643467" y="3200400"/>
            <a:ext cx="10905067" cy="25865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200" b="1">
                <a:latin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</a:rPr>
              <a:t>1</a:t>
            </a:r>
            <a:r>
              <a:rPr lang="zh-CN" altLang="en-US" sz="3200" b="1">
                <a:latin typeface="宋体" panose="02010600030101010101" pitchFamily="2" charset="-122"/>
              </a:rPr>
              <a:t>）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参照物：</a:t>
            </a:r>
            <a:r>
              <a:rPr lang="zh-CN" altLang="en-US" sz="3200" b="1">
                <a:latin typeface="宋体" panose="02010600030101010101" pitchFamily="2" charset="-122"/>
              </a:rPr>
              <a:t>判断物体是运动还是静止时被选作标准的其他物体叫参照物。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200" b="1">
                <a:latin typeface="Arial" panose="020b0604020202020204" pitchFamily="34" charset="0"/>
              </a:rPr>
              <a:t>① 参照物不是不动，而是假定不动。</a:t>
            </a:r>
            <a:endParaRPr lang="en-US" altLang="zh-CN" sz="3200" b="1">
              <a:latin typeface="Arial" panose="020b0604020202020204" pitchFamily="34" charset="0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200" b="1">
                <a:latin typeface="Arial" panose="020b0604020202020204" pitchFamily="34" charset="0"/>
              </a:rPr>
              <a:t>② 同一物体是运动还是静止，取决于所选的参照物。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40968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0969" name="组合 13"/>
          <p:cNvGrpSpPr/>
          <p:nvPr/>
        </p:nvGrpSpPr>
        <p:grpSpPr>
          <a:xfrm>
            <a:off x="239184" y="1130301"/>
            <a:ext cx="5185832" cy="954618"/>
            <a:chOff x="2617" y="8464"/>
            <a:chExt cx="10887" cy="2004"/>
          </a:xfrm>
        </p:grpSpPr>
        <p:sp>
          <p:nvSpPr>
            <p:cNvPr id="15" name="直角三角形 14"/>
            <p:cNvSpPr/>
            <p:nvPr/>
          </p:nvSpPr>
          <p:spPr>
            <a:xfrm flipH="1" flipV="1">
              <a:off x="4367" y="10215"/>
              <a:ext cx="253" cy="253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 flipV="1">
              <a:off x="3617" y="8722"/>
              <a:ext cx="9887" cy="153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燕尾形 9"/>
            <p:cNvSpPr/>
            <p:nvPr/>
          </p:nvSpPr>
          <p:spPr>
            <a:xfrm flipH="1">
              <a:off x="2617" y="8464"/>
              <a:ext cx="1987" cy="1987"/>
            </a:xfrm>
            <a:prstGeom prst="chevron">
              <a:avLst>
                <a:gd name="adj" fmla="val 48220"/>
              </a:avLst>
            </a:prstGeom>
            <a:solidFill>
              <a:srgbClr val="B4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直角三角形 17"/>
            <p:cNvSpPr/>
            <p:nvPr/>
          </p:nvSpPr>
          <p:spPr>
            <a:xfrm flipH="1">
              <a:off x="4345" y="8464"/>
              <a:ext cx="253" cy="257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40970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4884"/>
            <a:ext cx="3640667" cy="9609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Text Box 29"/>
          <p:cNvSpPr txBox="1">
            <a:spLocks noChangeArrowheads="1"/>
          </p:cNvSpPr>
          <p:nvPr/>
        </p:nvSpPr>
        <p:spPr bwMode="auto">
          <a:xfrm>
            <a:off x="-48683" y="207433"/>
            <a:ext cx="34967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40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专题二 力学</a:t>
            </a:r>
            <a:endParaRPr kumimoji="0" lang="zh-CN" altLang="en-US" sz="3733" b="1" i="0" u="none" strike="noStrike" kern="1200" cap="none" spc="40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1062567" y="1219200"/>
            <a:ext cx="1517651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考点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Text Box 42"/>
          <p:cNvSpPr txBox="1">
            <a:spLocks noChangeArrowheads="1"/>
          </p:cNvSpPr>
          <p:nvPr/>
        </p:nvSpPr>
        <p:spPr bwMode="auto">
          <a:xfrm>
            <a:off x="2580218" y="1227667"/>
            <a:ext cx="40555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机械运动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10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10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10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10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1030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矩形 13"/>
          <p:cNvSpPr/>
          <p:nvPr/>
        </p:nvSpPr>
        <p:spPr>
          <a:xfrm>
            <a:off x="550333" y="2211917"/>
            <a:ext cx="11211985" cy="3947584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accent5">
                  <a:lumMod val="60000"/>
                  <a:lumOff val="40000"/>
                </a:schemeClr>
              </a:gs>
            </a:gsLst>
            <a:lin ang="2700000" scaled="1"/>
          </a:gradFill>
          <a:ln>
            <a:noFill/>
          </a:ln>
          <a:effectLst>
            <a:outerShdw blurRad="50800" dist="1397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011" name="Text Box 34"/>
          <p:cNvSpPr txBox="1"/>
          <p:nvPr/>
        </p:nvSpPr>
        <p:spPr>
          <a:xfrm>
            <a:off x="734484" y="2319867"/>
            <a:ext cx="8928100" cy="778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4267" b="1">
                <a:solidFill>
                  <a:srgbClr val="0000FF"/>
                </a:solidFill>
                <a:latin typeface="宋体" panose="02010600030101010101" pitchFamily="2" charset="-122"/>
              </a:rPr>
              <a:t>2.</a:t>
            </a:r>
            <a:r>
              <a:rPr lang="zh-CN" altLang="en-US" sz="4267" b="1">
                <a:solidFill>
                  <a:srgbClr val="FF0000"/>
                </a:solidFill>
                <a:latin typeface="宋体" panose="02010600030101010101" pitchFamily="2" charset="-122"/>
              </a:rPr>
              <a:t>运动和静止</a:t>
            </a:r>
            <a:endParaRPr lang="zh-CN" altLang="en-US" sz="4267" b="1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grpSp>
        <p:nvGrpSpPr>
          <p:cNvPr id="43012" name="组合 15"/>
          <p:cNvGrpSpPr/>
          <p:nvPr/>
        </p:nvGrpSpPr>
        <p:grpSpPr>
          <a:xfrm>
            <a:off x="239184" y="1130301"/>
            <a:ext cx="5185832" cy="954618"/>
            <a:chOff x="2617" y="8464"/>
            <a:chExt cx="10887" cy="2004"/>
          </a:xfrm>
        </p:grpSpPr>
        <p:sp>
          <p:nvSpPr>
            <p:cNvPr id="17" name="直角三角形 16"/>
            <p:cNvSpPr/>
            <p:nvPr/>
          </p:nvSpPr>
          <p:spPr>
            <a:xfrm flipH="1" flipV="1">
              <a:off x="4367" y="10215"/>
              <a:ext cx="253" cy="253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 flipV="1">
              <a:off x="3617" y="8722"/>
              <a:ext cx="9887" cy="153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燕尾形 9"/>
            <p:cNvSpPr/>
            <p:nvPr/>
          </p:nvSpPr>
          <p:spPr>
            <a:xfrm flipH="1">
              <a:off x="2617" y="8464"/>
              <a:ext cx="1987" cy="1987"/>
            </a:xfrm>
            <a:prstGeom prst="chevron">
              <a:avLst>
                <a:gd name="adj" fmla="val 48220"/>
              </a:avLst>
            </a:prstGeom>
            <a:solidFill>
              <a:srgbClr val="B4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直角三角形 19"/>
            <p:cNvSpPr/>
            <p:nvPr/>
          </p:nvSpPr>
          <p:spPr>
            <a:xfrm flipH="1">
              <a:off x="4345" y="8464"/>
              <a:ext cx="253" cy="257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43013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884"/>
            <a:ext cx="3640667" cy="9609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-48683" y="207433"/>
            <a:ext cx="34967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40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专题二 力学</a:t>
            </a:r>
            <a:endParaRPr kumimoji="0" lang="zh-CN" altLang="en-US" sz="3733" b="1" i="0" u="none" strike="noStrike" kern="1200" cap="none" spc="40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3" name="Text Box 32"/>
          <p:cNvSpPr txBox="1">
            <a:spLocks noChangeArrowheads="1"/>
          </p:cNvSpPr>
          <p:nvPr/>
        </p:nvSpPr>
        <p:spPr bwMode="auto">
          <a:xfrm>
            <a:off x="1062567" y="1219200"/>
            <a:ext cx="1517651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考点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Text Box 42"/>
          <p:cNvSpPr txBox="1">
            <a:spLocks noChangeArrowheads="1"/>
          </p:cNvSpPr>
          <p:nvPr/>
        </p:nvSpPr>
        <p:spPr bwMode="auto">
          <a:xfrm>
            <a:off x="2580218" y="1227667"/>
            <a:ext cx="40555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机械运动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2355" name="Text Box 35"/>
          <p:cNvSpPr txBox="1"/>
          <p:nvPr/>
        </p:nvSpPr>
        <p:spPr>
          <a:xfrm>
            <a:off x="692150" y="3321051"/>
            <a:ext cx="10674349" cy="2400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None/>
            </a:pPr>
            <a:r>
              <a:rPr lang="zh-CN" altLang="en-US" sz="3200" b="1">
                <a:latin typeface="Arial" panose="020b0604020202020204" pitchFamily="34" charset="0"/>
              </a:rPr>
              <a:t>   ③ 参照物可以选用除研究对象以外的任何物体。</a:t>
            </a:r>
            <a:endParaRPr lang="zh-CN" altLang="en-US" sz="3200" b="1">
              <a:latin typeface="宋体" panose="02010600030101010101" pitchFamily="2" charset="-122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None/>
            </a:pPr>
            <a:r>
              <a:rPr lang="zh-CN" altLang="en-US" sz="3200" b="1">
                <a:latin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</a:rPr>
              <a:t>2</a:t>
            </a:r>
            <a:r>
              <a:rPr lang="zh-CN" altLang="en-US" sz="3200" b="1">
                <a:latin typeface="宋体" panose="02010600030101010101" pitchFamily="2" charset="-122"/>
              </a:rPr>
              <a:t>）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运动和静止的相对性</a:t>
            </a:r>
            <a:r>
              <a:rPr lang="zh-CN" altLang="en-US" sz="3200" b="1">
                <a:latin typeface="宋体" panose="02010600030101010101" pitchFamily="2" charset="-122"/>
              </a:rPr>
              <a:t>：</a:t>
            </a:r>
          </a:p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None/>
            </a:pPr>
            <a:r>
              <a:rPr lang="zh-CN" altLang="en-US" sz="3200" b="1">
                <a:latin typeface="Arial" panose="020b0604020202020204" pitchFamily="34" charset="0"/>
              </a:rPr>
              <a:t>   自然界的一切物体都在运动，没有绝对静止的物体，我  </a:t>
            </a:r>
            <a:endParaRPr lang="en-US" altLang="zh-CN" sz="3200" b="1">
              <a:latin typeface="Arial" panose="020b0604020202020204" pitchFamily="34" charset="0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altLang="zh-CN" sz="3200" b="1">
                <a:latin typeface="Arial" panose="020b0604020202020204" pitchFamily="34" charset="0"/>
              </a:rPr>
              <a:t>   </a:t>
            </a:r>
            <a:r>
              <a:rPr lang="zh-CN" altLang="en-US" sz="3200" b="1">
                <a:latin typeface="Arial" panose="020b0604020202020204" pitchFamily="34" charset="0"/>
              </a:rPr>
              <a:t>们所说的运动和静止是相对于参照物而言的。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43022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2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2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23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2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矩形 13"/>
          <p:cNvSpPr/>
          <p:nvPr/>
        </p:nvSpPr>
        <p:spPr>
          <a:xfrm>
            <a:off x="550333" y="2211917"/>
            <a:ext cx="11211985" cy="3947584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accent5">
                  <a:lumMod val="60000"/>
                  <a:lumOff val="40000"/>
                </a:schemeClr>
              </a:gs>
            </a:gsLst>
            <a:lin ang="2700000" scaled="1"/>
          </a:gradFill>
          <a:ln>
            <a:noFill/>
          </a:ln>
          <a:effectLst>
            <a:outerShdw blurRad="50800" dist="1397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5059" name="Text Box 34"/>
          <p:cNvSpPr txBox="1"/>
          <p:nvPr/>
        </p:nvSpPr>
        <p:spPr>
          <a:xfrm>
            <a:off x="734484" y="2319867"/>
            <a:ext cx="8928100" cy="778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4267" b="1">
                <a:solidFill>
                  <a:srgbClr val="0000FF"/>
                </a:solidFill>
                <a:latin typeface="宋体" panose="02010600030101010101" pitchFamily="2" charset="-122"/>
              </a:rPr>
              <a:t>2.</a:t>
            </a:r>
            <a:r>
              <a:rPr lang="zh-CN" altLang="en-US" sz="4267" b="1">
                <a:solidFill>
                  <a:srgbClr val="FF0000"/>
                </a:solidFill>
                <a:latin typeface="宋体" panose="02010600030101010101" pitchFamily="2" charset="-122"/>
              </a:rPr>
              <a:t>运动和静止</a:t>
            </a:r>
            <a:endParaRPr lang="zh-CN" altLang="en-US" sz="4267" b="1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grpSp>
        <p:nvGrpSpPr>
          <p:cNvPr id="45060" name="组合 15"/>
          <p:cNvGrpSpPr/>
          <p:nvPr/>
        </p:nvGrpSpPr>
        <p:grpSpPr>
          <a:xfrm>
            <a:off x="239184" y="1130301"/>
            <a:ext cx="5185832" cy="954618"/>
            <a:chOff x="2617" y="8464"/>
            <a:chExt cx="10887" cy="2004"/>
          </a:xfrm>
        </p:grpSpPr>
        <p:sp>
          <p:nvSpPr>
            <p:cNvPr id="17" name="直角三角形 16"/>
            <p:cNvSpPr/>
            <p:nvPr/>
          </p:nvSpPr>
          <p:spPr>
            <a:xfrm flipH="1" flipV="1">
              <a:off x="4367" y="10215"/>
              <a:ext cx="253" cy="253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 flipV="1">
              <a:off x="3617" y="8722"/>
              <a:ext cx="9887" cy="153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燕尾形 9"/>
            <p:cNvSpPr/>
            <p:nvPr/>
          </p:nvSpPr>
          <p:spPr>
            <a:xfrm flipH="1">
              <a:off x="2617" y="8464"/>
              <a:ext cx="1987" cy="1987"/>
            </a:xfrm>
            <a:prstGeom prst="chevron">
              <a:avLst>
                <a:gd name="adj" fmla="val 48220"/>
              </a:avLst>
            </a:prstGeom>
            <a:solidFill>
              <a:srgbClr val="B4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直角三角形 19"/>
            <p:cNvSpPr/>
            <p:nvPr/>
          </p:nvSpPr>
          <p:spPr>
            <a:xfrm flipH="1">
              <a:off x="4345" y="8464"/>
              <a:ext cx="253" cy="257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4506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884"/>
            <a:ext cx="3640667" cy="9609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-48683" y="207433"/>
            <a:ext cx="34967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40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专题二 力学</a:t>
            </a:r>
            <a:endParaRPr kumimoji="0" lang="zh-CN" altLang="en-US" sz="3733" b="1" i="0" u="none" strike="noStrike" kern="1200" cap="none" spc="40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3" name="Text Box 32"/>
          <p:cNvSpPr txBox="1">
            <a:spLocks noChangeArrowheads="1"/>
          </p:cNvSpPr>
          <p:nvPr/>
        </p:nvSpPr>
        <p:spPr bwMode="auto">
          <a:xfrm>
            <a:off x="1062567" y="1219200"/>
            <a:ext cx="1517651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考点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Text Box 42"/>
          <p:cNvSpPr txBox="1">
            <a:spLocks noChangeArrowheads="1"/>
          </p:cNvSpPr>
          <p:nvPr/>
        </p:nvSpPr>
        <p:spPr bwMode="auto">
          <a:xfrm>
            <a:off x="2580218" y="1227667"/>
            <a:ext cx="40555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机械运动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2355" name="Text Box 35"/>
          <p:cNvSpPr txBox="1"/>
          <p:nvPr/>
        </p:nvSpPr>
        <p:spPr>
          <a:xfrm>
            <a:off x="692150" y="3321051"/>
            <a:ext cx="10674349" cy="17039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None/>
            </a:pPr>
            <a:r>
              <a:rPr lang="zh-CN" altLang="en-US" sz="3200" b="1">
                <a:latin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</a:rPr>
              <a:t>3</a:t>
            </a:r>
            <a:r>
              <a:rPr lang="zh-CN" altLang="en-US" sz="3200" b="1">
                <a:latin typeface="宋体" panose="02010600030101010101" pitchFamily="2" charset="-122"/>
              </a:rPr>
              <a:t>）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相对静止</a:t>
            </a:r>
            <a:endParaRPr lang="en-US" altLang="zh-CN" sz="3200" b="1">
              <a:latin typeface="Arial" panose="020b0604020202020204" pitchFamily="34" charset="0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altLang="zh-CN" sz="3200" b="1">
                <a:latin typeface="Arial" panose="020b0604020202020204" pitchFamily="34" charset="0"/>
              </a:rPr>
              <a:t>   </a:t>
            </a:r>
            <a:r>
              <a:rPr lang="zh-CN" altLang="en-US" sz="3200" b="1">
                <a:latin typeface="Arial" panose="020b0604020202020204" pitchFamily="34" charset="0"/>
              </a:rPr>
              <a:t>两个运动物体运动的快慢相同，运动的方向相同，这两个物体就彼此相对静止。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45070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2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2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23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2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5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矩形 23"/>
          <p:cNvSpPr/>
          <p:nvPr/>
        </p:nvSpPr>
        <p:spPr>
          <a:xfrm>
            <a:off x="550333" y="2211917"/>
            <a:ext cx="11211985" cy="3947584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accent5">
                  <a:lumMod val="60000"/>
                  <a:lumOff val="40000"/>
                </a:schemeClr>
              </a:gs>
            </a:gsLst>
            <a:lin ang="2700000" scaled="1"/>
          </a:gradFill>
          <a:ln>
            <a:noFill/>
          </a:ln>
          <a:effectLst>
            <a:outerShdw blurRad="50800" dist="1397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 Box 34"/>
          <p:cNvSpPr txBox="1"/>
          <p:nvPr/>
        </p:nvSpPr>
        <p:spPr>
          <a:xfrm>
            <a:off x="734484" y="2319867"/>
            <a:ext cx="8928100" cy="778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4267" b="1">
                <a:solidFill>
                  <a:srgbClr val="0000FF"/>
                </a:solidFill>
                <a:latin typeface="宋体" panose="02010600030101010101" pitchFamily="2" charset="-122"/>
              </a:rPr>
              <a:t>3.</a:t>
            </a:r>
            <a:r>
              <a:rPr lang="zh-CN" altLang="en-US" sz="4267" b="1">
                <a:solidFill>
                  <a:srgbClr val="FF0000"/>
                </a:solidFill>
                <a:latin typeface="宋体" panose="02010600030101010101" pitchFamily="2" charset="-122"/>
              </a:rPr>
              <a:t>速度</a:t>
            </a:r>
            <a:endParaRPr lang="zh-CN" altLang="en-US" sz="4267" b="1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314403" name="Text Box 35"/>
          <p:cNvSpPr txBox="1"/>
          <p:nvPr/>
        </p:nvSpPr>
        <p:spPr>
          <a:xfrm>
            <a:off x="446617" y="3058585"/>
            <a:ext cx="10449982" cy="25844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200" b="1">
                <a:latin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</a:rPr>
              <a:t>1</a:t>
            </a:r>
            <a:r>
              <a:rPr lang="zh-CN" altLang="en-US" sz="3200" b="1">
                <a:latin typeface="宋体" panose="02010600030101010101" pitchFamily="2" charset="-122"/>
              </a:rPr>
              <a:t>）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速度是描述物体运动快慢的物理量，速度越大，运动越快。</a:t>
            </a:r>
            <a:endParaRPr lang="zh-CN" altLang="en-US" sz="3200" b="1">
              <a:latin typeface="宋体" panose="02010600030101010101" pitchFamily="2" charset="-122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200" b="1">
                <a:latin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</a:rPr>
              <a:t>2</a:t>
            </a:r>
            <a:r>
              <a:rPr lang="zh-CN" altLang="en-US" sz="3200" b="1">
                <a:latin typeface="宋体" panose="02010600030101010101" pitchFamily="2" charset="-122"/>
              </a:rPr>
              <a:t>）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速度的定义和公式：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200" b="1">
                <a:latin typeface="宋体" panose="02010600030101010101" pitchFamily="2" charset="-122"/>
              </a:rPr>
              <a:t> ① 定义：速度等于运动物体在单位时间内通过的路程。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47113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7114" name="组合 13"/>
          <p:cNvGrpSpPr/>
          <p:nvPr/>
        </p:nvGrpSpPr>
        <p:grpSpPr>
          <a:xfrm>
            <a:off x="239184" y="1130301"/>
            <a:ext cx="5185832" cy="954618"/>
            <a:chOff x="2617" y="8464"/>
            <a:chExt cx="10887" cy="2004"/>
          </a:xfrm>
        </p:grpSpPr>
        <p:sp>
          <p:nvSpPr>
            <p:cNvPr id="15" name="直角三角形 14"/>
            <p:cNvSpPr/>
            <p:nvPr/>
          </p:nvSpPr>
          <p:spPr>
            <a:xfrm flipH="1" flipV="1">
              <a:off x="4367" y="10215"/>
              <a:ext cx="253" cy="253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 flipV="1">
              <a:off x="3617" y="8722"/>
              <a:ext cx="9887" cy="153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燕尾形 9"/>
            <p:cNvSpPr/>
            <p:nvPr/>
          </p:nvSpPr>
          <p:spPr>
            <a:xfrm flipH="1">
              <a:off x="2617" y="8464"/>
              <a:ext cx="1987" cy="1987"/>
            </a:xfrm>
            <a:prstGeom prst="chevron">
              <a:avLst>
                <a:gd name="adj" fmla="val 48220"/>
              </a:avLst>
            </a:prstGeom>
            <a:solidFill>
              <a:srgbClr val="B4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直角三角形 17"/>
            <p:cNvSpPr/>
            <p:nvPr/>
          </p:nvSpPr>
          <p:spPr>
            <a:xfrm flipH="1">
              <a:off x="4345" y="8464"/>
              <a:ext cx="253" cy="257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47115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4884"/>
            <a:ext cx="3640667" cy="9609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Text Box 29"/>
          <p:cNvSpPr txBox="1">
            <a:spLocks noChangeArrowheads="1"/>
          </p:cNvSpPr>
          <p:nvPr/>
        </p:nvSpPr>
        <p:spPr bwMode="auto">
          <a:xfrm>
            <a:off x="-48683" y="207433"/>
            <a:ext cx="34967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40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专题二 力学</a:t>
            </a:r>
            <a:endParaRPr kumimoji="0" lang="zh-CN" altLang="en-US" sz="3733" b="1" i="0" u="none" strike="noStrike" kern="1200" cap="none" spc="40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1062567" y="1219200"/>
            <a:ext cx="1517651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考点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Text Box 42"/>
          <p:cNvSpPr txBox="1">
            <a:spLocks noChangeArrowheads="1"/>
          </p:cNvSpPr>
          <p:nvPr/>
        </p:nvSpPr>
        <p:spPr bwMode="auto">
          <a:xfrm>
            <a:off x="2580218" y="1227667"/>
            <a:ext cx="40555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机械运动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14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14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14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14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  <p:cond evt="onBegin" delay="0">
                          <p:tn val="23"/>
                        </p:cond>
                      </p:stCondLst>
                      <p:childTnLst>
                        <p:par>
                          <p:cTn id="2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14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14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14403" grpId="1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9154" name="Text Box 34"/>
          <p:cNvSpPr txBox="1"/>
          <p:nvPr/>
        </p:nvSpPr>
        <p:spPr>
          <a:xfrm>
            <a:off x="495300" y="2063751"/>
            <a:ext cx="8928100" cy="7810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4267" b="1">
                <a:solidFill>
                  <a:srgbClr val="0000FF"/>
                </a:solidFill>
                <a:latin typeface="宋体" panose="02010600030101010101" pitchFamily="2" charset="-122"/>
              </a:rPr>
              <a:t>3.</a:t>
            </a:r>
            <a:r>
              <a:rPr lang="zh-CN" altLang="en-US" sz="4267" b="1">
                <a:solidFill>
                  <a:srgbClr val="FF0000"/>
                </a:solidFill>
                <a:latin typeface="宋体" panose="02010600030101010101" pitchFamily="2" charset="-122"/>
              </a:rPr>
              <a:t>速度</a:t>
            </a:r>
            <a:endParaRPr lang="zh-CN" altLang="en-US" sz="4267" b="1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grpSp>
        <p:nvGrpSpPr>
          <p:cNvPr id="3" name="组合 11"/>
          <p:cNvGrpSpPr/>
          <p:nvPr/>
        </p:nvGrpSpPr>
        <p:grpSpPr>
          <a:xfrm>
            <a:off x="527050" y="2859618"/>
            <a:ext cx="12577234" cy="2768600"/>
            <a:chOff x="960565" y="3901163"/>
            <a:chExt cx="12577563" cy="2767709"/>
          </a:xfrm>
        </p:grpSpPr>
        <p:sp>
          <p:nvSpPr>
            <p:cNvPr id="36876" name="Text Box 35"/>
            <p:cNvSpPr txBox="1">
              <a:spLocks noChangeArrowheads="1"/>
            </p:cNvSpPr>
            <p:nvPr/>
          </p:nvSpPr>
          <p:spPr bwMode="auto">
            <a:xfrm>
              <a:off x="960565" y="4083138"/>
              <a:ext cx="12577563" cy="25857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4267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lvl="1" indent="-3810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4267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4267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4267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4267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lvl="5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4267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lvl="6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4267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lvl="7" indent="-30480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4267" b="1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4267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12192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   ② </a:t>
              </a:r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速度公式：</a:t>
              </a:r>
              <a:endPara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l" defTabSz="12192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   ③ </a:t>
              </a:r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变形公式： </a:t>
              </a:r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    </a:t>
              </a:r>
              <a:r>
                <a:rPr kumimoji="0" lang="en-US" altLang="zh-CN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        </a:t>
              </a:r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，</a:t>
              </a:r>
              <a:endPara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l" defTabSz="12192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（</a:t>
              </a:r>
              <a:r>
                <a:rPr kumimoji="0" lang="en-US" altLang="zh-CN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3</a:t>
              </a:r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）</a:t>
              </a:r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速度单位：</a:t>
              </a:r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宋体" panose="02010600030101010101" pitchFamily="2" charset="-122"/>
                  <a:cs typeface="+mn-cs"/>
                </a:rPr>
                <a:t>速度单位是 </a:t>
              </a:r>
              <a:r>
                <a:rPr kumimoji="0" lang="en-US" altLang="zh-CN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m/s</a:t>
              </a:r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宋体" panose="02010600030101010101" pitchFamily="2" charset="-122"/>
                  <a:cs typeface="+mn-cs"/>
                </a:rPr>
                <a:t>，交通运输中常用</a:t>
              </a:r>
              <a:r>
                <a:rPr kumimoji="0" lang="en-US" altLang="zh-CN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km/h</a:t>
              </a:r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宋体" panose="02010600030101010101" pitchFamily="2" charset="-122"/>
                  <a:cs typeface="Times New Roman" panose="02020603050405020304" pitchFamily="18" charset="0"/>
                </a:rPr>
                <a:t>，   </a:t>
              </a:r>
              <a:r>
                <a:rPr kumimoji="0" lang="en-US" altLang="zh-CN" sz="32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1m/s=3.6km/h</a:t>
              </a:r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宋体" panose="02010600030101010101" pitchFamily="2" charset="-122"/>
                  <a:cs typeface="+mn-cs"/>
                </a:rPr>
                <a:t>。</a:t>
              </a: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endParaRPr>
            </a:p>
          </p:txBody>
        </p:sp>
        <p:graphicFrame>
          <p:nvGraphicFramePr>
            <p:cNvPr id="49170" name="Object 9"/>
            <p:cNvGraphicFramePr>
              <a:graphicFrameLocks noChangeAspect="1"/>
            </p:cNvGraphicFramePr>
            <p:nvPr/>
          </p:nvGraphicFramePr>
          <p:xfrm>
            <a:off x="3977951" y="3901163"/>
            <a:ext cx="1111512" cy="10441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8" r:id="rId3" progId="Equation.DSMT4">
                    <p:embed/>
                  </p:oleObj>
                </mc:Choice>
                <mc:Fallback>
                  <p:oleObj r:id="rId3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977951" y="3901163"/>
                          <a:ext cx="1111512" cy="10441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171" name="Object 10"/>
            <p:cNvGraphicFramePr>
              <a:graphicFrameLocks noChangeAspect="1"/>
            </p:cNvGraphicFramePr>
            <p:nvPr/>
          </p:nvGraphicFramePr>
          <p:xfrm>
            <a:off x="3885581" y="4937518"/>
            <a:ext cx="1683947" cy="5015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9" r:id="rId5" progId="Equation.DSMT4">
                    <p:embed/>
                  </p:oleObj>
                </mc:Choice>
                <mc:Fallback>
                  <p:oleObj r:id="rId5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885581" y="4937518"/>
                          <a:ext cx="1683947" cy="50159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172" name="Object 11"/>
            <p:cNvGraphicFramePr>
              <a:graphicFrameLocks noChangeAspect="1"/>
            </p:cNvGraphicFramePr>
            <p:nvPr/>
          </p:nvGraphicFramePr>
          <p:xfrm>
            <a:off x="5621798" y="4632557"/>
            <a:ext cx="1075657" cy="11115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0" r:id="rId7" progId="Equation.DSMT4">
                    <p:embed/>
                  </p:oleObj>
                </mc:Choice>
                <mc:Fallback>
                  <p:oleObj r:id="rId7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5621798" y="4632557"/>
                          <a:ext cx="1075657" cy="111151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文本框 15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49159" name="图片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9160" name="组合 17"/>
          <p:cNvGrpSpPr/>
          <p:nvPr/>
        </p:nvGrpSpPr>
        <p:grpSpPr>
          <a:xfrm>
            <a:off x="239184" y="1130301"/>
            <a:ext cx="5185832" cy="954618"/>
            <a:chOff x="2617" y="8464"/>
            <a:chExt cx="10887" cy="2004"/>
          </a:xfrm>
        </p:grpSpPr>
        <p:sp>
          <p:nvSpPr>
            <p:cNvPr id="19" name="直角三角形 18"/>
            <p:cNvSpPr/>
            <p:nvPr/>
          </p:nvSpPr>
          <p:spPr>
            <a:xfrm flipH="1" flipV="1">
              <a:off x="4367" y="10215"/>
              <a:ext cx="253" cy="253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 flipV="1">
              <a:off x="3617" y="8722"/>
              <a:ext cx="9887" cy="153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燕尾形 9"/>
            <p:cNvSpPr/>
            <p:nvPr/>
          </p:nvSpPr>
          <p:spPr>
            <a:xfrm flipH="1">
              <a:off x="2617" y="8464"/>
              <a:ext cx="1987" cy="1987"/>
            </a:xfrm>
            <a:prstGeom prst="chevron">
              <a:avLst>
                <a:gd name="adj" fmla="val 48220"/>
              </a:avLst>
            </a:prstGeom>
            <a:solidFill>
              <a:srgbClr val="B4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直角三角形 21"/>
            <p:cNvSpPr/>
            <p:nvPr/>
          </p:nvSpPr>
          <p:spPr>
            <a:xfrm flipH="1">
              <a:off x="4345" y="8464"/>
              <a:ext cx="253" cy="257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49161" name="图片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24884"/>
            <a:ext cx="3640667" cy="9609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" name="Text Box 29"/>
          <p:cNvSpPr txBox="1">
            <a:spLocks noChangeArrowheads="1"/>
          </p:cNvSpPr>
          <p:nvPr/>
        </p:nvSpPr>
        <p:spPr bwMode="auto">
          <a:xfrm>
            <a:off x="-48683" y="207433"/>
            <a:ext cx="34967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40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专题二 力学</a:t>
            </a:r>
            <a:endParaRPr kumimoji="0" lang="zh-CN" altLang="en-US" sz="3733" b="1" i="0" u="none" strike="noStrike" kern="1200" cap="none" spc="40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5" name="Text Box 32"/>
          <p:cNvSpPr txBox="1">
            <a:spLocks noChangeArrowheads="1"/>
          </p:cNvSpPr>
          <p:nvPr/>
        </p:nvSpPr>
        <p:spPr bwMode="auto">
          <a:xfrm>
            <a:off x="1062567" y="1219200"/>
            <a:ext cx="1517651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考点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Text Box 42"/>
          <p:cNvSpPr txBox="1">
            <a:spLocks noChangeArrowheads="1"/>
          </p:cNvSpPr>
          <p:nvPr/>
        </p:nvSpPr>
        <p:spPr bwMode="auto">
          <a:xfrm>
            <a:off x="2580218" y="1227667"/>
            <a:ext cx="40555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机械运动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8498" name="Text Box 34"/>
          <p:cNvSpPr txBox="1"/>
          <p:nvPr/>
        </p:nvSpPr>
        <p:spPr>
          <a:xfrm>
            <a:off x="711200" y="1998133"/>
            <a:ext cx="8928100" cy="778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4267" b="1">
                <a:solidFill>
                  <a:srgbClr val="0000FF"/>
                </a:solidFill>
                <a:latin typeface="宋体" panose="02010600030101010101" pitchFamily="2" charset="-122"/>
              </a:rPr>
              <a:t>4.</a:t>
            </a:r>
            <a:r>
              <a:rPr lang="zh-CN" altLang="en-US" sz="4267" b="1">
                <a:solidFill>
                  <a:srgbClr val="FF0000"/>
                </a:solidFill>
                <a:latin typeface="宋体" panose="02010600030101010101" pitchFamily="2" charset="-122"/>
              </a:rPr>
              <a:t>匀速直线运动</a:t>
            </a:r>
            <a:endParaRPr lang="en-US" altLang="zh-CN" sz="4267" b="1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46083" name="Text Box 36"/>
          <p:cNvSpPr txBox="1"/>
          <p:nvPr/>
        </p:nvSpPr>
        <p:spPr>
          <a:xfrm>
            <a:off x="527051" y="2901951"/>
            <a:ext cx="7393516" cy="6159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200" b="1">
                <a:latin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</a:rPr>
              <a:t>1</a:t>
            </a:r>
            <a:r>
              <a:rPr lang="zh-CN" altLang="en-US" sz="3200" b="1">
                <a:latin typeface="宋体" panose="02010600030101010101" pitchFamily="2" charset="-122"/>
              </a:rPr>
              <a:t>）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机械运动的分类</a:t>
            </a:r>
            <a:endParaRPr lang="zh-CN" altLang="en-US" sz="3200" b="1">
              <a:latin typeface="宋体" panose="02010600030101010101" pitchFamily="2" charset="-122"/>
            </a:endParaRPr>
          </a:p>
        </p:txBody>
      </p:sp>
      <p:grpSp>
        <p:nvGrpSpPr>
          <p:cNvPr id="46084" name="Group 43"/>
          <p:cNvGrpSpPr/>
          <p:nvPr/>
        </p:nvGrpSpPr>
        <p:grpSpPr>
          <a:xfrm>
            <a:off x="2487083" y="3295651"/>
            <a:ext cx="7592483" cy="2364317"/>
            <a:chOff x="978" y="2735"/>
            <a:chExt cx="4783" cy="1489"/>
          </a:xfrm>
        </p:grpSpPr>
        <p:sp>
          <p:nvSpPr>
            <p:cNvPr id="51219" name="Text Box 35"/>
            <p:cNvSpPr txBox="1"/>
            <p:nvPr/>
          </p:nvSpPr>
          <p:spPr>
            <a:xfrm>
              <a:off x="978" y="3494"/>
              <a:ext cx="1813" cy="3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None/>
              </a:pPr>
              <a:r>
                <a:rPr lang="zh-CN" altLang="en-US" sz="3200" b="1">
                  <a:latin typeface="宋体" panose="02010600030101010101" pitchFamily="2" charset="-122"/>
                </a:rPr>
                <a:t>械运动机</a:t>
              </a:r>
            </a:p>
          </p:txBody>
        </p:sp>
        <p:sp>
          <p:nvSpPr>
            <p:cNvPr id="51220" name="Text Box 37"/>
            <p:cNvSpPr txBox="1"/>
            <p:nvPr/>
          </p:nvSpPr>
          <p:spPr>
            <a:xfrm>
              <a:off x="2234" y="3147"/>
              <a:ext cx="1695" cy="3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None/>
              </a:pPr>
              <a:r>
                <a:rPr lang="zh-CN" altLang="en-US" sz="3200" b="1">
                  <a:latin typeface="宋体" panose="02010600030101010101" pitchFamily="2" charset="-122"/>
                </a:rPr>
                <a:t>直线运动</a:t>
              </a:r>
            </a:p>
          </p:txBody>
        </p:sp>
        <p:sp>
          <p:nvSpPr>
            <p:cNvPr id="51221" name="Text Box 38"/>
            <p:cNvSpPr txBox="1"/>
            <p:nvPr/>
          </p:nvSpPr>
          <p:spPr>
            <a:xfrm>
              <a:off x="2234" y="3836"/>
              <a:ext cx="1813" cy="3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None/>
              </a:pPr>
              <a:r>
                <a:rPr lang="zh-CN" altLang="en-US" sz="3200" b="1">
                  <a:latin typeface="宋体" panose="02010600030101010101" pitchFamily="2" charset="-122"/>
                </a:rPr>
                <a:t>曲线运动</a:t>
              </a:r>
            </a:p>
          </p:txBody>
        </p:sp>
        <p:sp>
          <p:nvSpPr>
            <p:cNvPr id="51222" name="Text Box 39"/>
            <p:cNvSpPr txBox="1"/>
            <p:nvPr/>
          </p:nvSpPr>
          <p:spPr>
            <a:xfrm>
              <a:off x="3463" y="2735"/>
              <a:ext cx="2297" cy="3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None/>
              </a:pPr>
              <a:r>
                <a:rPr lang="zh-CN" altLang="en-US" sz="3200" b="1">
                  <a:latin typeface="宋体" panose="02010600030101010101" pitchFamily="2" charset="-122"/>
                </a:rPr>
                <a:t>匀速直线运动</a:t>
              </a:r>
            </a:p>
          </p:txBody>
        </p:sp>
        <p:sp>
          <p:nvSpPr>
            <p:cNvPr id="51223" name="Text Box 40"/>
            <p:cNvSpPr txBox="1"/>
            <p:nvPr/>
          </p:nvSpPr>
          <p:spPr>
            <a:xfrm>
              <a:off x="3463" y="3456"/>
              <a:ext cx="2268" cy="3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None/>
              </a:pPr>
              <a:r>
                <a:rPr lang="zh-CN" altLang="en-US" sz="3200" b="1">
                  <a:latin typeface="宋体" panose="02010600030101010101" pitchFamily="2" charset="-122"/>
                </a:rPr>
                <a:t>变速直线运动</a:t>
              </a:r>
            </a:p>
          </p:txBody>
        </p:sp>
        <p:sp>
          <p:nvSpPr>
            <p:cNvPr id="51224" name="AutoShape 41"/>
            <p:cNvSpPr/>
            <p:nvPr/>
          </p:nvSpPr>
          <p:spPr>
            <a:xfrm>
              <a:off x="2150" y="3326"/>
              <a:ext cx="60" cy="787"/>
            </a:xfrm>
            <a:prstGeom prst="leftBrace">
              <a:avLst>
                <a:gd name="adj1" fmla="val 109077"/>
                <a:gd name="adj2" fmla="val 50000"/>
              </a:avLst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endParaRPr lang="zh-CN" altLang="en-US" sz="3200" b="1">
                <a:latin typeface="Arial" panose="020b0604020202020204" pitchFamily="34" charset="0"/>
              </a:endParaRPr>
            </a:p>
          </p:txBody>
        </p:sp>
        <p:sp>
          <p:nvSpPr>
            <p:cNvPr id="51225" name="AutoShape 42"/>
            <p:cNvSpPr/>
            <p:nvPr/>
          </p:nvSpPr>
          <p:spPr>
            <a:xfrm>
              <a:off x="3432" y="2947"/>
              <a:ext cx="60" cy="787"/>
            </a:xfrm>
            <a:prstGeom prst="leftBrace">
              <a:avLst>
                <a:gd name="adj1" fmla="val 109077"/>
                <a:gd name="adj2" fmla="val 50000"/>
              </a:avLst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endParaRPr lang="zh-CN" altLang="en-US" sz="3200" b="1">
                <a:latin typeface="Arial" panose="020b0604020202020204" pitchFamily="34" charset="0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5120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10" name="组合 22"/>
          <p:cNvGrpSpPr/>
          <p:nvPr/>
        </p:nvGrpSpPr>
        <p:grpSpPr>
          <a:xfrm>
            <a:off x="239184" y="1130301"/>
            <a:ext cx="5185832" cy="954618"/>
            <a:chOff x="2617" y="8464"/>
            <a:chExt cx="10887" cy="2004"/>
          </a:xfrm>
        </p:grpSpPr>
        <p:sp>
          <p:nvSpPr>
            <p:cNvPr id="24" name="直角三角形 23"/>
            <p:cNvSpPr/>
            <p:nvPr/>
          </p:nvSpPr>
          <p:spPr>
            <a:xfrm flipH="1" flipV="1">
              <a:off x="4367" y="10215"/>
              <a:ext cx="253" cy="253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 flipV="1">
              <a:off x="3617" y="8722"/>
              <a:ext cx="9887" cy="153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燕尾形 9"/>
            <p:cNvSpPr/>
            <p:nvPr/>
          </p:nvSpPr>
          <p:spPr>
            <a:xfrm flipH="1">
              <a:off x="2617" y="8464"/>
              <a:ext cx="1987" cy="1987"/>
            </a:xfrm>
            <a:prstGeom prst="chevron">
              <a:avLst>
                <a:gd name="adj" fmla="val 48220"/>
              </a:avLst>
            </a:prstGeom>
            <a:solidFill>
              <a:srgbClr val="B4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直角三角形 26"/>
            <p:cNvSpPr/>
            <p:nvPr/>
          </p:nvSpPr>
          <p:spPr>
            <a:xfrm flipH="1">
              <a:off x="4345" y="8464"/>
              <a:ext cx="253" cy="257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51211" name="图片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4884"/>
            <a:ext cx="3640667" cy="9609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-48683" y="207433"/>
            <a:ext cx="34967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40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专题二 力学</a:t>
            </a:r>
            <a:endParaRPr kumimoji="0" lang="zh-CN" altLang="en-US" sz="3733" b="1" i="0" u="none" strike="noStrike" kern="1200" cap="none" spc="40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30" name="Text Box 32"/>
          <p:cNvSpPr txBox="1">
            <a:spLocks noChangeArrowheads="1"/>
          </p:cNvSpPr>
          <p:nvPr/>
        </p:nvSpPr>
        <p:spPr bwMode="auto">
          <a:xfrm>
            <a:off x="1062567" y="1219200"/>
            <a:ext cx="1517651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考点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Text Box 42"/>
          <p:cNvSpPr txBox="1">
            <a:spLocks noChangeArrowheads="1"/>
          </p:cNvSpPr>
          <p:nvPr/>
        </p:nvSpPr>
        <p:spPr bwMode="auto">
          <a:xfrm>
            <a:off x="2580218" y="1227667"/>
            <a:ext cx="40555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机械运动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184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184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184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98" grpId="0"/>
      <p:bldP spid="4608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" name="矩形 23"/>
          <p:cNvSpPr/>
          <p:nvPr/>
        </p:nvSpPr>
        <p:spPr>
          <a:xfrm>
            <a:off x="624417" y="2262717"/>
            <a:ext cx="11209867" cy="3947584"/>
          </a:xfrm>
          <a:prstGeom prst="rect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accent5">
                  <a:lumMod val="60000"/>
                  <a:lumOff val="40000"/>
                </a:schemeClr>
              </a:gs>
            </a:gsLst>
            <a:lin ang="2700000" scaled="1"/>
          </a:gradFill>
          <a:ln>
            <a:noFill/>
          </a:ln>
          <a:effectLst>
            <a:outerShdw blurRad="50800" dist="1397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0548" name="Text Box 36"/>
          <p:cNvSpPr txBox="1"/>
          <p:nvPr/>
        </p:nvSpPr>
        <p:spPr>
          <a:xfrm>
            <a:off x="772584" y="3079751"/>
            <a:ext cx="9984316" cy="29146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733" b="1">
                <a:latin typeface="宋体" panose="02010600030101010101" pitchFamily="2" charset="-122"/>
              </a:rPr>
              <a:t>（</a:t>
            </a:r>
            <a:r>
              <a:rPr lang="en-US" altLang="zh-CN" sz="3733" b="1">
                <a:latin typeface="宋体" panose="02010600030101010101" pitchFamily="2" charset="-122"/>
              </a:rPr>
              <a:t>2</a:t>
            </a:r>
            <a:r>
              <a:rPr lang="zh-CN" altLang="en-US" sz="3733" b="1">
                <a:latin typeface="宋体" panose="02010600030101010101" pitchFamily="2" charset="-122"/>
              </a:rPr>
              <a:t>）</a:t>
            </a:r>
            <a:r>
              <a:rPr lang="zh-CN" altLang="en-US" sz="3733" b="1">
                <a:solidFill>
                  <a:srgbClr val="0000FF"/>
                </a:solidFill>
                <a:latin typeface="宋体" panose="02010600030101010101" pitchFamily="2" charset="-122"/>
              </a:rPr>
              <a:t>匀速直线运动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200" b="1">
                <a:latin typeface="宋体" panose="02010600030101010101" pitchFamily="2" charset="-122"/>
              </a:rPr>
              <a:t>  ①物体沿直线速度不变的运动。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200" b="1">
                <a:latin typeface="宋体" panose="02010600030101010101" pitchFamily="2" charset="-122"/>
              </a:rPr>
              <a:t>  ②匀速直线运动是自然界中最简单的机械运动。 </a:t>
            </a:r>
          </a:p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200" b="1">
                <a:latin typeface="宋体" panose="02010600030101010101" pitchFamily="2" charset="-122"/>
              </a:rPr>
              <a:t>  ③匀速直线运动中速度始终不变。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53256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3257" name="Text Box 34"/>
          <p:cNvSpPr txBox="1"/>
          <p:nvPr/>
        </p:nvSpPr>
        <p:spPr>
          <a:xfrm>
            <a:off x="711200" y="2326218"/>
            <a:ext cx="8928100" cy="7789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4267" b="1">
                <a:solidFill>
                  <a:srgbClr val="0000FF"/>
                </a:solidFill>
                <a:latin typeface="宋体" panose="02010600030101010101" pitchFamily="2" charset="-122"/>
              </a:rPr>
              <a:t>4.</a:t>
            </a:r>
            <a:r>
              <a:rPr lang="zh-CN" altLang="en-US" sz="4267" b="1">
                <a:solidFill>
                  <a:srgbClr val="FF0000"/>
                </a:solidFill>
                <a:latin typeface="宋体" panose="02010600030101010101" pitchFamily="2" charset="-122"/>
              </a:rPr>
              <a:t>匀速直线运动</a:t>
            </a:r>
            <a:endParaRPr lang="en-US" altLang="zh-CN" sz="4267" b="1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grpSp>
        <p:nvGrpSpPr>
          <p:cNvPr id="53258" name="组合 14"/>
          <p:cNvGrpSpPr/>
          <p:nvPr/>
        </p:nvGrpSpPr>
        <p:grpSpPr>
          <a:xfrm>
            <a:off x="239184" y="1130301"/>
            <a:ext cx="5185832" cy="954618"/>
            <a:chOff x="2617" y="8464"/>
            <a:chExt cx="10887" cy="2004"/>
          </a:xfrm>
        </p:grpSpPr>
        <p:sp>
          <p:nvSpPr>
            <p:cNvPr id="16" name="直角三角形 15"/>
            <p:cNvSpPr/>
            <p:nvPr/>
          </p:nvSpPr>
          <p:spPr>
            <a:xfrm flipH="1" flipV="1">
              <a:off x="4367" y="10215"/>
              <a:ext cx="253" cy="253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 flipV="1">
              <a:off x="3617" y="8722"/>
              <a:ext cx="9887" cy="153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燕尾形 9"/>
            <p:cNvSpPr/>
            <p:nvPr/>
          </p:nvSpPr>
          <p:spPr>
            <a:xfrm flipH="1">
              <a:off x="2617" y="8464"/>
              <a:ext cx="1987" cy="1987"/>
            </a:xfrm>
            <a:prstGeom prst="chevron">
              <a:avLst>
                <a:gd name="adj" fmla="val 48220"/>
              </a:avLst>
            </a:prstGeom>
            <a:solidFill>
              <a:srgbClr val="B4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直角三角形 18"/>
            <p:cNvSpPr/>
            <p:nvPr/>
          </p:nvSpPr>
          <p:spPr>
            <a:xfrm flipH="1">
              <a:off x="4345" y="8464"/>
              <a:ext cx="253" cy="257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53259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4884"/>
            <a:ext cx="3640667" cy="9609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" name="Text Box 29"/>
          <p:cNvSpPr txBox="1">
            <a:spLocks noChangeArrowheads="1"/>
          </p:cNvSpPr>
          <p:nvPr/>
        </p:nvSpPr>
        <p:spPr bwMode="auto">
          <a:xfrm>
            <a:off x="-48683" y="207433"/>
            <a:ext cx="34967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40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专题二 力学</a:t>
            </a:r>
            <a:endParaRPr kumimoji="0" lang="zh-CN" altLang="en-US" sz="3733" b="1" i="0" u="none" strike="noStrike" kern="1200" cap="none" spc="40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2" name="Text Box 32"/>
          <p:cNvSpPr txBox="1">
            <a:spLocks noChangeArrowheads="1"/>
          </p:cNvSpPr>
          <p:nvPr/>
        </p:nvSpPr>
        <p:spPr bwMode="auto">
          <a:xfrm>
            <a:off x="1062567" y="1219200"/>
            <a:ext cx="1517651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考点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Text Box 42"/>
          <p:cNvSpPr txBox="1">
            <a:spLocks noChangeArrowheads="1"/>
          </p:cNvSpPr>
          <p:nvPr/>
        </p:nvSpPr>
        <p:spPr bwMode="auto">
          <a:xfrm>
            <a:off x="2580218" y="1227667"/>
            <a:ext cx="40555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机械运动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0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0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0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0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0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4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2594" name="Text Box 34"/>
          <p:cNvSpPr txBox="1"/>
          <p:nvPr/>
        </p:nvSpPr>
        <p:spPr>
          <a:xfrm>
            <a:off x="706967" y="2292351"/>
            <a:ext cx="8928100" cy="7810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4267" b="1">
                <a:solidFill>
                  <a:srgbClr val="0000FF"/>
                </a:solidFill>
                <a:latin typeface="宋体" panose="02010600030101010101" pitchFamily="2" charset="-122"/>
              </a:rPr>
              <a:t>5.</a:t>
            </a:r>
            <a:r>
              <a:rPr lang="zh-CN" altLang="en-US" sz="4267" b="1">
                <a:solidFill>
                  <a:srgbClr val="FF0000"/>
                </a:solidFill>
                <a:latin typeface="宋体" panose="02010600030101010101" pitchFamily="2" charset="-122"/>
              </a:rPr>
              <a:t>平均速度：</a:t>
            </a:r>
            <a:endParaRPr lang="en-US" altLang="zh-CN" sz="4267" b="1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grpSp>
        <p:nvGrpSpPr>
          <p:cNvPr id="3" name="组合 9"/>
          <p:cNvGrpSpPr/>
          <p:nvPr/>
        </p:nvGrpSpPr>
        <p:grpSpPr>
          <a:xfrm>
            <a:off x="404284" y="3227917"/>
            <a:ext cx="11233149" cy="2584449"/>
            <a:chOff x="945988" y="4590190"/>
            <a:chExt cx="11232655" cy="2584701"/>
          </a:xfrm>
        </p:grpSpPr>
        <p:sp>
          <p:nvSpPr>
            <p:cNvPr id="55314" name="Text Box 35"/>
            <p:cNvSpPr txBox="1"/>
            <p:nvPr/>
          </p:nvSpPr>
          <p:spPr>
            <a:xfrm>
              <a:off x="945988" y="4590190"/>
              <a:ext cx="11232655" cy="258470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None/>
              </a:pPr>
              <a:r>
                <a:rPr lang="zh-CN" altLang="en-US" sz="3200" b="1">
                  <a:latin typeface="宋体" panose="02010600030101010101" pitchFamily="2" charset="-122"/>
                </a:rPr>
                <a:t>（</a:t>
              </a:r>
              <a:r>
                <a:rPr lang="en-US" altLang="zh-CN" sz="3200" b="1">
                  <a:latin typeface="宋体" panose="02010600030101010101" pitchFamily="2" charset="-122"/>
                </a:rPr>
                <a:t>1</a:t>
              </a:r>
              <a:r>
                <a:rPr lang="zh-CN" altLang="en-US" sz="3200" b="1">
                  <a:latin typeface="宋体" panose="02010600030101010101" pitchFamily="2" charset="-122"/>
                </a:rPr>
                <a:t>）</a:t>
              </a:r>
              <a:r>
                <a:rPr lang="zh-CN" altLang="en-US" sz="3200" b="1">
                  <a:solidFill>
                    <a:srgbClr val="0000FF"/>
                  </a:solidFill>
                  <a:latin typeface="宋体" panose="02010600030101010101" pitchFamily="2" charset="-122"/>
                </a:rPr>
                <a:t>物体运动的速度是变化的运动叫做变速运动。</a:t>
              </a:r>
            </a:p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None/>
              </a:pPr>
              <a:r>
                <a:rPr lang="zh-CN" altLang="en-US" sz="3200" b="1">
                  <a:latin typeface="宋体" panose="02010600030101010101" pitchFamily="2" charset="-122"/>
                </a:rPr>
                <a:t>（</a:t>
              </a:r>
              <a:r>
                <a:rPr lang="en-US" altLang="zh-CN" sz="3200" b="1">
                  <a:latin typeface="宋体" panose="02010600030101010101" pitchFamily="2" charset="-122"/>
                </a:rPr>
                <a:t>2</a:t>
              </a:r>
              <a:r>
                <a:rPr lang="zh-CN" altLang="en-US" sz="3200" b="1">
                  <a:latin typeface="宋体" panose="02010600030101010101" pitchFamily="2" charset="-122"/>
                </a:rPr>
                <a:t>）</a:t>
              </a:r>
              <a:r>
                <a:rPr lang="zh-CN" altLang="en-US" sz="3200" b="1">
                  <a:solidFill>
                    <a:srgbClr val="0000FF"/>
                  </a:solidFill>
                  <a:latin typeface="宋体" panose="02010600030101010101" pitchFamily="2" charset="-122"/>
                </a:rPr>
                <a:t>平均速度</a:t>
              </a:r>
              <a:r>
                <a:rPr lang="zh-CN" altLang="en-US" sz="3200" b="1">
                  <a:latin typeface="宋体" panose="02010600030101010101" pitchFamily="2" charset="-122"/>
                </a:rPr>
                <a:t>等于单位时间内通过的路程。</a:t>
              </a:r>
            </a:p>
            <a:p>
              <a:pPr marL="0" lvl="0" indent="0" eaLnBrk="1" hangingPunct="1">
                <a:lnSpc>
                  <a:spcPct val="100000"/>
                </a:lnSpc>
                <a:spcBef>
                  <a:spcPct val="50000"/>
                </a:spcBef>
                <a:buNone/>
              </a:pPr>
              <a:r>
                <a:rPr lang="zh-CN" altLang="en-US" sz="3200" b="1">
                  <a:latin typeface="宋体" panose="02010600030101010101" pitchFamily="2" charset="-122"/>
                </a:rPr>
                <a:t>（</a:t>
              </a:r>
              <a:r>
                <a:rPr lang="en-US" altLang="zh-CN" sz="3200" b="1">
                  <a:latin typeface="宋体" panose="02010600030101010101" pitchFamily="2" charset="-122"/>
                </a:rPr>
                <a:t>3</a:t>
              </a:r>
              <a:r>
                <a:rPr lang="zh-CN" altLang="en-US" sz="3200" b="1">
                  <a:latin typeface="宋体" panose="02010600030101010101" pitchFamily="2" charset="-122"/>
                </a:rPr>
                <a:t>）平均速度只能粗略表示物体在所求路程（或时间）内的运动情况。</a:t>
              </a:r>
            </a:p>
          </p:txBody>
        </p:sp>
        <p:graphicFrame>
          <p:nvGraphicFramePr>
            <p:cNvPr id="55315" name="Object 9"/>
            <p:cNvGraphicFramePr>
              <a:graphicFrameLocks noChangeAspect="1"/>
            </p:cNvGraphicFramePr>
            <p:nvPr/>
          </p:nvGraphicFramePr>
          <p:xfrm>
            <a:off x="9046684" y="5094447"/>
            <a:ext cx="1143008" cy="10746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1" r:id="rId3" progId="Equation.DSMT4">
                    <p:embed/>
                  </p:oleObj>
                </mc:Choice>
                <mc:Fallback>
                  <p:oleObj r:id="rId3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9046684" y="5094447"/>
                          <a:ext cx="1143008" cy="107462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" name="文本框 13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55304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5305" name="组合 15"/>
          <p:cNvGrpSpPr/>
          <p:nvPr/>
        </p:nvGrpSpPr>
        <p:grpSpPr>
          <a:xfrm>
            <a:off x="239184" y="1130301"/>
            <a:ext cx="5185832" cy="954618"/>
            <a:chOff x="2617" y="8464"/>
            <a:chExt cx="10887" cy="2004"/>
          </a:xfrm>
        </p:grpSpPr>
        <p:sp>
          <p:nvSpPr>
            <p:cNvPr id="17" name="直角三角形 16"/>
            <p:cNvSpPr/>
            <p:nvPr/>
          </p:nvSpPr>
          <p:spPr>
            <a:xfrm flipH="1" flipV="1">
              <a:off x="4367" y="10215"/>
              <a:ext cx="253" cy="253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 flipV="1">
              <a:off x="3617" y="8722"/>
              <a:ext cx="9887" cy="153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燕尾形 9"/>
            <p:cNvSpPr/>
            <p:nvPr/>
          </p:nvSpPr>
          <p:spPr>
            <a:xfrm flipH="1">
              <a:off x="2617" y="8464"/>
              <a:ext cx="1987" cy="1987"/>
            </a:xfrm>
            <a:prstGeom prst="chevron">
              <a:avLst>
                <a:gd name="adj" fmla="val 48220"/>
              </a:avLst>
            </a:prstGeom>
            <a:solidFill>
              <a:srgbClr val="B4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直角三角形 19"/>
            <p:cNvSpPr/>
            <p:nvPr/>
          </p:nvSpPr>
          <p:spPr>
            <a:xfrm flipH="1">
              <a:off x="4345" y="8464"/>
              <a:ext cx="253" cy="257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55306" name="图片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24884"/>
            <a:ext cx="3640667" cy="9609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-48683" y="207433"/>
            <a:ext cx="34967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40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专题二 力学</a:t>
            </a:r>
            <a:endParaRPr kumimoji="0" lang="zh-CN" altLang="en-US" sz="3733" b="1" i="0" u="none" strike="noStrike" kern="1200" cap="none" spc="40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3" name="Text Box 32"/>
          <p:cNvSpPr txBox="1">
            <a:spLocks noChangeArrowheads="1"/>
          </p:cNvSpPr>
          <p:nvPr/>
        </p:nvSpPr>
        <p:spPr bwMode="auto">
          <a:xfrm>
            <a:off x="1062567" y="1219200"/>
            <a:ext cx="1517651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考点</a:t>
            </a:r>
            <a:r>
              <a:rPr kumimoji="0" lang="en-US" altLang="zh-CN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endParaRPr kumimoji="0" lang="en-US" altLang="zh-CN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Text Box 42"/>
          <p:cNvSpPr txBox="1">
            <a:spLocks noChangeArrowheads="1"/>
          </p:cNvSpPr>
          <p:nvPr/>
        </p:nvSpPr>
        <p:spPr bwMode="auto">
          <a:xfrm>
            <a:off x="2580218" y="1227667"/>
            <a:ext cx="40555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机械运动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225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225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225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59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7346" name="Rectangle 3"/>
          <p:cNvSpPr/>
          <p:nvPr/>
        </p:nvSpPr>
        <p:spPr>
          <a:xfrm>
            <a:off x="766233" y="3202518"/>
            <a:ext cx="6292851" cy="1670049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Clr>
                <a:schemeClr val="tx2"/>
              </a:buClr>
              <a:buFontTx/>
              <a:buNone/>
            </a:pPr>
            <a:r>
              <a:rPr lang="zh-CN" altLang="en-US" sz="3733" b="1">
                <a:latin typeface="宋体" panose="02010600030101010101" pitchFamily="2" charset="-122"/>
              </a:rPr>
              <a:t>完成练习册中本课时的习题</a:t>
            </a:r>
            <a:endParaRPr lang="zh-CN" altLang="en-US" sz="2400" b="1">
              <a:latin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57351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7352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4884"/>
            <a:ext cx="3640667" cy="9609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Text Box 29"/>
          <p:cNvSpPr txBox="1">
            <a:spLocks noChangeArrowheads="1"/>
          </p:cNvSpPr>
          <p:nvPr/>
        </p:nvSpPr>
        <p:spPr bwMode="auto">
          <a:xfrm>
            <a:off x="-48683" y="207433"/>
            <a:ext cx="349673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40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专题二 力学</a:t>
            </a:r>
            <a:endParaRPr kumimoji="0" lang="zh-CN" altLang="en-US" sz="3733" b="1" i="0" u="none" strike="noStrike" kern="1200" cap="none" spc="40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grpSp>
        <p:nvGrpSpPr>
          <p:cNvPr id="57354" name="组合 12"/>
          <p:cNvGrpSpPr/>
          <p:nvPr/>
        </p:nvGrpSpPr>
        <p:grpSpPr>
          <a:xfrm>
            <a:off x="239183" y="1130301"/>
            <a:ext cx="3839633" cy="954618"/>
            <a:chOff x="2617" y="8464"/>
            <a:chExt cx="8064" cy="2004"/>
          </a:xfrm>
        </p:grpSpPr>
        <p:sp>
          <p:nvSpPr>
            <p:cNvPr id="14" name="直角三角形 13"/>
            <p:cNvSpPr/>
            <p:nvPr/>
          </p:nvSpPr>
          <p:spPr>
            <a:xfrm flipH="1" flipV="1">
              <a:off x="4369" y="10215"/>
              <a:ext cx="253" cy="253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 flipV="1">
              <a:off x="3617" y="8722"/>
              <a:ext cx="7064" cy="153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燕尾形 9"/>
            <p:cNvSpPr/>
            <p:nvPr/>
          </p:nvSpPr>
          <p:spPr>
            <a:xfrm flipH="1">
              <a:off x="2617" y="8464"/>
              <a:ext cx="1987" cy="1987"/>
            </a:xfrm>
            <a:prstGeom prst="chevron">
              <a:avLst>
                <a:gd name="adj" fmla="val 48220"/>
              </a:avLst>
            </a:prstGeom>
            <a:solidFill>
              <a:srgbClr val="B4C7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直角三角形 16"/>
            <p:cNvSpPr/>
            <p:nvPr/>
          </p:nvSpPr>
          <p:spPr>
            <a:xfrm flipH="1">
              <a:off x="4346" y="8464"/>
              <a:ext cx="253" cy="257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6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8" name="Text Box 32"/>
          <p:cNvSpPr txBox="1">
            <a:spLocks noChangeArrowheads="1"/>
          </p:cNvSpPr>
          <p:nvPr/>
        </p:nvSpPr>
        <p:spPr bwMode="auto">
          <a:xfrm>
            <a:off x="1367367" y="1238251"/>
            <a:ext cx="2387600" cy="69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3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课后作业</a:t>
            </a:r>
            <a:endParaRPr kumimoji="0" lang="zh-CN" altLang="en-US" sz="3733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9" name="Group 4"/>
          <p:cNvGrpSpPr>
            <a:grpSpLocks noChangeAspect="1"/>
          </p:cNvGrpSpPr>
          <p:nvPr/>
        </p:nvGrpSpPr>
        <p:grpSpPr>
          <a:xfrm>
            <a:off x="7888084" y="1358901"/>
            <a:ext cx="3900371" cy="4140200"/>
            <a:chOff x="4113" y="1509"/>
            <a:chExt cx="2093" cy="2221"/>
          </a:xfrm>
        </p:grpSpPr>
        <p:sp>
          <p:nvSpPr>
            <p:cNvPr id="57357" name="AutoShape 3"/>
            <p:cNvSpPr>
              <a:spLocks noChangeAspect="1" noTextEdit="1"/>
            </p:cNvSpPr>
            <p:nvPr/>
          </p:nvSpPr>
          <p:spPr>
            <a:xfrm>
              <a:off x="4116" y="1509"/>
              <a:ext cx="2088" cy="22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sp>
          <p:nvSpPr>
            <p:cNvPr id="57358" name="Freeform 5"/>
            <p:cNvSpPr/>
            <p:nvPr/>
          </p:nvSpPr>
          <p:spPr>
            <a:xfrm>
              <a:off x="5451" y="2012"/>
              <a:ext cx="149" cy="92"/>
            </a:xfrm>
            <a:custGeom>
              <a:cxnLst>
                <a:cxn ang="0">
                  <a:pos x="324" y="1444"/>
                </a:cxn>
                <a:cxn ang="0">
                  <a:pos x="3613" y="2208"/>
                </a:cxn>
                <a:cxn ang="0">
                  <a:pos x="3060" y="538"/>
                </a:cxn>
                <a:cxn ang="0">
                  <a:pos x="0" y="0"/>
                </a:cxn>
                <a:cxn ang="0">
                  <a:pos x="324" y="1444"/>
                </a:cxn>
              </a:cxnLst>
              <a:pathLst>
                <a:path w="47" h="28">
                  <a:moveTo>
                    <a:pt x="4" y="19"/>
                  </a:moveTo>
                  <a:cubicBezTo>
                    <a:pt x="19" y="22"/>
                    <a:pt x="34" y="25"/>
                    <a:pt x="47" y="29"/>
                  </a:cubicBezTo>
                  <a:cubicBezTo>
                    <a:pt x="45" y="22"/>
                    <a:pt x="43" y="14"/>
                    <a:pt x="40" y="7"/>
                  </a:cubicBezTo>
                  <a:cubicBezTo>
                    <a:pt x="27" y="4"/>
                    <a:pt x="14" y="2"/>
                    <a:pt x="0" y="0"/>
                  </a:cubicBezTo>
                  <a:cubicBezTo>
                    <a:pt x="1" y="6"/>
                    <a:pt x="3" y="12"/>
                    <a:pt x="4" y="19"/>
                  </a:cubicBezTo>
                  <a:close/>
                </a:path>
              </a:pathLst>
            </a:custGeom>
            <a:solidFill>
              <a:srgbClr val="C3D2E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sp>
          <p:nvSpPr>
            <p:cNvPr id="57359" name="Freeform 6"/>
            <p:cNvSpPr/>
            <p:nvPr/>
          </p:nvSpPr>
          <p:spPr>
            <a:xfrm>
              <a:off x="4113" y="2012"/>
              <a:ext cx="756" cy="1000"/>
            </a:xfrm>
            <a:custGeom>
              <a:cxnLst>
                <a:cxn ang="0">
                  <a:pos x="10614" y="22313"/>
                </a:cxn>
                <a:cxn ang="0">
                  <a:pos x="2470" y="12940"/>
                </a:cxn>
                <a:cxn ang="0">
                  <a:pos x="17679" y="1431"/>
                </a:cxn>
                <a:cxn ang="0">
                  <a:pos x="17959" y="0"/>
                </a:cxn>
                <a:cxn ang="0">
                  <a:pos x="0" y="12940"/>
                </a:cxn>
                <a:cxn ang="0">
                  <a:pos x="10068" y="23801"/>
                </a:cxn>
                <a:cxn ang="0">
                  <a:pos x="10614" y="22313"/>
                </a:cxn>
              </a:cxnLst>
              <a:pathLst>
                <a:path w="239" h="316">
                  <a:moveTo>
                    <a:pt x="141" y="296"/>
                  </a:moveTo>
                  <a:cubicBezTo>
                    <a:pt x="75" y="267"/>
                    <a:pt x="33" y="222"/>
                    <a:pt x="33" y="172"/>
                  </a:cubicBezTo>
                  <a:cubicBezTo>
                    <a:pt x="33" y="101"/>
                    <a:pt x="117" y="41"/>
                    <a:pt x="235" y="19"/>
                  </a:cubicBezTo>
                  <a:cubicBezTo>
                    <a:pt x="236" y="12"/>
                    <a:pt x="238" y="6"/>
                    <a:pt x="239" y="0"/>
                  </a:cubicBezTo>
                  <a:cubicBezTo>
                    <a:pt x="101" y="21"/>
                    <a:pt x="0" y="90"/>
                    <a:pt x="0" y="172"/>
                  </a:cubicBezTo>
                  <a:cubicBezTo>
                    <a:pt x="0" y="231"/>
                    <a:pt x="52" y="284"/>
                    <a:pt x="134" y="316"/>
                  </a:cubicBezTo>
                  <a:cubicBezTo>
                    <a:pt x="136" y="310"/>
                    <a:pt x="138" y="303"/>
                    <a:pt x="141" y="29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sp>
          <p:nvSpPr>
            <p:cNvPr id="57360" name="Freeform 7"/>
            <p:cNvSpPr/>
            <p:nvPr/>
          </p:nvSpPr>
          <p:spPr>
            <a:xfrm>
              <a:off x="5669" y="2060"/>
              <a:ext cx="537" cy="952"/>
            </a:xfrm>
            <a:custGeom>
              <a:cxnLst>
                <a:cxn ang="0">
                  <a:pos x="0" y="0"/>
                </a:cxn>
                <a:cxn ang="0">
                  <a:pos x="439" y="1734"/>
                </a:cxn>
                <a:cxn ang="0">
                  <a:pos x="10255" y="11770"/>
                </a:cxn>
                <a:cxn ang="0">
                  <a:pos x="2186" y="21116"/>
                </a:cxn>
                <a:cxn ang="0">
                  <a:pos x="2693" y="22608"/>
                </a:cxn>
                <a:cxn ang="0">
                  <a:pos x="12723" y="11770"/>
                </a:cxn>
                <a:cxn ang="0">
                  <a:pos x="0" y="0"/>
                </a:cxn>
              </a:cxnLst>
              <a:pathLst>
                <a:path w="170" h="301">
                  <a:moveTo>
                    <a:pt x="0" y="0"/>
                  </a:moveTo>
                  <a:cubicBezTo>
                    <a:pt x="2" y="8"/>
                    <a:pt x="4" y="15"/>
                    <a:pt x="6" y="23"/>
                  </a:cubicBezTo>
                  <a:cubicBezTo>
                    <a:pt x="85" y="52"/>
                    <a:pt x="137" y="101"/>
                    <a:pt x="137" y="157"/>
                  </a:cubicBezTo>
                  <a:cubicBezTo>
                    <a:pt x="137" y="207"/>
                    <a:pt x="95" y="252"/>
                    <a:pt x="29" y="281"/>
                  </a:cubicBezTo>
                  <a:cubicBezTo>
                    <a:pt x="32" y="288"/>
                    <a:pt x="34" y="295"/>
                    <a:pt x="36" y="301"/>
                  </a:cubicBezTo>
                  <a:cubicBezTo>
                    <a:pt x="118" y="269"/>
                    <a:pt x="170" y="216"/>
                    <a:pt x="170" y="157"/>
                  </a:cubicBezTo>
                  <a:cubicBezTo>
                    <a:pt x="170" y="90"/>
                    <a:pt x="102" y="31"/>
                    <a:pt x="0" y="0"/>
                  </a:cubicBezTo>
                  <a:close/>
                </a:path>
              </a:pathLst>
            </a:custGeom>
            <a:solidFill>
              <a:srgbClr val="C3D2E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sp>
          <p:nvSpPr>
            <p:cNvPr id="57361" name="Freeform 8"/>
            <p:cNvSpPr/>
            <p:nvPr/>
          </p:nvSpPr>
          <p:spPr>
            <a:xfrm>
              <a:off x="4663" y="1512"/>
              <a:ext cx="449" cy="535"/>
            </a:xfrm>
            <a:custGeom>
              <a:cxnLst>
                <a:cxn ang="0">
                  <a:pos x="8273" y="3395"/>
                </a:cxn>
                <a:cxn ang="0">
                  <a:pos x="10696" y="0"/>
                </a:cxn>
                <a:cxn ang="0">
                  <a:pos x="0" y="12706"/>
                </a:cxn>
                <a:cxn ang="0">
                  <a:pos x="1751" y="12263"/>
                </a:cxn>
                <a:cxn ang="0">
                  <a:pos x="8273" y="3395"/>
                </a:cxn>
              </a:cxnLst>
              <a:pathLst>
                <a:path w="142" h="169">
                  <a:moveTo>
                    <a:pt x="110" y="45"/>
                  </a:moveTo>
                  <a:cubicBezTo>
                    <a:pt x="122" y="24"/>
                    <a:pt x="133" y="10"/>
                    <a:pt x="142" y="0"/>
                  </a:cubicBezTo>
                  <a:cubicBezTo>
                    <a:pt x="81" y="9"/>
                    <a:pt x="28" y="75"/>
                    <a:pt x="0" y="169"/>
                  </a:cubicBezTo>
                  <a:cubicBezTo>
                    <a:pt x="8" y="167"/>
                    <a:pt x="15" y="165"/>
                    <a:pt x="23" y="163"/>
                  </a:cubicBezTo>
                  <a:cubicBezTo>
                    <a:pt x="44" y="107"/>
                    <a:pt x="74" y="65"/>
                    <a:pt x="110" y="4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sp>
          <p:nvSpPr>
            <p:cNvPr id="57362" name="Freeform 9"/>
            <p:cNvSpPr/>
            <p:nvPr/>
          </p:nvSpPr>
          <p:spPr>
            <a:xfrm>
              <a:off x="4711" y="3123"/>
              <a:ext cx="320" cy="456"/>
            </a:xfrm>
            <a:custGeom>
              <a:cxnLst>
                <a:cxn ang="0">
                  <a:pos x="4845" y="6206"/>
                </a:cxn>
                <a:cxn ang="0">
                  <a:pos x="993" y="0"/>
                </a:cxn>
                <a:cxn ang="0">
                  <a:pos x="0" y="1755"/>
                </a:cxn>
                <a:cxn ang="0">
                  <a:pos x="7644" y="10880"/>
                </a:cxn>
                <a:cxn ang="0">
                  <a:pos x="6979" y="9296"/>
                </a:cxn>
                <a:cxn ang="0">
                  <a:pos x="4845" y="6206"/>
                </a:cxn>
              </a:cxnLst>
              <a:pathLst>
                <a:path w="100" h="144">
                  <a:moveTo>
                    <a:pt x="64" y="82"/>
                  </a:moveTo>
                  <a:cubicBezTo>
                    <a:pt x="44" y="62"/>
                    <a:pt x="26" y="34"/>
                    <a:pt x="13" y="0"/>
                  </a:cubicBezTo>
                  <a:cubicBezTo>
                    <a:pt x="6" y="6"/>
                    <a:pt x="2" y="13"/>
                    <a:pt x="0" y="23"/>
                  </a:cubicBezTo>
                  <a:cubicBezTo>
                    <a:pt x="24" y="83"/>
                    <a:pt x="60" y="126"/>
                    <a:pt x="101" y="144"/>
                  </a:cubicBezTo>
                  <a:cubicBezTo>
                    <a:pt x="98" y="137"/>
                    <a:pt x="94" y="130"/>
                    <a:pt x="92" y="123"/>
                  </a:cubicBezTo>
                  <a:cubicBezTo>
                    <a:pt x="79" y="113"/>
                    <a:pt x="69" y="99"/>
                    <a:pt x="64" y="8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sp>
          <p:nvSpPr>
            <p:cNvPr id="57363" name="Freeform 10"/>
            <p:cNvSpPr/>
            <p:nvPr/>
          </p:nvSpPr>
          <p:spPr>
            <a:xfrm>
              <a:off x="4591" y="2117"/>
              <a:ext cx="117" cy="724"/>
            </a:xfrm>
            <a:custGeom>
              <a:cxnLst>
                <a:cxn ang="0">
                  <a:pos x="1765" y="15586"/>
                </a:cxn>
                <a:cxn ang="0">
                  <a:pos x="1375" y="10424"/>
                </a:cxn>
                <a:cxn ang="0">
                  <a:pos x="2811" y="0"/>
                </a:cxn>
                <a:cxn ang="0">
                  <a:pos x="1161" y="534"/>
                </a:cxn>
                <a:cxn ang="0">
                  <a:pos x="0" y="10424"/>
                </a:cxn>
                <a:cxn ang="0">
                  <a:pos x="538" y="17172"/>
                </a:cxn>
                <a:cxn ang="0">
                  <a:pos x="1765" y="15586"/>
                </a:cxn>
              </a:cxnLst>
              <a:pathLst>
                <a:path w="37" h="229">
                  <a:moveTo>
                    <a:pt x="23" y="208"/>
                  </a:moveTo>
                  <a:cubicBezTo>
                    <a:pt x="20" y="186"/>
                    <a:pt x="18" y="163"/>
                    <a:pt x="18" y="139"/>
                  </a:cubicBezTo>
                  <a:cubicBezTo>
                    <a:pt x="18" y="89"/>
                    <a:pt x="25" y="41"/>
                    <a:pt x="37" y="0"/>
                  </a:cubicBezTo>
                  <a:cubicBezTo>
                    <a:pt x="30" y="2"/>
                    <a:pt x="22" y="4"/>
                    <a:pt x="15" y="7"/>
                  </a:cubicBezTo>
                  <a:cubicBezTo>
                    <a:pt x="6" y="48"/>
                    <a:pt x="0" y="92"/>
                    <a:pt x="0" y="139"/>
                  </a:cubicBezTo>
                  <a:cubicBezTo>
                    <a:pt x="0" y="170"/>
                    <a:pt x="3" y="200"/>
                    <a:pt x="7" y="229"/>
                  </a:cubicBezTo>
                  <a:cubicBezTo>
                    <a:pt x="12" y="222"/>
                    <a:pt x="17" y="214"/>
                    <a:pt x="23" y="208"/>
                  </a:cubicBezTo>
                  <a:close/>
                </a:path>
              </a:pathLst>
            </a:custGeom>
            <a:solidFill>
              <a:srgbClr val="C3D2E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sp>
          <p:nvSpPr>
            <p:cNvPr id="57364" name="Freeform 11"/>
            <p:cNvSpPr/>
            <p:nvPr/>
          </p:nvSpPr>
          <p:spPr>
            <a:xfrm>
              <a:off x="5289" y="3123"/>
              <a:ext cx="320" cy="456"/>
            </a:xfrm>
            <a:custGeom>
              <a:cxnLst>
                <a:cxn ang="0">
                  <a:pos x="6668" y="0"/>
                </a:cxn>
                <a:cxn ang="0">
                  <a:pos x="2806" y="6206"/>
                </a:cxn>
                <a:cxn ang="0">
                  <a:pos x="672" y="9296"/>
                </a:cxn>
                <a:cxn ang="0">
                  <a:pos x="0" y="10880"/>
                </a:cxn>
                <a:cxn ang="0">
                  <a:pos x="7644" y="1755"/>
                </a:cxn>
                <a:cxn ang="0">
                  <a:pos x="6668" y="0"/>
                </a:cxn>
              </a:cxnLst>
              <a:pathLst>
                <a:path w="100" h="144">
                  <a:moveTo>
                    <a:pt x="88" y="0"/>
                  </a:moveTo>
                  <a:cubicBezTo>
                    <a:pt x="75" y="34"/>
                    <a:pt x="57" y="62"/>
                    <a:pt x="37" y="82"/>
                  </a:cubicBezTo>
                  <a:cubicBezTo>
                    <a:pt x="32" y="99"/>
                    <a:pt x="22" y="113"/>
                    <a:pt x="9" y="123"/>
                  </a:cubicBezTo>
                  <a:cubicBezTo>
                    <a:pt x="7" y="130"/>
                    <a:pt x="3" y="137"/>
                    <a:pt x="0" y="144"/>
                  </a:cubicBezTo>
                  <a:cubicBezTo>
                    <a:pt x="41" y="126"/>
                    <a:pt x="77" y="83"/>
                    <a:pt x="101" y="23"/>
                  </a:cubicBezTo>
                  <a:cubicBezTo>
                    <a:pt x="99" y="13"/>
                    <a:pt x="95" y="6"/>
                    <a:pt x="88" y="0"/>
                  </a:cubicBezTo>
                  <a:close/>
                </a:path>
              </a:pathLst>
            </a:custGeom>
            <a:solidFill>
              <a:srgbClr val="C3D2E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sp>
          <p:nvSpPr>
            <p:cNvPr id="57365" name="Freeform 12"/>
            <p:cNvSpPr/>
            <p:nvPr/>
          </p:nvSpPr>
          <p:spPr>
            <a:xfrm>
              <a:off x="5208" y="1512"/>
              <a:ext cx="521" cy="1329"/>
            </a:xfrm>
            <a:custGeom>
              <a:cxnLst>
                <a:cxn ang="0">
                  <a:pos x="156" y="157"/>
                </a:cxn>
                <a:cxn ang="0">
                  <a:pos x="156" y="157"/>
                </a:cxn>
                <a:cxn ang="0">
                  <a:pos x="225" y="282"/>
                </a:cxn>
                <a:cxn ang="0">
                  <a:pos x="225" y="282"/>
                </a:cxn>
                <a:cxn ang="0">
                  <a:pos x="370" y="439"/>
                </a:cxn>
                <a:cxn ang="0">
                  <a:pos x="370" y="439"/>
                </a:cxn>
                <a:cxn ang="0">
                  <a:pos x="533" y="603"/>
                </a:cxn>
                <a:cxn ang="0">
                  <a:pos x="533" y="603"/>
                </a:cxn>
                <a:cxn ang="0">
                  <a:pos x="2398" y="3397"/>
                </a:cxn>
                <a:cxn ang="0">
                  <a:pos x="10979" y="24868"/>
                </a:cxn>
                <a:cxn ang="0">
                  <a:pos x="10590" y="30069"/>
                </a:cxn>
                <a:cxn ang="0">
                  <a:pos x="10590" y="30069"/>
                </a:cxn>
                <a:cxn ang="0">
                  <a:pos x="10910" y="30446"/>
                </a:cxn>
                <a:cxn ang="0">
                  <a:pos x="10979" y="30446"/>
                </a:cxn>
                <a:cxn ang="0">
                  <a:pos x="11192" y="30833"/>
                </a:cxn>
                <a:cxn ang="0">
                  <a:pos x="11287" y="30833"/>
                </a:cxn>
                <a:cxn ang="0">
                  <a:pos x="11792" y="31662"/>
                </a:cxn>
                <a:cxn ang="0">
                  <a:pos x="12337" y="24868"/>
                </a:cxn>
                <a:cxn ang="0">
                  <a:pos x="0" y="0"/>
                </a:cxn>
                <a:cxn ang="0">
                  <a:pos x="156" y="157"/>
                </a:cxn>
              </a:cxnLst>
              <a:pathLst>
                <a:path w="165" h="420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5" y="5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7"/>
                    <a:pt x="6" y="7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4" y="17"/>
                    <a:pt x="23" y="29"/>
                    <a:pt x="32" y="45"/>
                  </a:cubicBezTo>
                  <a:cubicBezTo>
                    <a:pt x="98" y="82"/>
                    <a:pt x="147" y="196"/>
                    <a:pt x="147" y="330"/>
                  </a:cubicBezTo>
                  <a:cubicBezTo>
                    <a:pt x="147" y="354"/>
                    <a:pt x="145" y="377"/>
                    <a:pt x="142" y="399"/>
                  </a:cubicBezTo>
                  <a:cubicBezTo>
                    <a:pt x="142" y="399"/>
                    <a:pt x="142" y="399"/>
                    <a:pt x="142" y="399"/>
                  </a:cubicBezTo>
                  <a:cubicBezTo>
                    <a:pt x="144" y="400"/>
                    <a:pt x="145" y="402"/>
                    <a:pt x="146" y="404"/>
                  </a:cubicBezTo>
                  <a:cubicBezTo>
                    <a:pt x="147" y="404"/>
                    <a:pt x="147" y="404"/>
                    <a:pt x="147" y="404"/>
                  </a:cubicBezTo>
                  <a:cubicBezTo>
                    <a:pt x="148" y="406"/>
                    <a:pt x="149" y="407"/>
                    <a:pt x="150" y="409"/>
                  </a:cubicBezTo>
                  <a:cubicBezTo>
                    <a:pt x="150" y="409"/>
                    <a:pt x="150" y="409"/>
                    <a:pt x="151" y="409"/>
                  </a:cubicBezTo>
                  <a:cubicBezTo>
                    <a:pt x="153" y="413"/>
                    <a:pt x="156" y="416"/>
                    <a:pt x="158" y="420"/>
                  </a:cubicBezTo>
                  <a:cubicBezTo>
                    <a:pt x="162" y="391"/>
                    <a:pt x="165" y="361"/>
                    <a:pt x="165" y="330"/>
                  </a:cubicBezTo>
                  <a:cubicBezTo>
                    <a:pt x="165" y="156"/>
                    <a:pt x="92" y="14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lose/>
                </a:path>
              </a:pathLst>
            </a:custGeom>
            <a:solidFill>
              <a:srgbClr val="C3D2ED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sp>
          <p:nvSpPr>
            <p:cNvPr id="57366" name="Freeform 13"/>
            <p:cNvSpPr/>
            <p:nvPr/>
          </p:nvSpPr>
          <p:spPr>
            <a:xfrm>
              <a:off x="5451" y="2012"/>
              <a:ext cx="149" cy="92"/>
            </a:xfrm>
            <a:custGeom>
              <a:cxnLst>
                <a:cxn ang="0">
                  <a:pos x="324" y="1444"/>
                </a:cxn>
                <a:cxn ang="0">
                  <a:pos x="3613" y="2208"/>
                </a:cxn>
                <a:cxn ang="0">
                  <a:pos x="3060" y="538"/>
                </a:cxn>
                <a:cxn ang="0">
                  <a:pos x="0" y="0"/>
                </a:cxn>
                <a:cxn ang="0">
                  <a:pos x="324" y="1444"/>
                </a:cxn>
              </a:cxnLst>
              <a:pathLst>
                <a:path w="47" h="28">
                  <a:moveTo>
                    <a:pt x="4" y="19"/>
                  </a:moveTo>
                  <a:cubicBezTo>
                    <a:pt x="19" y="22"/>
                    <a:pt x="34" y="25"/>
                    <a:pt x="47" y="29"/>
                  </a:cubicBezTo>
                  <a:cubicBezTo>
                    <a:pt x="45" y="22"/>
                    <a:pt x="43" y="14"/>
                    <a:pt x="40" y="7"/>
                  </a:cubicBezTo>
                  <a:cubicBezTo>
                    <a:pt x="27" y="4"/>
                    <a:pt x="14" y="2"/>
                    <a:pt x="0" y="0"/>
                  </a:cubicBezTo>
                  <a:cubicBezTo>
                    <a:pt x="1" y="6"/>
                    <a:pt x="3" y="12"/>
                    <a:pt x="4" y="19"/>
                  </a:cubicBezTo>
                  <a:close/>
                </a:path>
              </a:pathLst>
            </a:custGeom>
            <a:solidFill>
              <a:srgbClr val="004E6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sp>
          <p:nvSpPr>
            <p:cNvPr id="57367" name="Freeform 14"/>
            <p:cNvSpPr/>
            <p:nvPr/>
          </p:nvSpPr>
          <p:spPr>
            <a:xfrm>
              <a:off x="4113" y="2012"/>
              <a:ext cx="756" cy="1000"/>
            </a:xfrm>
            <a:custGeom>
              <a:cxnLst>
                <a:cxn ang="0">
                  <a:pos x="10614" y="22313"/>
                </a:cxn>
                <a:cxn ang="0">
                  <a:pos x="2470" y="12940"/>
                </a:cxn>
                <a:cxn ang="0">
                  <a:pos x="17679" y="1431"/>
                </a:cxn>
                <a:cxn ang="0">
                  <a:pos x="17959" y="0"/>
                </a:cxn>
                <a:cxn ang="0">
                  <a:pos x="0" y="12940"/>
                </a:cxn>
                <a:cxn ang="0">
                  <a:pos x="10068" y="23801"/>
                </a:cxn>
                <a:cxn ang="0">
                  <a:pos x="10614" y="22313"/>
                </a:cxn>
              </a:cxnLst>
              <a:pathLst>
                <a:path w="239" h="316">
                  <a:moveTo>
                    <a:pt x="141" y="296"/>
                  </a:moveTo>
                  <a:cubicBezTo>
                    <a:pt x="75" y="267"/>
                    <a:pt x="33" y="222"/>
                    <a:pt x="33" y="172"/>
                  </a:cubicBezTo>
                  <a:cubicBezTo>
                    <a:pt x="33" y="101"/>
                    <a:pt x="117" y="41"/>
                    <a:pt x="235" y="19"/>
                  </a:cubicBezTo>
                  <a:cubicBezTo>
                    <a:pt x="236" y="12"/>
                    <a:pt x="238" y="6"/>
                    <a:pt x="239" y="0"/>
                  </a:cubicBezTo>
                  <a:cubicBezTo>
                    <a:pt x="101" y="21"/>
                    <a:pt x="0" y="90"/>
                    <a:pt x="0" y="172"/>
                  </a:cubicBezTo>
                  <a:cubicBezTo>
                    <a:pt x="0" y="231"/>
                    <a:pt x="52" y="284"/>
                    <a:pt x="134" y="316"/>
                  </a:cubicBezTo>
                  <a:cubicBezTo>
                    <a:pt x="136" y="310"/>
                    <a:pt x="138" y="303"/>
                    <a:pt x="141" y="296"/>
                  </a:cubicBezTo>
                  <a:close/>
                </a:path>
              </a:pathLst>
            </a:custGeom>
            <a:solidFill>
              <a:srgbClr val="004E6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sp>
          <p:nvSpPr>
            <p:cNvPr id="57368" name="Freeform 15"/>
            <p:cNvSpPr/>
            <p:nvPr/>
          </p:nvSpPr>
          <p:spPr>
            <a:xfrm>
              <a:off x="5669" y="2060"/>
              <a:ext cx="537" cy="952"/>
            </a:xfrm>
            <a:custGeom>
              <a:cxnLst>
                <a:cxn ang="0">
                  <a:pos x="0" y="0"/>
                </a:cxn>
                <a:cxn ang="0">
                  <a:pos x="439" y="1734"/>
                </a:cxn>
                <a:cxn ang="0">
                  <a:pos x="10255" y="11770"/>
                </a:cxn>
                <a:cxn ang="0">
                  <a:pos x="2186" y="21116"/>
                </a:cxn>
                <a:cxn ang="0">
                  <a:pos x="2693" y="22608"/>
                </a:cxn>
                <a:cxn ang="0">
                  <a:pos x="12723" y="11770"/>
                </a:cxn>
                <a:cxn ang="0">
                  <a:pos x="0" y="0"/>
                </a:cxn>
              </a:cxnLst>
              <a:pathLst>
                <a:path w="170" h="301">
                  <a:moveTo>
                    <a:pt x="0" y="0"/>
                  </a:moveTo>
                  <a:cubicBezTo>
                    <a:pt x="2" y="8"/>
                    <a:pt x="4" y="15"/>
                    <a:pt x="6" y="23"/>
                  </a:cubicBezTo>
                  <a:cubicBezTo>
                    <a:pt x="85" y="52"/>
                    <a:pt x="137" y="101"/>
                    <a:pt x="137" y="157"/>
                  </a:cubicBezTo>
                  <a:cubicBezTo>
                    <a:pt x="137" y="207"/>
                    <a:pt x="95" y="252"/>
                    <a:pt x="29" y="281"/>
                  </a:cubicBezTo>
                  <a:cubicBezTo>
                    <a:pt x="32" y="288"/>
                    <a:pt x="34" y="295"/>
                    <a:pt x="36" y="301"/>
                  </a:cubicBezTo>
                  <a:cubicBezTo>
                    <a:pt x="118" y="269"/>
                    <a:pt x="170" y="216"/>
                    <a:pt x="170" y="157"/>
                  </a:cubicBezTo>
                  <a:cubicBezTo>
                    <a:pt x="170" y="90"/>
                    <a:pt x="102" y="31"/>
                    <a:pt x="0" y="0"/>
                  </a:cubicBezTo>
                  <a:close/>
                </a:path>
              </a:pathLst>
            </a:custGeom>
            <a:solidFill>
              <a:srgbClr val="004E6E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sp>
          <p:nvSpPr>
            <p:cNvPr id="57369" name="Freeform 16"/>
            <p:cNvSpPr/>
            <p:nvPr/>
          </p:nvSpPr>
          <p:spPr>
            <a:xfrm>
              <a:off x="4663" y="1512"/>
              <a:ext cx="449" cy="535"/>
            </a:xfrm>
            <a:custGeom>
              <a:cxnLst>
                <a:cxn ang="0">
                  <a:pos x="8273" y="3395"/>
                </a:cxn>
                <a:cxn ang="0">
                  <a:pos x="10696" y="0"/>
                </a:cxn>
                <a:cxn ang="0">
                  <a:pos x="0" y="12706"/>
                </a:cxn>
                <a:cxn ang="0">
                  <a:pos x="1751" y="12263"/>
                </a:cxn>
                <a:cxn ang="0">
                  <a:pos x="8273" y="3395"/>
                </a:cxn>
              </a:cxnLst>
              <a:pathLst>
                <a:path w="142" h="169">
                  <a:moveTo>
                    <a:pt x="110" y="45"/>
                  </a:moveTo>
                  <a:cubicBezTo>
                    <a:pt x="122" y="24"/>
                    <a:pt x="133" y="10"/>
                    <a:pt x="142" y="0"/>
                  </a:cubicBezTo>
                  <a:cubicBezTo>
                    <a:pt x="81" y="9"/>
                    <a:pt x="28" y="75"/>
                    <a:pt x="0" y="169"/>
                  </a:cubicBezTo>
                  <a:cubicBezTo>
                    <a:pt x="8" y="167"/>
                    <a:pt x="15" y="165"/>
                    <a:pt x="23" y="163"/>
                  </a:cubicBezTo>
                  <a:cubicBezTo>
                    <a:pt x="44" y="107"/>
                    <a:pt x="74" y="65"/>
                    <a:pt x="110" y="45"/>
                  </a:cubicBezTo>
                  <a:close/>
                </a:path>
              </a:pathLst>
            </a:custGeom>
            <a:solidFill>
              <a:srgbClr val="5FB0E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sp>
          <p:nvSpPr>
            <p:cNvPr id="57370" name="Freeform 17"/>
            <p:cNvSpPr/>
            <p:nvPr/>
          </p:nvSpPr>
          <p:spPr>
            <a:xfrm>
              <a:off x="4711" y="3123"/>
              <a:ext cx="320" cy="456"/>
            </a:xfrm>
            <a:custGeom>
              <a:cxnLst>
                <a:cxn ang="0">
                  <a:pos x="4845" y="6206"/>
                </a:cxn>
                <a:cxn ang="0">
                  <a:pos x="993" y="0"/>
                </a:cxn>
                <a:cxn ang="0">
                  <a:pos x="0" y="1755"/>
                </a:cxn>
                <a:cxn ang="0">
                  <a:pos x="7644" y="10880"/>
                </a:cxn>
                <a:cxn ang="0">
                  <a:pos x="6979" y="9296"/>
                </a:cxn>
                <a:cxn ang="0">
                  <a:pos x="4845" y="6206"/>
                </a:cxn>
              </a:cxnLst>
              <a:pathLst>
                <a:path w="100" h="144">
                  <a:moveTo>
                    <a:pt x="64" y="82"/>
                  </a:moveTo>
                  <a:cubicBezTo>
                    <a:pt x="44" y="62"/>
                    <a:pt x="26" y="34"/>
                    <a:pt x="13" y="0"/>
                  </a:cubicBezTo>
                  <a:cubicBezTo>
                    <a:pt x="6" y="6"/>
                    <a:pt x="2" y="13"/>
                    <a:pt x="0" y="23"/>
                  </a:cubicBezTo>
                  <a:cubicBezTo>
                    <a:pt x="24" y="83"/>
                    <a:pt x="60" y="126"/>
                    <a:pt x="101" y="144"/>
                  </a:cubicBezTo>
                  <a:cubicBezTo>
                    <a:pt x="98" y="137"/>
                    <a:pt x="94" y="130"/>
                    <a:pt x="92" y="123"/>
                  </a:cubicBezTo>
                  <a:cubicBezTo>
                    <a:pt x="79" y="113"/>
                    <a:pt x="69" y="99"/>
                    <a:pt x="64" y="82"/>
                  </a:cubicBezTo>
                  <a:close/>
                </a:path>
              </a:pathLst>
            </a:custGeom>
            <a:solidFill>
              <a:srgbClr val="5FB0E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sp>
          <p:nvSpPr>
            <p:cNvPr id="57371" name="Freeform 18"/>
            <p:cNvSpPr/>
            <p:nvPr/>
          </p:nvSpPr>
          <p:spPr>
            <a:xfrm>
              <a:off x="4591" y="2117"/>
              <a:ext cx="117" cy="724"/>
            </a:xfrm>
            <a:custGeom>
              <a:cxnLst>
                <a:cxn ang="0">
                  <a:pos x="1765" y="15586"/>
                </a:cxn>
                <a:cxn ang="0">
                  <a:pos x="1375" y="10424"/>
                </a:cxn>
                <a:cxn ang="0">
                  <a:pos x="2811" y="0"/>
                </a:cxn>
                <a:cxn ang="0">
                  <a:pos x="1161" y="534"/>
                </a:cxn>
                <a:cxn ang="0">
                  <a:pos x="0" y="10424"/>
                </a:cxn>
                <a:cxn ang="0">
                  <a:pos x="538" y="17172"/>
                </a:cxn>
                <a:cxn ang="0">
                  <a:pos x="1765" y="15586"/>
                </a:cxn>
              </a:cxnLst>
              <a:pathLst>
                <a:path w="37" h="229">
                  <a:moveTo>
                    <a:pt x="23" y="208"/>
                  </a:moveTo>
                  <a:cubicBezTo>
                    <a:pt x="20" y="186"/>
                    <a:pt x="18" y="163"/>
                    <a:pt x="18" y="139"/>
                  </a:cubicBezTo>
                  <a:cubicBezTo>
                    <a:pt x="18" y="89"/>
                    <a:pt x="25" y="41"/>
                    <a:pt x="37" y="0"/>
                  </a:cubicBezTo>
                  <a:cubicBezTo>
                    <a:pt x="30" y="2"/>
                    <a:pt x="22" y="4"/>
                    <a:pt x="15" y="7"/>
                  </a:cubicBezTo>
                  <a:cubicBezTo>
                    <a:pt x="6" y="48"/>
                    <a:pt x="0" y="92"/>
                    <a:pt x="0" y="139"/>
                  </a:cubicBezTo>
                  <a:cubicBezTo>
                    <a:pt x="0" y="170"/>
                    <a:pt x="3" y="200"/>
                    <a:pt x="7" y="229"/>
                  </a:cubicBezTo>
                  <a:cubicBezTo>
                    <a:pt x="12" y="222"/>
                    <a:pt x="17" y="214"/>
                    <a:pt x="23" y="208"/>
                  </a:cubicBezTo>
                  <a:close/>
                </a:path>
              </a:pathLst>
            </a:custGeom>
            <a:solidFill>
              <a:srgbClr val="5FB0E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sp>
          <p:nvSpPr>
            <p:cNvPr id="57372" name="Freeform 19"/>
            <p:cNvSpPr/>
            <p:nvPr/>
          </p:nvSpPr>
          <p:spPr>
            <a:xfrm>
              <a:off x="5289" y="3123"/>
              <a:ext cx="320" cy="456"/>
            </a:xfrm>
            <a:custGeom>
              <a:cxnLst>
                <a:cxn ang="0">
                  <a:pos x="6668" y="0"/>
                </a:cxn>
                <a:cxn ang="0">
                  <a:pos x="2806" y="6206"/>
                </a:cxn>
                <a:cxn ang="0">
                  <a:pos x="672" y="9296"/>
                </a:cxn>
                <a:cxn ang="0">
                  <a:pos x="0" y="10880"/>
                </a:cxn>
                <a:cxn ang="0">
                  <a:pos x="7644" y="1755"/>
                </a:cxn>
                <a:cxn ang="0">
                  <a:pos x="6668" y="0"/>
                </a:cxn>
              </a:cxnLst>
              <a:pathLst>
                <a:path w="100" h="144">
                  <a:moveTo>
                    <a:pt x="88" y="0"/>
                  </a:moveTo>
                  <a:cubicBezTo>
                    <a:pt x="75" y="34"/>
                    <a:pt x="57" y="62"/>
                    <a:pt x="37" y="82"/>
                  </a:cubicBezTo>
                  <a:cubicBezTo>
                    <a:pt x="32" y="99"/>
                    <a:pt x="22" y="113"/>
                    <a:pt x="9" y="123"/>
                  </a:cubicBezTo>
                  <a:cubicBezTo>
                    <a:pt x="7" y="130"/>
                    <a:pt x="3" y="137"/>
                    <a:pt x="0" y="144"/>
                  </a:cubicBezTo>
                  <a:cubicBezTo>
                    <a:pt x="41" y="126"/>
                    <a:pt x="77" y="83"/>
                    <a:pt x="101" y="23"/>
                  </a:cubicBezTo>
                  <a:cubicBezTo>
                    <a:pt x="99" y="13"/>
                    <a:pt x="95" y="6"/>
                    <a:pt x="88" y="0"/>
                  </a:cubicBezTo>
                  <a:close/>
                </a:path>
              </a:pathLst>
            </a:custGeom>
            <a:solidFill>
              <a:srgbClr val="5FB0E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sp>
          <p:nvSpPr>
            <p:cNvPr id="57373" name="Freeform 20"/>
            <p:cNvSpPr/>
            <p:nvPr/>
          </p:nvSpPr>
          <p:spPr>
            <a:xfrm>
              <a:off x="5208" y="1512"/>
              <a:ext cx="521" cy="1329"/>
            </a:xfrm>
            <a:custGeom>
              <a:cxnLst>
                <a:cxn ang="0">
                  <a:pos x="156" y="157"/>
                </a:cxn>
                <a:cxn ang="0">
                  <a:pos x="156" y="157"/>
                </a:cxn>
                <a:cxn ang="0">
                  <a:pos x="225" y="282"/>
                </a:cxn>
                <a:cxn ang="0">
                  <a:pos x="225" y="282"/>
                </a:cxn>
                <a:cxn ang="0">
                  <a:pos x="370" y="439"/>
                </a:cxn>
                <a:cxn ang="0">
                  <a:pos x="370" y="439"/>
                </a:cxn>
                <a:cxn ang="0">
                  <a:pos x="533" y="603"/>
                </a:cxn>
                <a:cxn ang="0">
                  <a:pos x="533" y="603"/>
                </a:cxn>
                <a:cxn ang="0">
                  <a:pos x="2398" y="3397"/>
                </a:cxn>
                <a:cxn ang="0">
                  <a:pos x="10979" y="24868"/>
                </a:cxn>
                <a:cxn ang="0">
                  <a:pos x="10590" y="30069"/>
                </a:cxn>
                <a:cxn ang="0">
                  <a:pos x="10590" y="30069"/>
                </a:cxn>
                <a:cxn ang="0">
                  <a:pos x="10910" y="30446"/>
                </a:cxn>
                <a:cxn ang="0">
                  <a:pos x="10979" y="30446"/>
                </a:cxn>
                <a:cxn ang="0">
                  <a:pos x="11192" y="30833"/>
                </a:cxn>
                <a:cxn ang="0">
                  <a:pos x="11287" y="30833"/>
                </a:cxn>
                <a:cxn ang="0">
                  <a:pos x="11792" y="31662"/>
                </a:cxn>
                <a:cxn ang="0">
                  <a:pos x="12337" y="24868"/>
                </a:cxn>
                <a:cxn ang="0">
                  <a:pos x="0" y="0"/>
                </a:cxn>
                <a:cxn ang="0">
                  <a:pos x="156" y="157"/>
                </a:cxn>
              </a:cxnLst>
              <a:pathLst>
                <a:path w="165" h="420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5" y="5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7"/>
                    <a:pt x="6" y="7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4" y="17"/>
                    <a:pt x="23" y="29"/>
                    <a:pt x="32" y="45"/>
                  </a:cubicBezTo>
                  <a:cubicBezTo>
                    <a:pt x="98" y="82"/>
                    <a:pt x="147" y="196"/>
                    <a:pt x="147" y="330"/>
                  </a:cubicBezTo>
                  <a:cubicBezTo>
                    <a:pt x="147" y="354"/>
                    <a:pt x="145" y="377"/>
                    <a:pt x="142" y="399"/>
                  </a:cubicBezTo>
                  <a:cubicBezTo>
                    <a:pt x="142" y="399"/>
                    <a:pt x="142" y="399"/>
                    <a:pt x="142" y="399"/>
                  </a:cubicBezTo>
                  <a:cubicBezTo>
                    <a:pt x="144" y="400"/>
                    <a:pt x="145" y="402"/>
                    <a:pt x="146" y="404"/>
                  </a:cubicBezTo>
                  <a:cubicBezTo>
                    <a:pt x="147" y="404"/>
                    <a:pt x="147" y="404"/>
                    <a:pt x="147" y="404"/>
                  </a:cubicBezTo>
                  <a:cubicBezTo>
                    <a:pt x="148" y="406"/>
                    <a:pt x="149" y="407"/>
                    <a:pt x="150" y="409"/>
                  </a:cubicBezTo>
                  <a:cubicBezTo>
                    <a:pt x="150" y="409"/>
                    <a:pt x="150" y="409"/>
                    <a:pt x="151" y="409"/>
                  </a:cubicBezTo>
                  <a:cubicBezTo>
                    <a:pt x="153" y="413"/>
                    <a:pt x="156" y="416"/>
                    <a:pt x="158" y="420"/>
                  </a:cubicBezTo>
                  <a:cubicBezTo>
                    <a:pt x="162" y="391"/>
                    <a:pt x="165" y="361"/>
                    <a:pt x="165" y="330"/>
                  </a:cubicBezTo>
                  <a:cubicBezTo>
                    <a:pt x="165" y="156"/>
                    <a:pt x="92" y="14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lose/>
                </a:path>
              </a:pathLst>
            </a:custGeom>
            <a:solidFill>
              <a:srgbClr val="5FB0E3">
                <a:alpha val="100000"/>
              </a:srgbClr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sp>
          <p:nvSpPr>
            <p:cNvPr id="37" name="Oval 21"/>
            <p:cNvSpPr>
              <a:spLocks noChangeArrowheads="1"/>
            </p:cNvSpPr>
            <p:nvPr/>
          </p:nvSpPr>
          <p:spPr bwMode="auto">
            <a:xfrm>
              <a:off x="4996" y="3076"/>
              <a:ext cx="327" cy="329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2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字魂59号-创粗黑" pitchFamily="2" charset="-122"/>
                <a:ea typeface="字魂58号-创中黑" pitchFamily="2" charset="-122"/>
                <a:cs typeface="+mn-cs"/>
                <a:sym typeface="字魂59号-创粗黑" pitchFamily="2" charset="-122"/>
              </a:endParaRPr>
            </a:p>
          </p:txBody>
        </p:sp>
        <p:sp>
          <p:nvSpPr>
            <p:cNvPr id="38" name="Oval 22"/>
            <p:cNvSpPr>
              <a:spLocks noChangeArrowheads="1"/>
            </p:cNvSpPr>
            <p:nvPr/>
          </p:nvSpPr>
          <p:spPr bwMode="auto">
            <a:xfrm>
              <a:off x="5027" y="3111"/>
              <a:ext cx="265" cy="376"/>
            </a:xfrm>
            <a:prstGeom prst="ellipse">
              <a:avLst/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2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字魂59号-创粗黑" pitchFamily="2" charset="-122"/>
                <a:ea typeface="字魂58号-创中黑" pitchFamily="2" charset="-122"/>
                <a:cs typeface="+mn-cs"/>
                <a:sym typeface="字魂59号-创粗黑" pitchFamily="2" charset="-122"/>
              </a:endParaRPr>
            </a:p>
          </p:txBody>
        </p:sp>
        <p:sp>
          <p:nvSpPr>
            <p:cNvPr id="39" name="Oval 23"/>
            <p:cNvSpPr>
              <a:spLocks noChangeArrowheads="1"/>
            </p:cNvSpPr>
            <p:nvPr/>
          </p:nvSpPr>
          <p:spPr bwMode="auto">
            <a:xfrm>
              <a:off x="5061" y="3143"/>
              <a:ext cx="196" cy="427"/>
            </a:xfrm>
            <a:prstGeom prst="ellipse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2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字魂59号-创粗黑" pitchFamily="2" charset="-122"/>
                <a:ea typeface="字魂58号-创中黑" pitchFamily="2" charset="-122"/>
                <a:cs typeface="+mn-cs"/>
                <a:sym typeface="字魂59号-创粗黑" pitchFamily="2" charset="-122"/>
              </a:endParaRPr>
            </a:p>
          </p:txBody>
        </p:sp>
        <p:sp>
          <p:nvSpPr>
            <p:cNvPr id="40" name="Oval 24"/>
            <p:cNvSpPr>
              <a:spLocks noChangeArrowheads="1"/>
            </p:cNvSpPr>
            <p:nvPr/>
          </p:nvSpPr>
          <p:spPr bwMode="auto">
            <a:xfrm>
              <a:off x="5093" y="3173"/>
              <a:ext cx="135" cy="475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2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字魂59号-创粗黑" pitchFamily="2" charset="-122"/>
                <a:ea typeface="字魂58号-创中黑" pitchFamily="2" charset="-122"/>
                <a:cs typeface="+mn-cs"/>
                <a:sym typeface="字魂59号-创粗黑" pitchFamily="2" charset="-122"/>
              </a:endParaRPr>
            </a:p>
          </p:txBody>
        </p:sp>
        <p:sp>
          <p:nvSpPr>
            <p:cNvPr id="41" name="Oval 25"/>
            <p:cNvSpPr>
              <a:spLocks noChangeArrowheads="1"/>
            </p:cNvSpPr>
            <p:nvPr/>
          </p:nvSpPr>
          <p:spPr bwMode="auto">
            <a:xfrm>
              <a:off x="5128" y="3208"/>
              <a:ext cx="64" cy="523"/>
            </a:xfrm>
            <a:prstGeom prst="ellipse">
              <a:avLst/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2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字魂59号-创粗黑" pitchFamily="2" charset="-122"/>
                <a:ea typeface="字魂58号-创中黑" pitchFamily="2" charset="-122"/>
                <a:cs typeface="+mn-cs"/>
                <a:sym typeface="字魂59号-创粗黑" pitchFamily="2" charset="-122"/>
              </a:endParaRPr>
            </a:p>
          </p:txBody>
        </p:sp>
        <p:sp>
          <p:nvSpPr>
            <p:cNvPr id="42" name="Freeform 26"/>
            <p:cNvSpPr/>
            <p:nvPr/>
          </p:nvSpPr>
          <p:spPr bwMode="auto">
            <a:xfrm>
              <a:off x="4663" y="2519"/>
              <a:ext cx="995" cy="609"/>
            </a:xfrm>
            <a:custGeom>
              <a:gdLst>
                <a:gd name="T0" fmla="*/ 157 w 314"/>
                <a:gd name="T1" fmla="*/ 108 h 193"/>
                <a:gd name="T2" fmla="*/ 310 w 314"/>
                <a:gd name="T3" fmla="*/ 193 h 193"/>
                <a:gd name="T4" fmla="*/ 314 w 314"/>
                <a:gd name="T5" fmla="*/ 157 h 193"/>
                <a:gd name="T6" fmla="*/ 157 w 314"/>
                <a:gd name="T7" fmla="*/ 0 h 193"/>
                <a:gd name="T8" fmla="*/ 0 w 314"/>
                <a:gd name="T9" fmla="*/ 157 h 193"/>
                <a:gd name="T10" fmla="*/ 4 w 314"/>
                <a:gd name="T11" fmla="*/ 193 h 193"/>
                <a:gd name="T12" fmla="*/ 157 w 314"/>
                <a:gd name="T13" fmla="*/ 108 h 1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4" h="193">
                  <a:moveTo>
                    <a:pt x="157" y="108"/>
                  </a:moveTo>
                  <a:cubicBezTo>
                    <a:pt x="231" y="108"/>
                    <a:pt x="294" y="124"/>
                    <a:pt x="310" y="193"/>
                  </a:cubicBezTo>
                  <a:cubicBezTo>
                    <a:pt x="313" y="182"/>
                    <a:pt x="314" y="170"/>
                    <a:pt x="314" y="157"/>
                  </a:cubicBezTo>
                  <a:cubicBezTo>
                    <a:pt x="314" y="71"/>
                    <a:pt x="244" y="0"/>
                    <a:pt x="157" y="0"/>
                  </a:cubicBezTo>
                  <a:cubicBezTo>
                    <a:pt x="70" y="0"/>
                    <a:pt x="0" y="71"/>
                    <a:pt x="0" y="157"/>
                  </a:cubicBezTo>
                  <a:cubicBezTo>
                    <a:pt x="0" y="170"/>
                    <a:pt x="1" y="182"/>
                    <a:pt x="4" y="193"/>
                  </a:cubicBezTo>
                  <a:cubicBezTo>
                    <a:pt x="20" y="124"/>
                    <a:pt x="83" y="108"/>
                    <a:pt x="157" y="108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2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字魂59号-创粗黑" pitchFamily="2" charset="-122"/>
                <a:ea typeface="字魂58号-创中黑" pitchFamily="2" charset="-122"/>
                <a:cs typeface="+mn-cs"/>
                <a:sym typeface="字魂59号-创粗黑" pitchFamily="2" charset="-122"/>
              </a:endParaRPr>
            </a:p>
          </p:txBody>
        </p:sp>
        <p:sp>
          <p:nvSpPr>
            <p:cNvPr id="43" name="Freeform 27"/>
            <p:cNvSpPr/>
            <p:nvPr/>
          </p:nvSpPr>
          <p:spPr bwMode="auto">
            <a:xfrm>
              <a:off x="4863" y="1693"/>
              <a:ext cx="597" cy="1341"/>
            </a:xfrm>
            <a:custGeom>
              <a:gdLst>
                <a:gd name="T0" fmla="*/ 155 w 189"/>
                <a:gd name="T1" fmla="*/ 424 h 424"/>
                <a:gd name="T2" fmla="*/ 177 w 189"/>
                <a:gd name="T3" fmla="*/ 207 h 424"/>
                <a:gd name="T4" fmla="*/ 94 w 189"/>
                <a:gd name="T5" fmla="*/ 0 h 424"/>
                <a:gd name="T6" fmla="*/ 94 w 189"/>
                <a:gd name="T7" fmla="*/ 0 h 424"/>
                <a:gd name="T8" fmla="*/ 94 w 189"/>
                <a:gd name="T9" fmla="*/ 0 h 424"/>
                <a:gd name="T10" fmla="*/ 94 w 189"/>
                <a:gd name="T11" fmla="*/ 0 h 424"/>
                <a:gd name="T12" fmla="*/ 94 w 189"/>
                <a:gd name="T13" fmla="*/ 0 h 424"/>
                <a:gd name="T14" fmla="*/ 11 w 189"/>
                <a:gd name="T15" fmla="*/ 207 h 424"/>
                <a:gd name="T16" fmla="*/ 33 w 189"/>
                <a:gd name="T17" fmla="*/ 424 h 424"/>
                <a:gd name="T18" fmla="*/ 94 w 189"/>
                <a:gd name="T19" fmla="*/ 417 h 424"/>
                <a:gd name="T20" fmla="*/ 155 w 189"/>
                <a:gd name="T21" fmla="*/ 424 h 42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9" h="422">
                  <a:moveTo>
                    <a:pt x="155" y="424"/>
                  </a:moveTo>
                  <a:cubicBezTo>
                    <a:pt x="155" y="424"/>
                    <a:pt x="189" y="341"/>
                    <a:pt x="177" y="207"/>
                  </a:cubicBezTo>
                  <a:cubicBezTo>
                    <a:pt x="164" y="55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24" y="55"/>
                    <a:pt x="11" y="207"/>
                  </a:cubicBezTo>
                  <a:cubicBezTo>
                    <a:pt x="0" y="341"/>
                    <a:pt x="33" y="424"/>
                    <a:pt x="33" y="424"/>
                  </a:cubicBezTo>
                  <a:cubicBezTo>
                    <a:pt x="33" y="424"/>
                    <a:pt x="42" y="417"/>
                    <a:pt x="94" y="417"/>
                  </a:cubicBezTo>
                  <a:cubicBezTo>
                    <a:pt x="146" y="417"/>
                    <a:pt x="155" y="424"/>
                    <a:pt x="155" y="424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</a:lstStyle>
            <a:p>
              <a:pPr marL="0" marR="0" lvl="0" indent="0" algn="l" defTabSz="1219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267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字魂59号-创粗黑" pitchFamily="2" charset="-122"/>
                <a:ea typeface="字魂58号-创中黑" pitchFamily="2" charset="-122"/>
                <a:cs typeface="+mn-cs"/>
                <a:sym typeface="字魂59号-创粗黑" pitchFamily="2" charset="-122"/>
              </a:endParaRPr>
            </a:p>
          </p:txBody>
        </p:sp>
        <p:sp>
          <p:nvSpPr>
            <p:cNvPr id="57381" name="Oval 28"/>
            <p:cNvSpPr/>
            <p:nvPr/>
          </p:nvSpPr>
          <p:spPr>
            <a:xfrm>
              <a:off x="5132" y="2329"/>
              <a:ext cx="56" cy="53"/>
            </a:xfrm>
            <a:prstGeom prst="ellipse">
              <a:avLst/>
            </a:prstGeom>
            <a:solidFill>
              <a:srgbClr val="004E6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zh-CN" sz="4267" b="1">
                <a:latin typeface="字魂59号-创粗黑" pitchFamily="2" charset="-122"/>
                <a:ea typeface="字魂58号-创中黑" pitchFamily="2" charset="-122"/>
                <a:sym typeface="字魂59号-创粗黑" pitchFamily="2" charset="-122"/>
              </a:endParaRPr>
            </a:p>
          </p:txBody>
        </p:sp>
        <p:sp>
          <p:nvSpPr>
            <p:cNvPr id="57382" name="Oval 29"/>
            <p:cNvSpPr/>
            <p:nvPr/>
          </p:nvSpPr>
          <p:spPr>
            <a:xfrm>
              <a:off x="5132" y="2443"/>
              <a:ext cx="56" cy="53"/>
            </a:xfrm>
            <a:prstGeom prst="ellipse">
              <a:avLst/>
            </a:prstGeom>
            <a:solidFill>
              <a:srgbClr val="004E6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zh-CN" sz="4267" b="1">
                <a:latin typeface="字魂59号-创粗黑" pitchFamily="2" charset="-122"/>
                <a:ea typeface="字魂58号-创中黑" pitchFamily="2" charset="-122"/>
                <a:sym typeface="字魂59号-创粗黑" pitchFamily="2" charset="-122"/>
              </a:endParaRPr>
            </a:p>
          </p:txBody>
        </p:sp>
        <p:sp>
          <p:nvSpPr>
            <p:cNvPr id="57383" name="Oval 30"/>
            <p:cNvSpPr/>
            <p:nvPr/>
          </p:nvSpPr>
          <p:spPr>
            <a:xfrm>
              <a:off x="5132" y="2557"/>
              <a:ext cx="56" cy="53"/>
            </a:xfrm>
            <a:prstGeom prst="ellipse">
              <a:avLst/>
            </a:prstGeom>
            <a:solidFill>
              <a:srgbClr val="004E6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zh-CN" sz="4267" b="1">
                <a:latin typeface="字魂59号-创粗黑" pitchFamily="2" charset="-122"/>
                <a:ea typeface="字魂58号-创中黑" pitchFamily="2" charset="-122"/>
                <a:sym typeface="字魂59号-创粗黑" pitchFamily="2" charset="-122"/>
              </a:endParaRPr>
            </a:p>
          </p:txBody>
        </p:sp>
        <p:sp>
          <p:nvSpPr>
            <p:cNvPr id="57384" name="Oval 31"/>
            <p:cNvSpPr/>
            <p:nvPr/>
          </p:nvSpPr>
          <p:spPr>
            <a:xfrm>
              <a:off x="5132" y="2671"/>
              <a:ext cx="56" cy="53"/>
            </a:xfrm>
            <a:prstGeom prst="ellipse">
              <a:avLst/>
            </a:prstGeom>
            <a:solidFill>
              <a:srgbClr val="004E6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zh-CN" sz="4267" b="1">
                <a:latin typeface="字魂59号-创粗黑" pitchFamily="2" charset="-122"/>
                <a:ea typeface="字魂58号-创中黑" pitchFamily="2" charset="-122"/>
                <a:sym typeface="字魂59号-创粗黑" pitchFamily="2" charset="-122"/>
              </a:endParaRPr>
            </a:p>
          </p:txBody>
        </p:sp>
        <p:sp>
          <p:nvSpPr>
            <p:cNvPr id="57385" name="Oval 32"/>
            <p:cNvSpPr/>
            <p:nvPr/>
          </p:nvSpPr>
          <p:spPr>
            <a:xfrm>
              <a:off x="5132" y="2784"/>
              <a:ext cx="56" cy="55"/>
            </a:xfrm>
            <a:prstGeom prst="ellipse">
              <a:avLst/>
            </a:prstGeom>
            <a:solidFill>
              <a:srgbClr val="004E6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zh-CN" sz="4267" b="1">
                <a:latin typeface="字魂59号-创粗黑" pitchFamily="2" charset="-122"/>
                <a:ea typeface="字魂58号-创中黑" pitchFamily="2" charset="-122"/>
                <a:sym typeface="字魂59号-创粗黑" pitchFamily="2" charset="-122"/>
              </a:endParaRPr>
            </a:p>
          </p:txBody>
        </p:sp>
        <p:sp>
          <p:nvSpPr>
            <p:cNvPr id="57386" name="Oval 33"/>
            <p:cNvSpPr/>
            <p:nvPr/>
          </p:nvSpPr>
          <p:spPr>
            <a:xfrm>
              <a:off x="5047" y="1996"/>
              <a:ext cx="227" cy="92"/>
            </a:xfrm>
            <a:prstGeom prst="ellipse">
              <a:avLst/>
            </a:prstGeom>
            <a:solidFill>
              <a:srgbClr val="004E6E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zh-CN" sz="4267" b="1">
                <a:latin typeface="字魂59号-创粗黑" pitchFamily="2" charset="-122"/>
                <a:ea typeface="字魂58号-创中黑" pitchFamily="2" charset="-122"/>
                <a:sym typeface="字魂59号-创粗黑" pitchFamily="2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5.2.2"/>
</p:tagLst>
</file>

<file path=ppt/tags/tag2.xml><?xml version="1.0" encoding="utf-8"?>
<p:tagLst xmlns:p="http://schemas.openxmlformats.org/presentationml/2006/main">
  <p:tag name="PA" val="v5.2.2"/>
</p:tagLst>
</file>

<file path=ppt/tags/tag3.xml><?xml version="1.0" encoding="utf-8"?>
<p:tagLst xmlns:p="http://schemas.openxmlformats.org/presentationml/2006/main">
  <p:tag name="PA" val="v5.2.2"/>
</p:tagLst>
</file>

<file path=ppt/tags/tag4.xml><?xml version="1.0" encoding="utf-8"?>
<p:tagLst xmlns:p="http://schemas.openxmlformats.org/presentationml/2006/main">
  <p:tag name="PA" val="v5.2.2"/>
</p:tagLst>
</file>

<file path=ppt/tags/tag5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22p51zhq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161</Paragraphs>
  <Slides>21</Slides>
  <Notes>21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2">
      <vt:lpstr>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幻灯片 1</dc:title>
  <cp:lastModifiedBy>天天向上</cp:lastModifiedBy>
  <cp:revision>8</cp:revision>
  <dcterms:created xsi:type="dcterms:W3CDTF">2007-11-07T12:32:47Z</dcterms:created>
  <dcterms:modified xsi:type="dcterms:W3CDTF">2023-01-30T06:38:23Z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FE8FB2306BDD4612BED85BD9025204F9</vt:lpwstr>
  </property>
  <property fmtid="{D5CDD505-2E9C-101B-9397-08002B2CF9AE}" pid="3" name="KSOProductBuildVer">
    <vt:lpwstr>2052-11.1.0.11365</vt:lpwstr>
  </property>
  <property fmtid="{D5CDD505-2E9C-101B-9397-08002B2CF9AE}" pid="4" name="NXTAG2">
    <vt:lpwstr>0008005e04000000000001024120</vt:lpwstr>
  </property>
</Properties>
</file>