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118" r:id="rId1"/>
    <p:sldMasterId id="2147485155" r:id="rId2"/>
  </p:sldMasterIdLst>
  <p:notesMasterIdLst>
    <p:notesMasterId r:id="rId3"/>
  </p:notesMasterIdLst>
  <p:sldIdLst>
    <p:sldId id="938" r:id="rId4"/>
    <p:sldId id="943" r:id="rId5"/>
    <p:sldId id="947" r:id="rId6"/>
    <p:sldId id="950" r:id="rId7"/>
    <p:sldId id="956" r:id="rId9"/>
    <p:sldId id="959" r:id="rId10"/>
    <p:sldId id="962" r:id="rId11"/>
    <p:sldId id="965" r:id="rId12"/>
    <p:sldId id="971" r:id="rId14"/>
    <p:sldId id="974" r:id="rId15"/>
    <p:sldId id="977" r:id="rId16"/>
    <p:sldId id="980" r:id="rId17"/>
    <p:sldId id="983" r:id="rId18"/>
    <p:sldId id="989" r:id="rId20"/>
    <p:sldId id="992" r:id="rId21"/>
    <p:sldId id="995" r:id="rId22"/>
    <p:sldId id="998" r:id="rId23"/>
    <p:sldId id="1001" r:id="rId24"/>
    <p:sldId id="1007" r:id="rId26"/>
    <p:sldId id="1010" r:id="rId27"/>
    <p:sldId id="1014" r:id="rId2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tableStyles" Target="tableStyles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119" r:id="rId1"/>
    <p:sldLayoutId id="2147485120" r:id="rId2"/>
    <p:sldLayoutId id="2147485121" r:id="rId3"/>
    <p:sldLayoutId id="2147485122" r:id="rId4"/>
    <p:sldLayoutId id="2147485123" r:id="rId5"/>
    <p:sldLayoutId id="2147485124" r:id="rId6"/>
    <p:sldLayoutId id="2147485125" r:id="rId7"/>
    <p:sldLayoutId id="2147485126" r:id="rId8"/>
    <p:sldLayoutId id="2147485127" r:id="rId9"/>
    <p:sldLayoutId id="2147485128" r:id="rId10"/>
    <p:sldLayoutId id="214748512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5156" r:id="rId1"/>
    <p:sldLayoutId id="2147485157" r:id="rId2"/>
    <p:sldLayoutId id="2147485158" r:id="rId3"/>
    <p:sldLayoutId id="2147485159" r:id="rId4"/>
    <p:sldLayoutId id="2147485160" r:id="rId5"/>
    <p:sldLayoutId id="2147485161" r:id="rId6"/>
    <p:sldLayoutId id="2147485162" r:id="rId7"/>
    <p:sldLayoutId id="2147485163" r:id="rId8"/>
    <p:sldLayoutId id="2147485164" r:id="rId9"/>
    <p:sldLayoutId id="2147485165" r:id="rId10"/>
    <p:sldLayoutId id="214748516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7.xml"/><Relationship Id="rId2" Type="http://schemas.openxmlformats.org/officeDocument/2006/relationships/tags" Target="../tags/tag108.xml"/><Relationship Id="rId3" Type="http://schemas.openxmlformats.org/officeDocument/2006/relationships/tags" Target="../tags/tag10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tags" Target="../tags/tag117.xml"/><Relationship Id="rId6" Type="http://schemas.openxmlformats.org/officeDocument/2006/relationships/tags" Target="../tags/tag118.xml"/><Relationship Id="rId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tags" Target="../tags/tag123.xml"/><Relationship Id="rId6" Type="http://schemas.openxmlformats.org/officeDocument/2006/relationships/tags" Target="../tags/tag124.xml"/><Relationship Id="rId7" Type="http://schemas.openxmlformats.org/officeDocument/2006/relationships/tags" Target="../tags/tag125.xml"/><Relationship Id="rId8" Type="http://schemas.openxmlformats.org/officeDocument/2006/relationships/tags" Target="../tags/tag126.xml"/><Relationship Id="rId9" Type="http://schemas.openxmlformats.org/officeDocument/2006/relationships/tags" Target="../tags/tag127.xml"/><Relationship Id="rId10" Type="http://schemas.openxmlformats.org/officeDocument/2006/relationships/tags" Target="../tags/tag128.xml"/><Relationship Id="rId11" Type="http://schemas.openxmlformats.org/officeDocument/2006/relationships/tags" Target="../tags/tag129.xml"/><Relationship Id="rId12" Type="http://schemas.openxmlformats.org/officeDocument/2006/relationships/tags" Target="../tags/tag130.xml"/><Relationship Id="rId13" Type="http://schemas.openxmlformats.org/officeDocument/2006/relationships/tags" Target="../tags/tag131.xml"/><Relationship Id="rId14" Type="http://schemas.openxmlformats.org/officeDocument/2006/relationships/tags" Target="../tags/tag132.xml"/><Relationship Id="rId15" Type="http://schemas.openxmlformats.org/officeDocument/2006/relationships/tags" Target="../tags/tag133.xml"/><Relationship Id="rId16" Type="http://schemas.openxmlformats.org/officeDocument/2006/relationships/tags" Target="../tags/tag134.xml"/><Relationship Id="rId17" Type="http://schemas.openxmlformats.org/officeDocument/2006/relationships/tags" Target="../tags/tag135.xml"/><Relationship Id="rId18" Type="http://schemas.openxmlformats.org/officeDocument/2006/relationships/tags" Target="../tags/tag136.xml"/><Relationship Id="rId19" Type="http://schemas.openxmlformats.org/officeDocument/2006/relationships/tags" Target="../tags/tag137.xml"/><Relationship Id="rId20" Type="http://schemas.openxmlformats.org/officeDocument/2006/relationships/tags" Target="../tags/tag138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tags" Target="../tags/tag145.xml"/><Relationship Id="rId8" Type="http://schemas.openxmlformats.org/officeDocument/2006/relationships/tags" Target="../tags/tag146.xml"/><Relationship Id="rId9" Type="http://schemas.openxmlformats.org/officeDocument/2006/relationships/tags" Target="../tags/tag147.xml"/><Relationship Id="rId10" Type="http://schemas.openxmlformats.org/officeDocument/2006/relationships/tags" Target="../tags/tag148.xml"/><Relationship Id="rId11" Type="http://schemas.openxmlformats.org/officeDocument/2006/relationships/tags" Target="../tags/tag149.xml"/><Relationship Id="rId12" Type="http://schemas.openxmlformats.org/officeDocument/2006/relationships/tags" Target="../tags/tag150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tags" Target="../tags/tag162.xml"/><Relationship Id="rId10" Type="http://schemas.openxmlformats.org/officeDocument/2006/relationships/tags" Target="../tags/tag163.xml"/><Relationship Id="rId11" Type="http://schemas.openxmlformats.org/officeDocument/2006/relationships/tags" Target="../tags/tag164.xml"/><Relationship Id="rId12" Type="http://schemas.openxmlformats.org/officeDocument/2006/relationships/tags" Target="../tags/tag165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tags" Target="../tags/tag182.xml"/><Relationship Id="rId6" Type="http://schemas.openxmlformats.org/officeDocument/2006/relationships/tags" Target="../tags/tag183.xml"/><Relationship Id="rId7" Type="http://schemas.openxmlformats.org/officeDocument/2006/relationships/tags" Target="../tags/tag184.xml"/><Relationship Id="rId8" Type="http://schemas.openxmlformats.org/officeDocument/2006/relationships/tags" Target="../tags/tag185.xml"/><Relationship Id="rId9" Type="http://schemas.openxmlformats.org/officeDocument/2006/relationships/tags" Target="../tags/tag186.xml"/><Relationship Id="rId10" Type="http://schemas.openxmlformats.org/officeDocument/2006/relationships/tags" Target="../tags/tag187.xml"/><Relationship Id="rId11" Type="http://schemas.openxmlformats.org/officeDocument/2006/relationships/tags" Target="../tags/tag188.xml"/><Relationship Id="rId12" Type="http://schemas.openxmlformats.org/officeDocument/2006/relationships/tags" Target="../tags/tag189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tags" Target="../tags/tag205.xml"/><Relationship Id="rId10" Type="http://schemas.openxmlformats.org/officeDocument/2006/relationships/tags" Target="../tags/tag206.xml"/><Relationship Id="rId11" Type="http://schemas.openxmlformats.org/officeDocument/2006/relationships/tags" Target="../tags/tag207.xml"/><Relationship Id="rId12" Type="http://schemas.openxmlformats.org/officeDocument/2006/relationships/tags" Target="../tags/tag208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tags" Target="../tags/tag213.xml"/><Relationship Id="rId6" Type="http://schemas.openxmlformats.org/officeDocument/2006/relationships/tags" Target="../tags/tag214.xml"/><Relationship Id="rId7" Type="http://schemas.openxmlformats.org/officeDocument/2006/relationships/tags" Target="../tags/tag215.xml"/><Relationship Id="rId8" Type="http://schemas.openxmlformats.org/officeDocument/2006/relationships/tags" Target="../tags/tag216.xml"/><Relationship Id="rId9" Type="http://schemas.openxmlformats.org/officeDocument/2006/relationships/tags" Target="../tags/tag217.xml"/><Relationship Id="rId10" Type="http://schemas.openxmlformats.org/officeDocument/2006/relationships/tags" Target="../tags/tag218.xml"/><Relationship Id="rId11" Type="http://schemas.openxmlformats.org/officeDocument/2006/relationships/tags" Target="../tags/tag219.xml"/><Relationship Id="rId12" Type="http://schemas.openxmlformats.org/officeDocument/2006/relationships/tags" Target="../tags/tag220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tags" Target="../tags/tag241.xml"/><Relationship Id="rId14" Type="http://schemas.openxmlformats.org/officeDocument/2006/relationships/tags" Target="../tags/tag242.xml"/><Relationship Id="rId15" Type="http://schemas.openxmlformats.org/officeDocument/2006/relationships/tags" Target="../tags/tag243.xml"/><Relationship Id="rId16" Type="http://schemas.openxmlformats.org/officeDocument/2006/relationships/tags" Target="../tags/tag244.xml"/><Relationship Id="rId17" Type="http://schemas.openxmlformats.org/officeDocument/2006/relationships/tags" Target="../tags/tag245.xml"/><Relationship Id="rId18" Type="http://schemas.openxmlformats.org/officeDocument/2006/relationships/tags" Target="../tags/tag246.xml"/><Relationship Id="rId19" Type="http://schemas.openxmlformats.org/officeDocument/2006/relationships/tags" Target="../tags/tag247.xml"/><Relationship Id="rId20" Type="http://schemas.openxmlformats.org/officeDocument/2006/relationships/tags" Target="../tags/tag248.xml"/><Relationship Id="rId21" Type="http://schemas.openxmlformats.org/officeDocument/2006/relationships/tags" Target="../tags/tag249.xml"/><Relationship Id="rId22" Type="http://schemas.openxmlformats.org/officeDocument/2006/relationships/tags" Target="../tags/tag250.xml"/><Relationship Id="rId23" Type="http://schemas.openxmlformats.org/officeDocument/2006/relationships/tags" Target="../tags/tag251.xml"/><Relationship Id="rId24" Type="http://schemas.openxmlformats.org/officeDocument/2006/relationships/tags" Target="../tags/tag252.xml"/><Relationship Id="rId2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tags" Target="../tags/tag260.xml"/><Relationship Id="rId6" Type="http://schemas.openxmlformats.org/officeDocument/2006/relationships/tags" Target="../tags/tag261.xml"/><Relationship Id="rId7" Type="http://schemas.openxmlformats.org/officeDocument/2006/relationships/tags" Target="../tags/tag262.xml"/><Relationship Id="rId8" Type="http://schemas.openxmlformats.org/officeDocument/2006/relationships/tags" Target="../tags/tag263.xml"/><Relationship Id="rId9" Type="http://schemas.openxmlformats.org/officeDocument/2006/relationships/tags" Target="../tags/tag264.xml"/><Relationship Id="rId10" Type="http://schemas.openxmlformats.org/officeDocument/2006/relationships/tags" Target="../tags/tag265.xml"/><Relationship Id="rId11" Type="http://schemas.openxmlformats.org/officeDocument/2006/relationships/tags" Target="../tags/tag266.xml"/><Relationship Id="rId12" Type="http://schemas.openxmlformats.org/officeDocument/2006/relationships/tags" Target="../tags/tag267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tags" Target="../tags/tag272.xml"/><Relationship Id="rId6" Type="http://schemas.openxmlformats.org/officeDocument/2006/relationships/tags" Target="../tags/tag273.xml"/><Relationship Id="rId7" Type="http://schemas.openxmlformats.org/officeDocument/2006/relationships/tags" Target="../tags/tag274.xml"/><Relationship Id="rId8" Type="http://schemas.openxmlformats.org/officeDocument/2006/relationships/tags" Target="../tags/tag275.xml"/><Relationship Id="rId9" Type="http://schemas.openxmlformats.org/officeDocument/2006/relationships/tags" Target="../tags/tag276.xml"/><Relationship Id="rId10" Type="http://schemas.openxmlformats.org/officeDocument/2006/relationships/tags" Target="../tags/tag277.xml"/><Relationship Id="rId11" Type="http://schemas.openxmlformats.org/officeDocument/2006/relationships/tags" Target="../tags/tag278.xml"/><Relationship Id="rId12" Type="http://schemas.openxmlformats.org/officeDocument/2006/relationships/tags" Target="../tags/tag279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运动健身行业工作总结与展望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697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53594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750570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750570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添加目录标题</a:t>
            </a:r>
            <a:endParaRPr altLang="en-US" dirty="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1"/>
          <p:cNvSpPr/>
          <p:nvPr>
            <p:custDataLst>
              <p:tags r:id="rId6"/>
            </p:custDataLst>
          </p:nvPr>
        </p:nvSpPr>
        <p:spPr>
          <a:xfrm>
            <a:off x="281051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3025140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3025140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lang="zh-CN" spc="300">
                <a:latin typeface="+mj-ea"/>
                <a:ea typeface="+mj-ea"/>
                <a:cs typeface="MiSans" panose="00000500000000000000" charset="-122"/>
                <a:sym typeface="+mn-ea"/>
              </a:rPr>
              <a:t>行业概述</a:t>
            </a:r>
            <a:endParaRPr altLang="en-US" dirty="0" lang="zh-CN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12" name="矩形: 圆角 78"/>
          <p:cNvSpPr/>
          <p:nvPr>
            <p:custDataLst>
              <p:tags r:id="rId9"/>
            </p:custDataLst>
          </p:nvPr>
        </p:nvSpPr>
        <p:spPr>
          <a:xfrm>
            <a:off x="508508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5300345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5300345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lang="zh-CN" spc="300">
                <a:latin typeface="+mj-ea"/>
                <a:ea typeface="+mj-ea"/>
                <a:cs typeface="MiSans" panose="00000500000000000000" charset="-122"/>
                <a:sym typeface="+mn-ea"/>
              </a:rPr>
              <a:t>工作总结</a:t>
            </a:r>
            <a:endParaRPr altLang="en-US" dirty="0" lang="zh-CN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18" name="矩形: 圆角 85"/>
          <p:cNvSpPr/>
          <p:nvPr>
            <p:custDataLst>
              <p:tags r:id="rId12"/>
            </p:custDataLst>
          </p:nvPr>
        </p:nvSpPr>
        <p:spPr>
          <a:xfrm>
            <a:off x="735965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7574915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7574915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lang="zh-CN" spc="300">
                <a:latin typeface="+mj-ea"/>
                <a:ea typeface="+mj-ea"/>
                <a:cs typeface="MiSans" panose="00000500000000000000" charset="-122"/>
                <a:sym typeface="+mn-ea"/>
              </a:rPr>
              <a:t>展望未来</a:t>
            </a:r>
            <a:endParaRPr altLang="en-US" dirty="0" lang="zh-CN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24" name="矩形: 圆角 92"/>
          <p:cNvSpPr/>
          <p:nvPr>
            <p:custDataLst>
              <p:tags r:id="rId15"/>
            </p:custDataLst>
          </p:nvPr>
        </p:nvSpPr>
        <p:spPr>
          <a:xfrm>
            <a:off x="9634855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9849485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9849485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lang="zh-CN" spc="300">
                <a:latin typeface="+mj-ea"/>
                <a:ea typeface="+mj-ea"/>
                <a:cs typeface="MiSans" panose="00000500000000000000" charset="-122"/>
                <a:sym typeface="+mn-ea"/>
              </a:rPr>
              <a:t>结论与建议</a:t>
            </a:r>
            <a:endParaRPr altLang="en-US" dirty="0" lang="zh-CN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行业概述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运动健身行业的定义与分类</a:t>
            </a:r>
            <a:endParaRPr altLang="en-US" lang="zh-CN"/>
          </a:p>
        </p:txBody>
      </p:sp>
      <p:sp>
        <p:nvSpPr>
          <p:cNvPr id="1048964" name="矩形 3"/>
          <p:cNvSpPr/>
          <p:nvPr>
            <p:custDataLst>
              <p:tags r:id="rId1"/>
            </p:custDataLst>
          </p:nvPr>
        </p:nvSpPr>
        <p:spPr>
          <a:xfrm>
            <a:off x="1185932" y="2181729"/>
            <a:ext cx="10391476" cy="1544459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8966" name="矩形 13"/>
          <p:cNvSpPr/>
          <p:nvPr>
            <p:custDataLst>
              <p:tags r:id="rId2"/>
            </p:custDataLst>
          </p:nvPr>
        </p:nvSpPr>
        <p:spPr>
          <a:xfrm>
            <a:off x="608400" y="2181729"/>
            <a:ext cx="281813" cy="1544459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8" name="文本框 4"/>
          <p:cNvSpPr txBox="1"/>
          <p:nvPr>
            <p:custDataLst>
              <p:tags r:id="rId3"/>
            </p:custDataLst>
          </p:nvPr>
        </p:nvSpPr>
        <p:spPr>
          <a:xfrm>
            <a:off x="1484476" y="2314704"/>
            <a:ext cx="9942815" cy="127765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10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定义：运动健身行业是指提供健身服务、健身器材、运动装备及相关产品的企业和服务机构</a:t>
            </a:r>
            <a:endParaRPr altLang="en-US" dirty="0" sz="2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矩形 39"/>
          <p:cNvSpPr/>
          <p:nvPr>
            <p:custDataLst>
              <p:tags r:id="rId4"/>
            </p:custDataLst>
          </p:nvPr>
        </p:nvSpPr>
        <p:spPr>
          <a:xfrm>
            <a:off x="1185932" y="4014709"/>
            <a:ext cx="10391476" cy="1544459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8972" name="矩形 5"/>
          <p:cNvSpPr/>
          <p:nvPr>
            <p:custDataLst>
              <p:tags r:id="rId5"/>
            </p:custDataLst>
          </p:nvPr>
        </p:nvSpPr>
        <p:spPr>
          <a:xfrm>
            <a:off x="608400" y="4014709"/>
            <a:ext cx="281813" cy="1544459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8974" name="文本框 41"/>
          <p:cNvSpPr txBox="1"/>
          <p:nvPr>
            <p:custDataLst>
              <p:tags r:id="rId6"/>
            </p:custDataLst>
          </p:nvPr>
        </p:nvSpPr>
        <p:spPr>
          <a:xfrm>
            <a:off x="1484476" y="4148337"/>
            <a:ext cx="9942815" cy="127765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分类：健身房、健身俱乐部、健身中心、健身器材、运动装备等</a:t>
            </a:r>
            <a:endParaRPr altLang="en-US" dirty="0" sz="2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行业规模与发展历程</a:t>
            </a:r>
            <a:endParaRPr altLang="en-US" lang="zh-CN"/>
          </a:p>
        </p:txBody>
      </p:sp>
      <p:sp>
        <p:nvSpPr>
          <p:cNvPr id="104901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行业规模：全球运动健身市场规模不断扩大，预计未来几年将持续增长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行业趋势：个性化、智能化、线上线下融合等趋势逐渐成为主流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3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挑战与机遇：行业面临市场竞争激烈、用户需求多样化等挑战，同时也存在巨大的发展机遇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发展历程：从传统健身房到在线健身平台，运动健身行业经历了巨大的变革和发展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行业主要参与者</a:t>
            </a:r>
            <a:endParaRPr altLang="en-US" lang="zh-CN"/>
          </a:p>
        </p:txBody>
      </p:sp>
      <p:sp>
        <p:nvSpPr>
          <p:cNvPr id="1049084" name="矩形 38"/>
          <p:cNvSpPr/>
          <p:nvPr>
            <p:custDataLst>
              <p:tags r:id="rId1"/>
            </p:custDataLst>
          </p:nvPr>
        </p:nvSpPr>
        <p:spPr>
          <a:xfrm rot="204112">
            <a:off x="1527310" y="1490400"/>
            <a:ext cx="4049330" cy="2113566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6" name="矩形 39"/>
          <p:cNvSpPr/>
          <p:nvPr>
            <p:custDataLst>
              <p:tags r:id="rId2"/>
            </p:custDataLst>
          </p:nvPr>
        </p:nvSpPr>
        <p:spPr>
          <a:xfrm>
            <a:off x="1531989" y="1491068"/>
            <a:ext cx="4049330" cy="2113566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8" name="TextBox 2"/>
          <p:cNvSpPr txBox="1"/>
          <p:nvPr>
            <p:custDataLst>
              <p:tags r:id="rId3"/>
            </p:custDataLst>
          </p:nvPr>
        </p:nvSpPr>
        <p:spPr>
          <a:xfrm>
            <a:off x="1766607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健身房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090" name="矩形 100"/>
          <p:cNvSpPr/>
          <p:nvPr>
            <p:custDataLst>
              <p:tags r:id="rId4"/>
            </p:custDataLst>
          </p:nvPr>
        </p:nvSpPr>
        <p:spPr>
          <a:xfrm rot="204112">
            <a:off x="6604012" y="1490400"/>
            <a:ext cx="4049330" cy="2113566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2" name="矩形 101"/>
          <p:cNvSpPr/>
          <p:nvPr>
            <p:custDataLst>
              <p:tags r:id="rId5"/>
            </p:custDataLst>
          </p:nvPr>
        </p:nvSpPr>
        <p:spPr>
          <a:xfrm>
            <a:off x="6609360" y="1491068"/>
            <a:ext cx="4049330" cy="2113566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4" name="TextBox 2"/>
          <p:cNvSpPr txBox="1"/>
          <p:nvPr>
            <p:custDataLst>
              <p:tags r:id="rId6"/>
            </p:custDataLst>
          </p:nvPr>
        </p:nvSpPr>
        <p:spPr>
          <a:xfrm>
            <a:off x="6844646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健身教练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096" name="矩形 122"/>
          <p:cNvSpPr/>
          <p:nvPr>
            <p:custDataLst>
              <p:tags r:id="rId7"/>
            </p:custDataLst>
          </p:nvPr>
        </p:nvSpPr>
        <p:spPr>
          <a:xfrm rot="204112">
            <a:off x="1527310" y="4135365"/>
            <a:ext cx="4049330" cy="2113566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8" name="矩形 123"/>
          <p:cNvSpPr/>
          <p:nvPr>
            <p:custDataLst>
              <p:tags r:id="rId8"/>
            </p:custDataLst>
          </p:nvPr>
        </p:nvSpPr>
        <p:spPr>
          <a:xfrm>
            <a:off x="1531989" y="4136034"/>
            <a:ext cx="4049330" cy="211356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0" name="TextBox 2"/>
          <p:cNvSpPr txBox="1"/>
          <p:nvPr>
            <p:custDataLst>
              <p:tags r:id="rId9"/>
            </p:custDataLst>
          </p:nvPr>
        </p:nvSpPr>
        <p:spPr>
          <a:xfrm>
            <a:off x="1765938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 fontScale="97727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健身器材制造商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102" name="矩形 89"/>
          <p:cNvSpPr/>
          <p:nvPr>
            <p:custDataLst>
              <p:tags r:id="rId10"/>
            </p:custDataLst>
          </p:nvPr>
        </p:nvSpPr>
        <p:spPr>
          <a:xfrm rot="204112">
            <a:off x="6604012" y="4135365"/>
            <a:ext cx="4049330" cy="2113566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4" name="矩形 90"/>
          <p:cNvSpPr/>
          <p:nvPr>
            <p:custDataLst>
              <p:tags r:id="rId11"/>
            </p:custDataLst>
          </p:nvPr>
        </p:nvSpPr>
        <p:spPr>
          <a:xfrm>
            <a:off x="6609360" y="4136034"/>
            <a:ext cx="4049330" cy="2113566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6" name="TextBox 2"/>
          <p:cNvSpPr txBox="1"/>
          <p:nvPr>
            <p:custDataLst>
              <p:tags r:id="rId12"/>
            </p:custDataLst>
          </p:nvPr>
        </p:nvSpPr>
        <p:spPr>
          <a:xfrm>
            <a:off x="6843309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 fontScale="97727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健身软件开发商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4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工作总结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行业现状与挑战</a:t>
            </a:r>
            <a:endParaRPr altLang="en-US" lang="zh-CN"/>
          </a:p>
        </p:txBody>
      </p:sp>
      <p:sp>
        <p:nvSpPr>
          <p:cNvPr id="104920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行业规模与增长：运动健身行业的市场规模和增长趋势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1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竞争格局：行业内主要竞争者及其市场份额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1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消费者需求与行为：消费者对运动健身的需求和消费行为特点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2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行业挑战：运动健身行业面临的主要问题和挑战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行业发展趋势与机遇</a:t>
            </a:r>
            <a:endParaRPr altLang="en-US" lang="zh-CN"/>
          </a:p>
        </p:txBody>
      </p:sp>
      <p:sp>
        <p:nvSpPr>
          <p:cNvPr id="104926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6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7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科技在运动健身领域的应用不断深入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8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政策支持为运动健身行业提供了有力保障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8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运动健身行业市场规模不断扩大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8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消费者对健康生活方式的追求不断提高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行业创新与变革</a:t>
            </a:r>
            <a:endParaRPr altLang="en-US" lang="zh-CN"/>
          </a:p>
        </p:txBody>
      </p:sp>
      <p:sp>
        <p:nvSpPr>
          <p:cNvPr id="104932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健身器材与技术的创新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健身方式的多样化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互联网与健身的结合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行业标准的制定与完善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行业监管与政策环境</a:t>
            </a:r>
            <a:endParaRPr altLang="en-US" lang="zh-CN"/>
          </a:p>
        </p:txBody>
      </p:sp>
      <p:sp>
        <p:nvSpPr>
          <p:cNvPr id="104938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行业监管政策：介绍运动健身行业的监管政策，包括政府对行业的监管措施和政策法规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政策环境：分析当前运动健身行业的政策环境，包括政策对行业发展的影响和行业对政策的响应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监管效果：评估行业监管政策的实施效果，包括对行业规范、市场秩序、消费者权益等方面的作用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未来展望：预测未来运动健身行业的监管政策和政策环境的变化趋势，以及这些变化可能对行业产生的影响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42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展望未来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行业未来发展趋势预测</a:t>
            </a:r>
            <a:endParaRPr altLang="en-US" lang="zh-CN"/>
          </a:p>
        </p:txBody>
      </p:sp>
      <p:sp>
        <p:nvSpPr>
          <p:cNvPr id="104948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智能化健身设备：利用人工智能技术，提供个性化健身方案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9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线上线下融合：结合线上平台和线下实体店，提供全方位健身服务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9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健康管理服务：通过数据分析和监测，为用户提供健康管理建议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0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跨界合作与创新：与其他领域合作，推动健身行业创新发展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行业未来发展重点领域</a:t>
            </a:r>
            <a:endParaRPr altLang="en-US" lang="zh-CN"/>
          </a:p>
        </p:txBody>
      </p:sp>
      <p:sp>
        <p:nvSpPr>
          <p:cNvPr id="104954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4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4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智能化健身：利用科技手段提高健身效率和体验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5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5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定制化服务：根据个人需求提供个性化的健身计划和方案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5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6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健康管理：结合医疗健康领域，提供全面的健康管理和预防保健服务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6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6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跨界合作：与其他产业进行合作，拓展健身行业的业务范围和盈利模式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行业未来发展面临的挑战与机遇</a:t>
            </a:r>
            <a:endParaRPr altLang="en-US" lang="zh-CN"/>
          </a:p>
        </p:txBody>
      </p:sp>
      <p:sp>
        <p:nvSpPr>
          <p:cNvPr id="104960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0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0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0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1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机遇：健康意识增强、政策支持、技术创新推动行业发展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挑战：市场竞争激烈、消费者需求多样化、技术更新迅速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应对策略：提升服务质量、加强品牌建设、拓展市场份额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未来趋势：个性化定制服务、线上线下融合、跨界合作与创新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行业未来发展策略与建议</a:t>
            </a:r>
            <a:endParaRPr altLang="en-US" lang="zh-CN"/>
          </a:p>
        </p:txBody>
      </p:sp>
      <p:sp>
        <p:nvSpPr>
          <p:cNvPr id="1049652" name="对角圆角矩形 52"/>
          <p:cNvSpPr/>
          <p:nvPr>
            <p:custDataLst>
              <p:tags r:id="rId1"/>
            </p:custDataLst>
          </p:nvPr>
        </p:nvSpPr>
        <p:spPr>
          <a:xfrm>
            <a:off x="754883" y="1619548"/>
            <a:ext cx="5113102" cy="1245339"/>
          </a:xfrm>
          <a:prstGeom prst="round2DiagRect">
            <a:avLst>
              <a:gd name="adj1" fmla="val 18403"/>
              <a:gd name="adj2" fmla="val 15999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4" name="对角圆角矩形 53"/>
          <p:cNvSpPr/>
          <p:nvPr>
            <p:custDataLst>
              <p:tags r:id="rId2"/>
            </p:custDataLst>
          </p:nvPr>
        </p:nvSpPr>
        <p:spPr>
          <a:xfrm>
            <a:off x="754883" y="1490400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6" name="直角三角形 54"/>
          <p:cNvSpPr/>
          <p:nvPr>
            <p:custDataLst>
              <p:tags r:id="rId3"/>
            </p:custDataLst>
          </p:nvPr>
        </p:nvSpPr>
        <p:spPr>
          <a:xfrm>
            <a:off x="1266977" y="1491043"/>
            <a:ext cx="77103" cy="128505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8" name="文本框 56"/>
          <p:cNvSpPr txBox="1"/>
          <p:nvPr>
            <p:custDataLst>
              <p:tags r:id="rId4"/>
            </p:custDataLst>
          </p:nvPr>
        </p:nvSpPr>
        <p:spPr>
          <a:xfrm>
            <a:off x="1300389" y="1671593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 fontScale="94444" lnSpcReduction="1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提升服务质量：提高教练和工作人员的专业水平，提供更优质的服务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对角圆角矩形 9"/>
          <p:cNvSpPr/>
          <p:nvPr>
            <p:custDataLst>
              <p:tags r:id="rId5"/>
            </p:custDataLst>
          </p:nvPr>
        </p:nvSpPr>
        <p:spPr>
          <a:xfrm>
            <a:off x="6317885" y="1619548"/>
            <a:ext cx="5113102" cy="1245339"/>
          </a:xfrm>
          <a:prstGeom prst="round2DiagRect">
            <a:avLst>
              <a:gd name="adj1" fmla="val 18419"/>
              <a:gd name="adj2" fmla="val 14126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2" name="对角圆角矩形 10"/>
          <p:cNvSpPr/>
          <p:nvPr>
            <p:custDataLst>
              <p:tags r:id="rId6"/>
            </p:custDataLst>
          </p:nvPr>
        </p:nvSpPr>
        <p:spPr>
          <a:xfrm>
            <a:off x="6317885" y="1490400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4" name="直角三角形 11"/>
          <p:cNvSpPr/>
          <p:nvPr>
            <p:custDataLst>
              <p:tags r:id="rId7"/>
            </p:custDataLst>
          </p:nvPr>
        </p:nvSpPr>
        <p:spPr>
          <a:xfrm>
            <a:off x="6829336" y="1491043"/>
            <a:ext cx="77103" cy="128505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6" name="文本框 12"/>
          <p:cNvSpPr txBox="1"/>
          <p:nvPr>
            <p:custDataLst>
              <p:tags r:id="rId8"/>
            </p:custDataLst>
          </p:nvPr>
        </p:nvSpPr>
        <p:spPr>
          <a:xfrm>
            <a:off x="6862748" y="1678018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 fontScale="94444" lnSpcReduction="1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绿色环保理念：推广环保材料和节能设备，倡导绿色健身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对角圆角矩形 5"/>
          <p:cNvSpPr/>
          <p:nvPr>
            <p:custDataLst>
              <p:tags r:id="rId9"/>
            </p:custDataLst>
          </p:nvPr>
        </p:nvSpPr>
        <p:spPr>
          <a:xfrm>
            <a:off x="754883" y="3311965"/>
            <a:ext cx="5113102" cy="1245339"/>
          </a:xfrm>
          <a:prstGeom prst="round2DiagRect">
            <a:avLst>
              <a:gd name="adj1" fmla="val 15411"/>
              <a:gd name="adj2" fmla="val 15070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0" name="对角圆角矩形 6"/>
          <p:cNvSpPr/>
          <p:nvPr>
            <p:custDataLst>
              <p:tags r:id="rId10"/>
            </p:custDataLst>
          </p:nvPr>
        </p:nvSpPr>
        <p:spPr>
          <a:xfrm>
            <a:off x="754883" y="3182817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2" name="直角三角形 7"/>
          <p:cNvSpPr/>
          <p:nvPr>
            <p:custDataLst>
              <p:tags r:id="rId11"/>
            </p:custDataLst>
          </p:nvPr>
        </p:nvSpPr>
        <p:spPr>
          <a:xfrm>
            <a:off x="1266977" y="3183459"/>
            <a:ext cx="77103" cy="128505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4" name="文本框 8"/>
          <p:cNvSpPr txBox="1"/>
          <p:nvPr>
            <p:custDataLst>
              <p:tags r:id="rId12"/>
            </p:custDataLst>
          </p:nvPr>
        </p:nvSpPr>
        <p:spPr>
          <a:xfrm>
            <a:off x="1300389" y="3370435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 fontScale="94444" lnSpcReduction="1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多元化发展：增加健身项目和课程，满足不同人群的需求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对角圆角矩形 14"/>
          <p:cNvSpPr/>
          <p:nvPr>
            <p:custDataLst>
              <p:tags r:id="rId13"/>
            </p:custDataLst>
          </p:nvPr>
        </p:nvSpPr>
        <p:spPr>
          <a:xfrm>
            <a:off x="6317885" y="3311965"/>
            <a:ext cx="5113102" cy="1245339"/>
          </a:xfrm>
          <a:prstGeom prst="round2DiagRect">
            <a:avLst>
              <a:gd name="adj1" fmla="val 14446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8" name="对角圆角矩形 18"/>
          <p:cNvSpPr/>
          <p:nvPr>
            <p:custDataLst>
              <p:tags r:id="rId14"/>
            </p:custDataLst>
          </p:nvPr>
        </p:nvSpPr>
        <p:spPr>
          <a:xfrm>
            <a:off x="6317885" y="3182817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0" name="直角三角形 19"/>
          <p:cNvSpPr/>
          <p:nvPr>
            <p:custDataLst>
              <p:tags r:id="rId15"/>
            </p:custDataLst>
          </p:nvPr>
        </p:nvSpPr>
        <p:spPr>
          <a:xfrm>
            <a:off x="6829336" y="3183459"/>
            <a:ext cx="77103" cy="128505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2" name="文本框 20"/>
          <p:cNvSpPr txBox="1"/>
          <p:nvPr>
            <p:custDataLst>
              <p:tags r:id="rId16"/>
            </p:custDataLst>
          </p:nvPr>
        </p:nvSpPr>
        <p:spPr>
          <a:xfrm>
            <a:off x="6862748" y="3370435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 fontScale="94444" lnSpcReduction="1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跨界合作：与其他行业进行合作，拓展业务范围和收入来源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4" name="对角圆角矩形 15"/>
          <p:cNvSpPr/>
          <p:nvPr>
            <p:custDataLst>
              <p:tags r:id="rId17"/>
            </p:custDataLst>
          </p:nvPr>
        </p:nvSpPr>
        <p:spPr>
          <a:xfrm>
            <a:off x="754883" y="5004382"/>
            <a:ext cx="5113102" cy="1245339"/>
          </a:xfrm>
          <a:prstGeom prst="round2DiagRect">
            <a:avLst>
              <a:gd name="adj1" fmla="val 16339"/>
              <a:gd name="adj2" fmla="val 1703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6" name="对角圆角矩形 16"/>
          <p:cNvSpPr/>
          <p:nvPr>
            <p:custDataLst>
              <p:tags r:id="rId18"/>
            </p:custDataLst>
          </p:nvPr>
        </p:nvSpPr>
        <p:spPr>
          <a:xfrm>
            <a:off x="754883" y="4874591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8" name="直角三角形 17"/>
          <p:cNvSpPr/>
          <p:nvPr>
            <p:custDataLst>
              <p:tags r:id="rId19"/>
            </p:custDataLst>
          </p:nvPr>
        </p:nvSpPr>
        <p:spPr>
          <a:xfrm>
            <a:off x="1266977" y="4870736"/>
            <a:ext cx="77103" cy="128505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0" name="文本框 27"/>
          <p:cNvSpPr txBox="1"/>
          <p:nvPr>
            <p:custDataLst>
              <p:tags r:id="rId20"/>
            </p:custDataLst>
          </p:nvPr>
        </p:nvSpPr>
        <p:spPr>
          <a:xfrm>
            <a:off x="1300389" y="5062852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 fontScale="94444" lnSpcReduction="1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智能化升级：利用科技手段提高管理效率和用户体验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2" name="对角圆角矩形 22"/>
          <p:cNvSpPr/>
          <p:nvPr>
            <p:custDataLst>
              <p:tags r:id="rId21"/>
            </p:custDataLst>
          </p:nvPr>
        </p:nvSpPr>
        <p:spPr>
          <a:xfrm>
            <a:off x="6317885" y="5004382"/>
            <a:ext cx="5113102" cy="1245339"/>
          </a:xfrm>
          <a:prstGeom prst="round2DiagRect">
            <a:avLst>
              <a:gd name="adj1" fmla="val 13517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9694" name="对角圆角矩形 23"/>
          <p:cNvSpPr/>
          <p:nvPr>
            <p:custDataLst>
              <p:tags r:id="rId22"/>
            </p:custDataLst>
          </p:nvPr>
        </p:nvSpPr>
        <p:spPr>
          <a:xfrm>
            <a:off x="6317885" y="4874591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algn="tl" blurRad="165100" dir="2700000" dist="25400" rotWithShape="0" sx="102000" sy="102000">
              <a:schemeClr val="accent6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6" name="直角三角形 24"/>
          <p:cNvSpPr/>
          <p:nvPr>
            <p:custDataLst>
              <p:tags r:id="rId23"/>
            </p:custDataLst>
          </p:nvPr>
        </p:nvSpPr>
        <p:spPr>
          <a:xfrm>
            <a:off x="6829336" y="4870736"/>
            <a:ext cx="77103" cy="128505"/>
          </a:xfrm>
          <a:prstGeom prst="rtTriangle"/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8" name="文本框 25"/>
          <p:cNvSpPr txBox="1"/>
          <p:nvPr>
            <p:custDataLst>
              <p:tags r:id="rId24"/>
            </p:custDataLst>
          </p:nvPr>
        </p:nvSpPr>
        <p:spPr>
          <a:xfrm>
            <a:off x="6862748" y="5062852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 fontScale="94444" lnSpcReduction="1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国际化拓展：加强与国际健身行业的交流与合作，提高品牌影响力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73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结论与建议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对行业发展的总结与评价</a:t>
            </a:r>
            <a:endParaRPr altLang="en-US" lang="zh-CN"/>
          </a:p>
        </p:txBody>
      </p:sp>
      <p:sp>
        <p:nvSpPr>
          <p:cNvPr id="104979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行业发展迅速，市场规模不断扩大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消费者对健身的需求日益增长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行业未来发展前景广阔，但竞争也日益激烈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需要加强行业规范和监管，提高服务质量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对未来发展的建议与展望</a:t>
            </a:r>
            <a:endParaRPr altLang="en-US" lang="zh-CN"/>
          </a:p>
        </p:txBody>
      </p:sp>
      <p:sp>
        <p:nvSpPr>
          <p:cNvPr id="104985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6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6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6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创新健身模式，满足不同人群需求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7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加强行业监管，规范市场秩序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7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推广科学健身理念，提高大众健身意识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7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加强健身设施建设，提高健身服务水平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2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4991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5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5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5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VALUE" val="35"/>
  <p:tag name="KSO_WM_UNIT_TYPE" val="l_h_a"/>
  <p:tag name="KSO_WM_UNIT_ID" val="custom20230267_5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5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5*l_h_a*1_2_1"/>
  <p:tag name="KSO_WM_DIAGRAM_VERSION" val="3"/>
  <p:tag name="KSO_WM_UNIT_PRESET_TEXT" val="添加目录标题"/>
  <p:tag name="KSO_WM_DIAGRAM_COLOR_TRICK" val="2"/>
  <p:tag name="KSO_WM_DIAGRAM_COLOR_TEXT_CAN_REMOVE" val="n"/>
  <p:tag name="KSO_WM_UNIT_VALUE" val="35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5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5*l_h_a*1_3_1"/>
  <p:tag name="KSO_WM_DIAGRAM_VERSION" val="3"/>
  <p:tag name="KSO_WM_UNIT_PRESET_TEXT" val="添加目录标题"/>
  <p:tag name="KSO_WM_DIAGRAM_COLOR_TRICK" val="2"/>
  <p:tag name="KSO_WM_DIAGRAM_COLOR_TEXT_CAN_REMOVE" val="n"/>
  <p:tag name="KSO_WM_UNIT_VALUE" val="35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5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5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5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5*l_h_a*1_5_1"/>
  <p:tag name="KSO_WM_DIAGRAM_VERSION" val="3"/>
  <p:tag name="KSO_WM_UNIT_PRESET_TEXT" val="添加目录标题"/>
  <p:tag name="KSO_WM_DIAGRAM_COLOR_TRICK" val="2"/>
  <p:tag name="KSO_WM_DIAGRAM_COLOR_TEXT_CAN_REMOVE" val="n"/>
  <p:tag name="KSO_WM_UNIT_VALUE" val="35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SLIDE_ID" val="custom2023026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09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1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1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1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1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1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1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1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53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1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96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5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5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5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5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5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5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5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5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5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5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5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5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5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5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5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5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5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5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5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5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1_5*l_h_i*1_6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301_5*l_h_i*1_6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0,&quot;colorType&quot;:1,&quot;foreColorIndex&quot;:10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01_5*l_h_i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1_5*l_h_f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2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5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281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282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2023-12-17T13:08:13Z</dcterms:created>
  <dcterms:modified xsi:type="dcterms:W3CDTF">2023-12-17T13:08:13Z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ab7ac492f8734164a59369a283db6a9f_21</vt:lpwstr>
  </property>
</Properties>
</file>