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882" r:id="rId1"/>
    <p:sldMasterId id="2147488919" r:id="rId2"/>
  </p:sldMasterIdLst>
  <p:notesMasterIdLst>
    <p:notesMasterId r:id="rId3"/>
  </p:notesMasterIdLst>
  <p:sldIdLst>
    <p:sldId id="2613" r:id="rId4"/>
    <p:sldId id="2618" r:id="rId5"/>
    <p:sldId id="2622" r:id="rId6"/>
    <p:sldId id="2625" r:id="rId7"/>
    <p:sldId id="2631" r:id="rId9"/>
    <p:sldId id="2634" r:id="rId10"/>
    <p:sldId id="2637" r:id="rId11"/>
    <p:sldId id="2640" r:id="rId12"/>
    <p:sldId id="2646" r:id="rId14"/>
    <p:sldId id="2649" r:id="rId15"/>
    <p:sldId id="2652" r:id="rId16"/>
    <p:sldId id="2655" r:id="rId17"/>
    <p:sldId id="2661" r:id="rId19"/>
    <p:sldId id="2664" r:id="rId20"/>
    <p:sldId id="2667" r:id="rId21"/>
    <p:sldId id="2670" r:id="rId22"/>
    <p:sldId id="2676" r:id="rId24"/>
    <p:sldId id="2679" r:id="rId25"/>
    <p:sldId id="2682" r:id="rId26"/>
    <p:sldId id="2685" r:id="rId27"/>
    <p:sldId id="2691" r:id="rId29"/>
    <p:sldId id="2694" r:id="rId30"/>
    <p:sldId id="2697" r:id="rId31"/>
    <p:sldId id="2700" r:id="rId32"/>
    <p:sldId id="2703" r:id="rId33"/>
    <p:sldId id="2709" r:id="rId35"/>
    <p:sldId id="2712" r:id="rId36"/>
    <p:sldId id="2716"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883" r:id="rId1"/>
    <p:sldLayoutId id="2147488884" r:id="rId2"/>
    <p:sldLayoutId id="2147488885" r:id="rId3"/>
    <p:sldLayoutId id="2147488886" r:id="rId4"/>
    <p:sldLayoutId id="2147488887" r:id="rId5"/>
    <p:sldLayoutId id="2147488888" r:id="rId6"/>
    <p:sldLayoutId id="2147488889" r:id="rId7"/>
    <p:sldLayoutId id="2147488890" r:id="rId8"/>
    <p:sldLayoutId id="2147488891" r:id="rId9"/>
    <p:sldLayoutId id="2147488892" r:id="rId10"/>
    <p:sldLayoutId id="214748889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920" r:id="rId1"/>
    <p:sldLayoutId id="2147488921" r:id="rId2"/>
    <p:sldLayoutId id="2147488922" r:id="rId3"/>
    <p:sldLayoutId id="2147488923" r:id="rId4"/>
    <p:sldLayoutId id="2147488924" r:id="rId5"/>
    <p:sldLayoutId id="2147488925" r:id="rId6"/>
    <p:sldLayoutId id="2147488926" r:id="rId7"/>
    <p:sldLayoutId id="2147488927" r:id="rId8"/>
    <p:sldLayoutId id="2147488928" r:id="rId9"/>
    <p:sldLayoutId id="2147488929" r:id="rId10"/>
    <p:sldLayoutId id="214748893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tags" Target="../tags/tag110.xml"/><Relationship Id="rId22" Type="http://schemas.openxmlformats.org/officeDocument/2006/relationships/tags" Target="../tags/tag111.xml"/><Relationship Id="rId23" Type="http://schemas.openxmlformats.org/officeDocument/2006/relationships/tags" Target="../tags/tag112.xml"/><Relationship Id="rId24" Type="http://schemas.openxmlformats.org/officeDocument/2006/relationships/slideLayout" Target="../slideLayouts/slideLayout13.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tags" Target="../tags/tag143.xml"/><Relationship Id="rId14" Type="http://schemas.openxmlformats.org/officeDocument/2006/relationships/tags" Target="../tags/tag144.xml"/><Relationship Id="rId15" Type="http://schemas.openxmlformats.org/officeDocument/2006/relationships/tags" Target="../tags/tag145.xml"/><Relationship Id="rId16" Type="http://schemas.openxmlformats.org/officeDocument/2006/relationships/tags" Target="../tags/tag146.xml"/><Relationship Id="rId17" Type="http://schemas.openxmlformats.org/officeDocument/2006/relationships/tags" Target="../tags/tag147.xml"/><Relationship Id="rId18" Type="http://schemas.openxmlformats.org/officeDocument/2006/relationships/tags" Target="../tags/tag148.xml"/><Relationship Id="rId19" Type="http://schemas.openxmlformats.org/officeDocument/2006/relationships/tags" Target="../tags/tag149.xml"/><Relationship Id="rId20" Type="http://schemas.openxmlformats.org/officeDocument/2006/relationships/tags" Target="../tags/tag150.xml"/><Relationship Id="rId2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tags" Target="../tags/tag159.xml"/><Relationship Id="rId10" Type="http://schemas.openxmlformats.org/officeDocument/2006/relationships/tags" Target="../tags/tag160.xml"/><Relationship Id="rId11" Type="http://schemas.openxmlformats.org/officeDocument/2006/relationships/tags" Target="../tags/tag161.xml"/><Relationship Id="rId12" Type="http://schemas.openxmlformats.org/officeDocument/2006/relationships/tags" Target="../tags/tag162.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tags" Target="../tags/tag213.xml"/><Relationship Id="rId14" Type="http://schemas.openxmlformats.org/officeDocument/2006/relationships/tags" Target="../tags/tag214.xml"/><Relationship Id="rId15" Type="http://schemas.openxmlformats.org/officeDocument/2006/relationships/tags" Target="../tags/tag215.xml"/><Relationship Id="rId16" Type="http://schemas.openxmlformats.org/officeDocument/2006/relationships/tags" Target="../tags/tag216.xml"/><Relationship Id="rId17"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tags" Target="../tags/tag267.xml"/><Relationship Id="rId18" Type="http://schemas.openxmlformats.org/officeDocument/2006/relationships/tags" Target="../tags/tag268.xml"/><Relationship Id="rId19" Type="http://schemas.openxmlformats.org/officeDocument/2006/relationships/tags" Target="../tags/tag269.xml"/><Relationship Id="rId20" Type="http://schemas.openxmlformats.org/officeDocument/2006/relationships/tags" Target="../tags/tag270.xml"/><Relationship Id="rId21" Type="http://schemas.openxmlformats.org/officeDocument/2006/relationships/tags" Target="../tags/tag271.xml"/><Relationship Id="rId22" Type="http://schemas.openxmlformats.org/officeDocument/2006/relationships/tags" Target="../tags/tag272.xml"/><Relationship Id="rId23" Type="http://schemas.openxmlformats.org/officeDocument/2006/relationships/tags" Target="../tags/tag273.xml"/><Relationship Id="rId24" Type="http://schemas.openxmlformats.org/officeDocument/2006/relationships/tags" Target="../tags/tag274.xml"/><Relationship Id="rId25" Type="http://schemas.openxmlformats.org/officeDocument/2006/relationships/tags" Target="../tags/tag275.xml"/><Relationship Id="rId26" Type="http://schemas.openxmlformats.org/officeDocument/2006/relationships/tags" Target="../tags/tag276.xml"/><Relationship Id="rId27" Type="http://schemas.openxmlformats.org/officeDocument/2006/relationships/tags" Target="../tags/tag277.xml"/><Relationship Id="rId28" Type="http://schemas.openxmlformats.org/officeDocument/2006/relationships/tags" Target="../tags/tag278.xml"/><Relationship Id="rId29" Type="http://schemas.openxmlformats.org/officeDocument/2006/relationships/tags" Target="../tags/tag279.xml"/><Relationship Id="rId30"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数字校园中的在线自主学习与导学</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675255" y="2459355"/>
            <a:ext cx="3320415" cy="5213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52527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71005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397115" y="2459355"/>
            <a:ext cx="3270250" cy="551180"/>
          </a:xfrm>
          <a:prstGeom prst="rect"/>
          <a:noFill/>
        </p:spPr>
        <p:txBody>
          <a:bodyPr anchor="t" anchorCtr="0" bIns="0" lIns="0" rIns="0" rtlCol="0" tIns="0" wrap="square">
            <a:normAutofit fontScale="74167"/>
          </a:bodyPr>
          <a:p>
            <a:pPr indent="-6985" marL="84455"/>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在线自主学习与导学的背景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34" name="序号"/>
          <p:cNvSpPr txBox="1"/>
          <p:nvPr>
            <p:custDataLst>
              <p:tags r:id="rId6"/>
            </p:custDataLst>
          </p:nvPr>
        </p:nvSpPr>
        <p:spPr>
          <a:xfrm>
            <a:off x="624713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43191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675255" y="3435985"/>
            <a:ext cx="3321050" cy="60452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在线自主学习与导学的特点</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52527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71005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397115" y="3435985"/>
            <a:ext cx="3270250" cy="5975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在线自主学习与导学的实施策略</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24713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43191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675255" y="4465955"/>
            <a:ext cx="3320415" cy="57340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在线自主学习与导学的实践案例</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52527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71005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397115" y="4465955"/>
            <a:ext cx="3269615" cy="58102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在线自主学习与导学的挑战与对策</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24713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43191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62" name="标题"/>
          <p:cNvSpPr txBox="1"/>
          <p:nvPr>
            <p:custDataLst>
              <p:tags r:id="rId20"/>
            </p:custDataLst>
          </p:nvPr>
        </p:nvSpPr>
        <p:spPr>
          <a:xfrm>
            <a:off x="2675255" y="5471795"/>
            <a:ext cx="3319145" cy="58991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未来发展趋势与展望</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4" name="序号"/>
          <p:cNvSpPr txBox="1"/>
          <p:nvPr>
            <p:custDataLst>
              <p:tags r:id="rId21"/>
            </p:custDataLst>
          </p:nvPr>
        </p:nvSpPr>
        <p:spPr>
          <a:xfrm>
            <a:off x="1525270" y="529844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07</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6" name="弧形 22"/>
          <p:cNvSpPr/>
          <p:nvPr>
            <p:custDataLst>
              <p:tags r:id="rId22"/>
            </p:custDataLst>
          </p:nvPr>
        </p:nvSpPr>
        <p:spPr>
          <a:xfrm rot="5040000">
            <a:off x="1710055" y="523049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8"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34" name="标题 3"/>
          <p:cNvSpPr>
            <a:spLocks noGrp="1"/>
          </p:cNvSpPr>
          <p:nvPr>
            <p:ph type="title" idx="1"/>
            <p:custDataLst>
              <p:tags r:id="rId2"/>
            </p:custDataLst>
          </p:nvPr>
        </p:nvSpPr>
        <p:spPr/>
        <p:txBody>
          <a:bodyPr/>
          <a:p>
            <a:r>
              <a:rPr altLang="en-US" lang="zh-CN"/>
              <a:t>在线自主学习与导学的背景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idx="2"/>
          </p:nvPr>
        </p:nvSpPr>
        <p:spPr/>
        <p:txBody>
          <a:bodyPr/>
          <a:p>
            <a:r>
              <a:rPr altLang="en-US" lang="zh-CN"/>
              <a:t>数字校园的发展趋势</a:t>
            </a:r>
            <a:endParaRPr altLang="en-US" lang="zh-CN"/>
          </a:p>
        </p:txBody>
      </p:sp>
      <p:sp>
        <p:nvSpPr>
          <p:cNvPr id="1048998"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0"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数字化校园建设成为高校发展的重要趋势</a:t>
            </a:r>
            <a:endParaRPr altLang="en-US" dirty="0" sz="2000" lang="zh-CN" spc="150">
              <a:solidFill>
                <a:schemeClr val="tx1">
                  <a:lumMod val="75000"/>
                  <a:lumOff val="25000"/>
                </a:schemeClr>
              </a:solidFill>
              <a:latin typeface="+mn-ea"/>
              <a:sym typeface="+mn-ea"/>
            </a:endParaRPr>
          </a:p>
        </p:txBody>
      </p:sp>
      <p:sp>
        <p:nvSpPr>
          <p:cNvPr id="1049002"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4"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6"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数字化校园为在线自主学习与导学提供了有力支持</a:t>
            </a:r>
            <a:endParaRPr altLang="en-US" dirty="0" sz="2000" lang="zh-CN" spc="150">
              <a:solidFill>
                <a:schemeClr val="tx1">
                  <a:lumMod val="75000"/>
                  <a:lumOff val="25000"/>
                </a:schemeClr>
              </a:solidFill>
              <a:latin typeface="+mn-ea"/>
              <a:sym typeface="+mn-ea"/>
            </a:endParaRPr>
          </a:p>
        </p:txBody>
      </p:sp>
      <p:sp>
        <p:nvSpPr>
          <p:cNvPr id="1049008"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10"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12"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数字化校园的发展推动了在线自主学习与导学的普及</a:t>
            </a:r>
            <a:endParaRPr altLang="en-US" dirty="0" sz="2000" lang="zh-CN" spc="150">
              <a:solidFill>
                <a:schemeClr val="tx1">
                  <a:lumMod val="75000"/>
                  <a:lumOff val="25000"/>
                </a:schemeClr>
              </a:solidFill>
              <a:latin typeface="+mn-ea"/>
              <a:sym typeface="+mn-ea"/>
            </a:endParaRPr>
          </a:p>
        </p:txBody>
      </p:sp>
      <p:sp>
        <p:nvSpPr>
          <p:cNvPr id="1049014"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16"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18"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数字化校园的发展趋势对在线自主学习与导学提出了更高要求</a:t>
            </a:r>
            <a:endParaRPr altLang="en-US" dirty="0" sz="2000" lang="zh-CN" spc="150">
              <a:solidFill>
                <a:schemeClr val="tx1">
                  <a:lumMod val="75000"/>
                  <a:lumOff val="25000"/>
                </a:schemeClr>
              </a:solidFill>
              <a:latin typeface="+mn-ea"/>
              <a:sym typeface="+mn-ea"/>
            </a:endParaRPr>
          </a:p>
        </p:txBody>
      </p:sp>
      <p:sp>
        <p:nvSpPr>
          <p:cNvPr id="1049020"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idx="2"/>
          </p:nvPr>
        </p:nvSpPr>
        <p:spPr/>
        <p:txBody>
          <a:bodyPr/>
          <a:p>
            <a:r>
              <a:rPr altLang="en-US" lang="zh-CN"/>
              <a:t>在线自主学习与导学的定义</a:t>
            </a:r>
            <a:endParaRPr altLang="en-US" lang="zh-CN"/>
          </a:p>
        </p:txBody>
      </p:sp>
      <p:sp>
        <p:nvSpPr>
          <p:cNvPr id="104905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在线自主学习：学生利用网络平台，自主选择学习内容、安排学习进度和评估学习成果</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数字校园：利用信息技术手段，整合教学资源，提供数字化学习环境</a:t>
            </a:r>
            <a:endParaRPr dirty="0" sz="2000" err="1">
              <a:solidFill>
                <a:schemeClr val="tx1">
                  <a:lumMod val="75000"/>
                  <a:lumOff val="25000"/>
                </a:schemeClr>
              </a:solidFill>
              <a:latin typeface="+mn-ea"/>
              <a:ea typeface="+mn-ea"/>
              <a:cs typeface="+mn-ea"/>
              <a:sym typeface="+mn-lt"/>
            </a:endParaRPr>
          </a:p>
        </p:txBody>
      </p:sp>
      <p:sp>
        <p:nvSpPr>
          <p:cNvPr id="104907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在线自主学习与导学的优势：个性化学习、便捷性、实时性、互动性等</a:t>
            </a:r>
            <a:endParaRPr dirty="0" sz="2000" err="1">
              <a:solidFill>
                <a:schemeClr val="tx1">
                  <a:lumMod val="75000"/>
                  <a:lumOff val="25000"/>
                </a:schemeClr>
              </a:solidFill>
              <a:latin typeface="+mn-ea"/>
              <a:ea typeface="+mn-ea"/>
              <a:cs typeface="+mn-ea"/>
              <a:sym typeface="+mn-lt"/>
            </a:endParaRPr>
          </a:p>
        </p:txBody>
      </p:sp>
      <p:sp>
        <p:nvSpPr>
          <p:cNvPr id="1049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在线导学：教师通过网络平台，提供学习指导、答疑解惑和评估学生的学习情况</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8" name="标题 1"/>
          <p:cNvSpPr>
            <a:spLocks noGrp="1"/>
          </p:cNvSpPr>
          <p:nvPr>
            <p:ph type="title" idx="2"/>
          </p:nvPr>
        </p:nvSpPr>
        <p:spPr/>
        <p:txBody>
          <a:bodyPr/>
          <a:p>
            <a:r>
              <a:rPr altLang="en-US" lang="zh-CN"/>
              <a:t>在线自主学习与导学的意义</a:t>
            </a:r>
            <a:endParaRPr altLang="en-US" lang="zh-CN"/>
          </a:p>
        </p:txBody>
      </p:sp>
      <p:sp>
        <p:nvSpPr>
          <p:cNvPr id="1049130" name="矩形 38"/>
          <p:cNvSpPr/>
          <p:nvPr>
            <p:custDataLst>
              <p:tags r:id="rId1"/>
            </p:custDataLst>
          </p:nvPr>
        </p:nvSpPr>
        <p:spPr>
          <a:xfrm rot="204112">
            <a:off x="1527332" y="1490345"/>
            <a:ext cx="4049437" cy="2113622"/>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2" name="矩形 39"/>
          <p:cNvSpPr/>
          <p:nvPr>
            <p:custDataLst>
              <p:tags r:id="rId2"/>
            </p:custDataLst>
          </p:nvPr>
        </p:nvSpPr>
        <p:spPr>
          <a:xfrm>
            <a:off x="1532011" y="1491013"/>
            <a:ext cx="4049437" cy="2113622"/>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4" name="TextBox 2"/>
          <p:cNvSpPr txBox="1"/>
          <p:nvPr>
            <p:custDataLst>
              <p:tags r:id="rId3"/>
            </p:custDataLst>
          </p:nvPr>
        </p:nvSpPr>
        <p:spPr>
          <a:xfrm>
            <a:off x="1766635" y="1656119"/>
            <a:ext cx="3597568" cy="1745309"/>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适应信息化时代发展需求</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136" name="矩形 100"/>
          <p:cNvSpPr/>
          <p:nvPr>
            <p:custDataLst>
              <p:tags r:id="rId4"/>
            </p:custDataLst>
          </p:nvPr>
        </p:nvSpPr>
        <p:spPr>
          <a:xfrm rot="204112">
            <a:off x="6604168" y="1490345"/>
            <a:ext cx="4049437" cy="2113622"/>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矩形 101"/>
          <p:cNvSpPr/>
          <p:nvPr>
            <p:custDataLst>
              <p:tags r:id="rId5"/>
            </p:custDataLst>
          </p:nvPr>
        </p:nvSpPr>
        <p:spPr>
          <a:xfrm>
            <a:off x="6609516" y="1491013"/>
            <a:ext cx="4049437" cy="2113622"/>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0" name="TextBox 2"/>
          <p:cNvSpPr txBox="1"/>
          <p:nvPr>
            <p:custDataLst>
              <p:tags r:id="rId6"/>
            </p:custDataLst>
          </p:nvPr>
        </p:nvSpPr>
        <p:spPr>
          <a:xfrm>
            <a:off x="6844808" y="1656119"/>
            <a:ext cx="3597568" cy="174530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培养学生自主学习能力</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142" name="矩形 122"/>
          <p:cNvSpPr/>
          <p:nvPr>
            <p:custDataLst>
              <p:tags r:id="rId7"/>
            </p:custDataLst>
          </p:nvPr>
        </p:nvSpPr>
        <p:spPr>
          <a:xfrm rot="204112">
            <a:off x="1527332" y="4135380"/>
            <a:ext cx="4049437" cy="2113622"/>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4" name="矩形 123"/>
          <p:cNvSpPr/>
          <p:nvPr>
            <p:custDataLst>
              <p:tags r:id="rId8"/>
            </p:custDataLst>
          </p:nvPr>
        </p:nvSpPr>
        <p:spPr>
          <a:xfrm>
            <a:off x="1532011" y="4136048"/>
            <a:ext cx="4049437" cy="211362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TextBox 2"/>
          <p:cNvSpPr txBox="1"/>
          <p:nvPr>
            <p:custDataLst>
              <p:tags r:id="rId9"/>
            </p:custDataLst>
          </p:nvPr>
        </p:nvSpPr>
        <p:spPr>
          <a:xfrm>
            <a:off x="1765967" y="4301154"/>
            <a:ext cx="3597568" cy="1745309"/>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提高学习效果和效率</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148" name="矩形 89"/>
          <p:cNvSpPr/>
          <p:nvPr>
            <p:custDataLst>
              <p:tags r:id="rId10"/>
            </p:custDataLst>
          </p:nvPr>
        </p:nvSpPr>
        <p:spPr>
          <a:xfrm rot="204112">
            <a:off x="6604168" y="4135380"/>
            <a:ext cx="4049437" cy="2113622"/>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0" name="矩形 90"/>
          <p:cNvSpPr/>
          <p:nvPr>
            <p:custDataLst>
              <p:tags r:id="rId11"/>
            </p:custDataLst>
          </p:nvPr>
        </p:nvSpPr>
        <p:spPr>
          <a:xfrm>
            <a:off x="6609516" y="4136048"/>
            <a:ext cx="4049437" cy="2113622"/>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2" name="TextBox 2"/>
          <p:cNvSpPr txBox="1"/>
          <p:nvPr>
            <p:custDataLst>
              <p:tags r:id="rId12"/>
            </p:custDataLst>
          </p:nvPr>
        </p:nvSpPr>
        <p:spPr>
          <a:xfrm>
            <a:off x="6843471" y="4301154"/>
            <a:ext cx="3597568" cy="1745309"/>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促进教育公平和资源共享</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88" name="标题 3"/>
          <p:cNvSpPr>
            <a:spLocks noGrp="1"/>
          </p:cNvSpPr>
          <p:nvPr>
            <p:ph type="title" idx="1"/>
            <p:custDataLst>
              <p:tags r:id="rId2"/>
            </p:custDataLst>
          </p:nvPr>
        </p:nvSpPr>
        <p:spPr/>
        <p:txBody>
          <a:bodyPr/>
          <a:p>
            <a:r>
              <a:rPr altLang="en-US" lang="zh-CN"/>
              <a:t>在线自主学习与导学的特点</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50" name="标题 1"/>
          <p:cNvSpPr>
            <a:spLocks noGrp="1"/>
          </p:cNvSpPr>
          <p:nvPr>
            <p:ph type="title" idx="2"/>
          </p:nvPr>
        </p:nvSpPr>
        <p:spPr/>
        <p:txBody>
          <a:bodyPr/>
          <a:p>
            <a:r>
              <a:rPr altLang="en-US" lang="zh-CN"/>
              <a:t>在线自主学习的特点</a:t>
            </a:r>
            <a:endParaRPr altLang="en-US" lang="zh-CN"/>
          </a:p>
        </p:txBody>
      </p:sp>
      <p:sp>
        <p:nvSpPr>
          <p:cNvPr id="1049252"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自主性：学生可以自主选择学习时间和地点，掌握学习进度</a:t>
            </a:r>
            <a:endParaRPr altLang="en-US" dirty="0" sz="1200" lang="zh-CN" spc="150">
              <a:solidFill>
                <a:schemeClr val="tx1">
                  <a:lumMod val="85000"/>
                  <a:lumOff val="15000"/>
                </a:schemeClr>
              </a:solidFill>
              <a:latin typeface="+mn-ea"/>
              <a:sym typeface="+mn-ea"/>
            </a:endParaRPr>
          </a:p>
        </p:txBody>
      </p:sp>
      <p:sp>
        <p:nvSpPr>
          <p:cNvPr id="1049254"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6"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互动性：学生可以通过在线平台与教师、同学进行互动交流，提高学习效果</a:t>
            </a:r>
            <a:endParaRPr altLang="en-US" dirty="0" sz="1200" lang="zh-CN" spc="150">
              <a:solidFill>
                <a:schemeClr val="tx1">
                  <a:lumMod val="85000"/>
                  <a:lumOff val="15000"/>
                </a:schemeClr>
              </a:solidFill>
              <a:latin typeface="+mn-ea"/>
              <a:sym typeface="+mn-ea"/>
            </a:endParaRPr>
          </a:p>
        </p:txBody>
      </p:sp>
      <p:sp>
        <p:nvSpPr>
          <p:cNvPr id="1049260"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2"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4"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个性化：在线自主学习可以满足学生的个性化需求，提供多样化的学习资源和学习方式</a:t>
            </a:r>
            <a:endParaRPr altLang="en-US" dirty="0" sz="1200" lang="zh-CN" spc="150">
              <a:solidFill>
                <a:schemeClr val="tx1">
                  <a:lumMod val="85000"/>
                  <a:lumOff val="15000"/>
                </a:schemeClr>
              </a:solidFill>
              <a:latin typeface="+mn-ea"/>
              <a:sym typeface="+mn-ea"/>
            </a:endParaRPr>
          </a:p>
        </p:txBody>
      </p:sp>
      <p:sp>
        <p:nvSpPr>
          <p:cNvPr id="1049266"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68"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0"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便捷性：在线自主学习不受时间和地点的限制，可以随时随地进行学习</a:t>
            </a:r>
            <a:endParaRPr altLang="en-US" dirty="0" sz="1200" lang="zh-CN" spc="150">
              <a:solidFill>
                <a:schemeClr val="tx1">
                  <a:lumMod val="85000"/>
                  <a:lumOff val="15000"/>
                </a:schemeClr>
              </a:solidFill>
              <a:latin typeface="+mn-ea"/>
              <a:sym typeface="+mn-ea"/>
            </a:endParaRPr>
          </a:p>
        </p:txBody>
      </p:sp>
      <p:sp>
        <p:nvSpPr>
          <p:cNvPr id="1049272"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74"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8" name="标题 1"/>
          <p:cNvSpPr>
            <a:spLocks noGrp="1"/>
          </p:cNvSpPr>
          <p:nvPr>
            <p:ph type="title" idx="2"/>
          </p:nvPr>
        </p:nvSpPr>
        <p:spPr/>
        <p:txBody>
          <a:bodyPr/>
          <a:p>
            <a:r>
              <a:rPr altLang="en-US" lang="zh-CN"/>
              <a:t>在线导学的特点</a:t>
            </a:r>
            <a:endParaRPr altLang="en-US" lang="zh-CN"/>
          </a:p>
        </p:txBody>
      </p:sp>
      <p:sp>
        <p:nvSpPr>
          <p:cNvPr id="1049310"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2"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4"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6"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8"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互动性：学生可以通过在线平台与教师、同学进行交流和讨论，提高学习效果</a:t>
            </a:r>
            <a:endParaRPr altLang="en-US" sz="1400" lang="zh-CN" spc="150">
              <a:solidFill>
                <a:schemeClr val="tx1"/>
              </a:solidFill>
              <a:effectLst/>
              <a:latin typeface="+mn-ea"/>
              <a:sym typeface="+mn-ea"/>
            </a:endParaRPr>
          </a:p>
        </p:txBody>
      </p:sp>
      <p:sp>
        <p:nvSpPr>
          <p:cNvPr id="1049320"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自主性：学生可以根据自己的时间和需求进行学习，掌握学习进度和内容</a:t>
            </a:r>
            <a:endParaRPr altLang="en-US" dirty="0" sz="1400" lang="zh-CN" spc="150">
              <a:solidFill>
                <a:schemeClr val="tx1"/>
              </a:solidFill>
              <a:effectLst/>
              <a:latin typeface="+mn-ea"/>
              <a:sym typeface="+mn-ea"/>
            </a:endParaRPr>
          </a:p>
        </p:txBody>
      </p:sp>
      <p:sp>
        <p:nvSpPr>
          <p:cNvPr id="1049322"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个性化：在线导学可以根据学生的特点和需求进行个性化设计，满足不同学生的需求</a:t>
            </a:r>
            <a:endParaRPr altLang="en-US" sz="1400" lang="zh-CN" spc="150">
              <a:solidFill>
                <a:schemeClr val="tx1"/>
              </a:solidFill>
              <a:effectLst/>
              <a:latin typeface="+mn-ea"/>
              <a:sym typeface="+mn-ea"/>
            </a:endParaRPr>
          </a:p>
        </p:txBody>
      </p:sp>
      <p:sp>
        <p:nvSpPr>
          <p:cNvPr id="1049324"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多样性：在线导学可以提供多种形式的学习资源和学习方式，学生可以根据自己的兴趣和喜好进行选择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1"/>
          <p:cNvSpPr>
            <a:spLocks noGrp="1"/>
          </p:cNvSpPr>
          <p:nvPr>
            <p:ph type="title" idx="2"/>
          </p:nvPr>
        </p:nvSpPr>
        <p:spPr/>
        <p:txBody>
          <a:bodyPr/>
          <a:p>
            <a:r>
              <a:rPr altLang="en-US" lang="zh-CN"/>
              <a:t>在线自主学习与导学的结合点</a:t>
            </a:r>
            <a:endParaRPr altLang="en-US" lang="zh-CN"/>
          </a:p>
        </p:txBody>
      </p:sp>
      <p:sp>
        <p:nvSpPr>
          <p:cNvPr id="104936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在线自主学习与导学的教学目标一致</a:t>
            </a:r>
            <a:endParaRPr altLang="en-US" dirty="0" sz="2000" lang="zh-CN" spc="150">
              <a:solidFill>
                <a:schemeClr val="tx1">
                  <a:lumMod val="85000"/>
                  <a:lumOff val="15000"/>
                </a:schemeClr>
              </a:solidFill>
              <a:latin typeface="+mn-ea"/>
              <a:sym typeface="+mn-ea"/>
            </a:endParaRPr>
          </a:p>
        </p:txBody>
      </p:sp>
      <p:sp>
        <p:nvSpPr>
          <p:cNvPr id="104936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在线自主学习与导学的教学内容相互补充</a:t>
            </a:r>
            <a:endParaRPr altLang="en-US" dirty="0" sz="2000" lang="zh-CN" spc="150">
              <a:solidFill>
                <a:schemeClr val="tx1">
                  <a:lumMod val="85000"/>
                  <a:lumOff val="15000"/>
                </a:schemeClr>
              </a:solidFill>
              <a:latin typeface="+mn-ea"/>
              <a:sym typeface="+mn-ea"/>
            </a:endParaRPr>
          </a:p>
        </p:txBody>
      </p:sp>
      <p:sp>
        <p:nvSpPr>
          <p:cNvPr id="104937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在线自主学习与导学的教学方式灵活多样</a:t>
            </a:r>
            <a:endParaRPr altLang="en-US" dirty="0" sz="2000" lang="zh-CN" spc="150">
              <a:solidFill>
                <a:schemeClr val="tx1">
                  <a:lumMod val="85000"/>
                  <a:lumOff val="15000"/>
                </a:schemeClr>
              </a:solidFill>
              <a:latin typeface="+mn-ea"/>
              <a:sym typeface="+mn-ea"/>
            </a:endParaRPr>
          </a:p>
        </p:txBody>
      </p:sp>
      <p:sp>
        <p:nvSpPr>
          <p:cNvPr id="104937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在线自主学习与导学的教学评价科学有效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6"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18" name="标题 3"/>
          <p:cNvSpPr>
            <a:spLocks noGrp="1"/>
          </p:cNvSpPr>
          <p:nvPr>
            <p:ph type="title" idx="1"/>
            <p:custDataLst>
              <p:tags r:id="rId2"/>
            </p:custDataLst>
          </p:nvPr>
        </p:nvSpPr>
        <p:spPr/>
        <p:txBody>
          <a:bodyPr/>
          <a:p>
            <a:r>
              <a:rPr altLang="en-US" lang="zh-CN"/>
              <a:t>在线自主学习与导学的实施策略</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0" name="标题 1"/>
          <p:cNvSpPr>
            <a:spLocks noGrp="1"/>
          </p:cNvSpPr>
          <p:nvPr>
            <p:ph type="title" idx="2"/>
          </p:nvPr>
        </p:nvSpPr>
        <p:spPr/>
        <p:txBody>
          <a:bodyPr/>
          <a:p>
            <a:r>
              <a:rPr altLang="en-US" lang="zh-CN"/>
              <a:t>在线自主学习的实施策略</a:t>
            </a:r>
            <a:endParaRPr altLang="en-US" lang="zh-CN"/>
          </a:p>
        </p:txBody>
      </p:sp>
      <p:sp>
        <p:nvSpPr>
          <p:cNvPr id="1049482"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提供学习支持：为学生提供必要的学习支持，如在线答疑、学习指导等，帮助学生解决学习中遇到的问题。</a:t>
            </a:r>
            <a:endParaRPr altLang="zh-CN" dirty="0" lang="en-US">
              <a:solidFill>
                <a:schemeClr val="dk1">
                  <a:lumMod val="80000"/>
                  <a:lumOff val="20000"/>
                </a:schemeClr>
              </a:solidFill>
              <a:latin typeface="+mn-ea"/>
              <a:sym typeface="+mn-ea"/>
            </a:endParaRPr>
          </a:p>
        </p:txBody>
      </p:sp>
      <p:sp>
        <p:nvSpPr>
          <p:cNvPr id="1049490"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制定学习计划：根据个人需求和目标，制定合理的学习计划，明确学习内容和时间安排。</a:t>
            </a:r>
            <a:endParaRPr altLang="en-US" dirty="0" lang="zh-CN">
              <a:solidFill>
                <a:schemeClr val="dk1">
                  <a:lumMod val="80000"/>
                  <a:lumOff val="20000"/>
                </a:schemeClr>
              </a:solidFill>
              <a:latin typeface="+mn-ea"/>
              <a:sym typeface="+mn-ea"/>
            </a:endParaRPr>
          </a:p>
        </p:txBody>
      </p:sp>
      <p:sp>
        <p:nvSpPr>
          <p:cNvPr id="1049498"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激发学习动机：通过多种手段激发学生的学习动机，如设置奖励机制、提供学习资源等，鼓励学生自主学习。</a:t>
            </a:r>
            <a:endParaRPr altLang="en-US" dirty="0" lang="zh-CN">
              <a:solidFill>
                <a:schemeClr val="dk1">
                  <a:lumMod val="80000"/>
                  <a:lumOff val="20000"/>
                </a:schemeClr>
              </a:solidFill>
              <a:latin typeface="+mn-ea"/>
              <a:sym typeface="+mn-ea"/>
            </a:endParaRPr>
          </a:p>
        </p:txBody>
      </p:sp>
      <p:sp>
        <p:nvSpPr>
          <p:cNvPr id="1049506"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监控学习过程：对学生的学习过程进行监控，及时了解学生的学习进度和掌握情况，为后续教学提供参考。</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46" name="标题 1"/>
          <p:cNvSpPr>
            <a:spLocks noGrp="1"/>
          </p:cNvSpPr>
          <p:nvPr>
            <p:ph type="title" idx="2"/>
          </p:nvPr>
        </p:nvSpPr>
        <p:spPr/>
        <p:txBody>
          <a:bodyPr/>
          <a:p>
            <a:r>
              <a:rPr altLang="en-US" lang="zh-CN"/>
              <a:t>在线导学的实施策略</a:t>
            </a:r>
            <a:endParaRPr altLang="en-US" lang="zh-CN"/>
          </a:p>
        </p:txBody>
      </p:sp>
      <p:sp>
        <p:nvSpPr>
          <p:cNvPr id="1049548"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提供学习资源：为学生提供丰富的学习资源，包括在线课程、学习资料、案例分析等，帮助学生更好地理解和掌握知识。</a:t>
            </a:r>
            <a:endParaRPr altLang="en-US" sz="1400" lang="zh-CN" spc="150">
              <a:solidFill>
                <a:schemeClr val="tx1"/>
              </a:solidFill>
              <a:effectLst/>
              <a:latin typeface="+mn-ea"/>
              <a:sym typeface="+mn-ea"/>
            </a:endParaRPr>
          </a:p>
        </p:txBody>
      </p:sp>
      <p:sp>
        <p:nvSpPr>
          <p:cNvPr id="1049558"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制定导学计划：根据课程目标和学生的实际情况，制定详细的导学计划，包括学习内容、学习进度、学习方式等。</a:t>
            </a:r>
            <a:endParaRPr altLang="en-US" dirty="0" sz="1400" lang="zh-CN" spc="150">
              <a:solidFill>
                <a:schemeClr val="tx1"/>
              </a:solidFill>
              <a:effectLst/>
              <a:latin typeface="+mn-ea"/>
              <a:sym typeface="+mn-ea"/>
            </a:endParaRPr>
          </a:p>
        </p:txBody>
      </p:sp>
      <p:sp>
        <p:nvSpPr>
          <p:cNvPr id="1049560"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建立学习小组：根据学生的学习需求和兴趣，建立不同的学习小组，鼓励学生之间的交流和合作，提高学习效果。</a:t>
            </a:r>
            <a:endParaRPr altLang="en-US" sz="1400" lang="zh-CN" spc="150">
              <a:solidFill>
                <a:schemeClr val="tx1"/>
              </a:solidFill>
              <a:effectLst/>
              <a:latin typeface="+mn-ea"/>
              <a:sym typeface="+mn-ea"/>
            </a:endParaRPr>
          </a:p>
        </p:txBody>
      </p:sp>
      <p:sp>
        <p:nvSpPr>
          <p:cNvPr id="1049562"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定期评估与反馈：定期对学生的学习情况进行评估，及时发现和解决问题，同时根据学生的反馈不断调整导学计划，确保学生的学习效果。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96" name="标题 1"/>
          <p:cNvSpPr>
            <a:spLocks noGrp="1"/>
          </p:cNvSpPr>
          <p:nvPr>
            <p:ph type="title" idx="2"/>
          </p:nvPr>
        </p:nvSpPr>
        <p:spPr/>
        <p:txBody>
          <a:bodyPr/>
          <a:p>
            <a:r>
              <a:rPr altLang="en-US" lang="zh-CN"/>
              <a:t>在线自主学习与导学的结合策略</a:t>
            </a:r>
            <a:endParaRPr altLang="en-US" lang="zh-CN"/>
          </a:p>
        </p:txBody>
      </p:sp>
      <p:sp>
        <p:nvSpPr>
          <p:cNvPr id="1049598"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自主学习与导学相结合：强调学生的自主学习与教师的导学相结合，充分发挥两者的优势，提高学习效果。</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制定个性化的学习计划：根据学生的实际情况和需求，制定个性化的学习计划，帮助学生更好地掌握知识和技能。</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多元化的学习方式：采用多种学习方式，如在线课程、讨论区、学习小组等，满足不同学生的学习需求。</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及时反馈与评估：及时反馈学生的学习情况，对学生的学习成果进行评估，帮助学生发现问题并及时改进。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8" name="文本占位符 1"/>
          <p:cNvSpPr>
            <a:spLocks noGrp="1"/>
          </p:cNvSpPr>
          <p:nvPr>
            <p:ph type="body" idx="2"/>
            <p:custDataLst>
              <p:tags r:id="rId1"/>
            </p:custDataLst>
          </p:nvPr>
        </p:nvSpPr>
        <p:spPr/>
        <p:txBody>
          <a:bodyPr/>
          <a:p>
            <a:r>
              <a:rPr altLang="en-US" lang="zh-CN"/>
              <a:t>Part Five</a:t>
            </a:r>
            <a:endParaRPr altLang="en-US" lang="zh-CN"/>
          </a:p>
        </p:txBody>
      </p:sp>
      <p:sp>
        <p:nvSpPr>
          <p:cNvPr id="1049640" name="标题 3"/>
          <p:cNvSpPr>
            <a:spLocks noGrp="1"/>
          </p:cNvSpPr>
          <p:nvPr>
            <p:ph type="title" idx="1"/>
            <p:custDataLst>
              <p:tags r:id="rId2"/>
            </p:custDataLst>
          </p:nvPr>
        </p:nvSpPr>
        <p:spPr/>
        <p:txBody>
          <a:bodyPr/>
          <a:p>
            <a:r>
              <a:rPr altLang="en-US" lang="zh-CN"/>
              <a:t>在线自主学习与导学的实践案例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02" name="标题 1"/>
          <p:cNvSpPr>
            <a:spLocks noGrp="1"/>
          </p:cNvSpPr>
          <p:nvPr>
            <p:ph type="title" idx="2"/>
          </p:nvPr>
        </p:nvSpPr>
        <p:spPr/>
        <p:txBody>
          <a:bodyPr/>
          <a:p>
            <a:r>
              <a:rPr altLang="en-US" lang="zh-CN"/>
              <a:t>案例一：某高校在线自主学习平台的建设与实践</a:t>
            </a:r>
            <a:endParaRPr altLang="en-US" lang="zh-CN"/>
          </a:p>
        </p:txBody>
      </p:sp>
      <p:sp>
        <p:nvSpPr>
          <p:cNvPr id="1049704" name="正文"/>
          <p:cNvSpPr txBox="1"/>
          <p:nvPr>
            <p:custDataLst>
              <p:tags r:id="rId1"/>
            </p:custDataLst>
          </p:nvPr>
        </p:nvSpPr>
        <p:spPr>
          <a:xfrm>
            <a:off x="3190453" y="5605750"/>
            <a:ext cx="5802223" cy="644218"/>
          </a:xfrm>
          <a:prstGeom prst="rect"/>
          <a:noFill/>
        </p:spPr>
        <p:txBody>
          <a:bodyPr anchor="t" anchorCtr="0" bIns="0" lIns="0" rIns="0" rtlCol="0" tIns="0" wrap="square">
            <a:normAutofit fontScale="77143"/>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经验总结：该高校在建设在线自主学习平台的过程中，注重与技术公司的沟通和合作，确保了平台的顺利建设和使用。同时，也注重对师生的培训和引导，确保了平台的顺利推广和使用。</a:t>
            </a:r>
            <a:endParaRPr altLang="en-US" dirty="0" sz="1400" lang="zh-CN" spc="150">
              <a:solidFill>
                <a:schemeClr val="tx1">
                  <a:lumMod val="65000"/>
                  <a:lumOff val="35000"/>
                </a:schemeClr>
              </a:solidFill>
              <a:latin typeface="+mn-ea"/>
              <a:sym typeface="+mn-ea"/>
            </a:endParaRPr>
          </a:p>
        </p:txBody>
      </p:sp>
      <p:sp>
        <p:nvSpPr>
          <p:cNvPr id="1049706" name="标题"/>
          <p:cNvSpPr txBox="1"/>
          <p:nvPr>
            <p:custDataLst>
              <p:tags r:id="rId2"/>
            </p:custDataLst>
          </p:nvPr>
        </p:nvSpPr>
        <p:spPr>
          <a:xfrm>
            <a:off x="3190453" y="5141118"/>
            <a:ext cx="5802223" cy="429479"/>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08" name="正文"/>
          <p:cNvSpPr txBox="1"/>
          <p:nvPr>
            <p:custDataLst>
              <p:tags r:id="rId3"/>
            </p:custDataLst>
          </p:nvPr>
        </p:nvSpPr>
        <p:spPr>
          <a:xfrm>
            <a:off x="3194241" y="4389878"/>
            <a:ext cx="5802223" cy="644218"/>
          </a:xfrm>
          <a:prstGeom prst="rect"/>
          <a:noFill/>
        </p:spPr>
        <p:txBody>
          <a:bodyPr anchor="t" anchorCtr="0" bIns="0" lIns="0" rIns="0" rtlCol="0" tIns="0" wrap="square">
            <a:normAutofit fontScale="77143"/>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实践效果：该平台投入使用后，受到了广大师生的欢迎。学生们可以通过平台进行在线学习、交流和讨论，提高了学习效果。同时，教师们也可以通过平台进行在线辅导和答疑，提高了教学效率。</a:t>
            </a:r>
            <a:endParaRPr altLang="en-US" dirty="0" sz="1400" lang="zh-CN" spc="150">
              <a:solidFill>
                <a:schemeClr val="tx1">
                  <a:lumMod val="65000"/>
                  <a:lumOff val="35000"/>
                </a:schemeClr>
              </a:solidFill>
              <a:latin typeface="+mn-ea"/>
              <a:sym typeface="+mn-ea"/>
            </a:endParaRPr>
          </a:p>
        </p:txBody>
      </p:sp>
      <p:sp>
        <p:nvSpPr>
          <p:cNvPr id="1049710" name="标题"/>
          <p:cNvSpPr txBox="1"/>
          <p:nvPr>
            <p:custDataLst>
              <p:tags r:id="rId4"/>
            </p:custDataLst>
          </p:nvPr>
        </p:nvSpPr>
        <p:spPr>
          <a:xfrm>
            <a:off x="3194241" y="3924614"/>
            <a:ext cx="5802223" cy="429479"/>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12" name="正文"/>
          <p:cNvSpPr txBox="1"/>
          <p:nvPr>
            <p:custDataLst>
              <p:tags r:id="rId5"/>
            </p:custDataLst>
          </p:nvPr>
        </p:nvSpPr>
        <p:spPr>
          <a:xfrm>
            <a:off x="3190453" y="1955609"/>
            <a:ext cx="5802223" cy="6442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背景介绍：某高校为了推动在线自主学习与导学的发展，提高学生的自主学习能力，决定建设在线自主学习平台。</a:t>
            </a:r>
            <a:endParaRPr altLang="en-US" dirty="0" sz="1000" lang="zh-CN" spc="150">
              <a:solidFill>
                <a:schemeClr val="tx1">
                  <a:lumMod val="65000"/>
                  <a:lumOff val="35000"/>
                </a:schemeClr>
              </a:solidFill>
              <a:latin typeface="+mn-ea"/>
              <a:sym typeface="+mn-ea"/>
            </a:endParaRPr>
          </a:p>
        </p:txBody>
      </p:sp>
      <p:sp>
        <p:nvSpPr>
          <p:cNvPr id="1049714" name="标题"/>
          <p:cNvSpPr txBox="1"/>
          <p:nvPr>
            <p:custDataLst>
              <p:tags r:id="rId6"/>
            </p:custDataLst>
          </p:nvPr>
        </p:nvSpPr>
        <p:spPr>
          <a:xfrm>
            <a:off x="3190453" y="1490345"/>
            <a:ext cx="5802223" cy="429479"/>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716" name="正文"/>
          <p:cNvSpPr txBox="1"/>
          <p:nvPr>
            <p:custDataLst>
              <p:tags r:id="rId7"/>
            </p:custDataLst>
          </p:nvPr>
        </p:nvSpPr>
        <p:spPr>
          <a:xfrm>
            <a:off x="3194241" y="3172743"/>
            <a:ext cx="5802223" cy="6442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建设过程：该高校通过招标方式，选择了一家专业的技术公司进行平台的建设。经过多次调研和讨论，确定了平台的功能和设计。</a:t>
            </a:r>
            <a:endParaRPr altLang="en-US" dirty="0" sz="1000" lang="zh-CN" spc="150">
              <a:solidFill>
                <a:schemeClr val="tx1">
                  <a:lumMod val="65000"/>
                  <a:lumOff val="35000"/>
                </a:schemeClr>
              </a:solidFill>
              <a:latin typeface="+mn-ea"/>
              <a:sym typeface="+mn-ea"/>
            </a:endParaRPr>
          </a:p>
        </p:txBody>
      </p:sp>
      <p:sp>
        <p:nvSpPr>
          <p:cNvPr id="1049718" name="标题"/>
          <p:cNvSpPr txBox="1"/>
          <p:nvPr>
            <p:custDataLst>
              <p:tags r:id="rId8"/>
            </p:custDataLst>
          </p:nvPr>
        </p:nvSpPr>
        <p:spPr>
          <a:xfrm>
            <a:off x="3194241" y="2706848"/>
            <a:ext cx="5802223" cy="429479"/>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52" name="标题 1"/>
          <p:cNvSpPr>
            <a:spLocks noGrp="1"/>
          </p:cNvSpPr>
          <p:nvPr>
            <p:ph type="title" idx="2"/>
          </p:nvPr>
        </p:nvSpPr>
        <p:spPr/>
        <p:txBody>
          <a:bodyPr/>
          <a:p>
            <a:r>
              <a:rPr altLang="en-US" lang="zh-CN"/>
              <a:t>案例二：某高校在线导学平台的构建与实践</a:t>
            </a:r>
            <a:endParaRPr altLang="en-US" lang="zh-CN"/>
          </a:p>
        </p:txBody>
      </p:sp>
      <p:sp>
        <p:nvSpPr>
          <p:cNvPr id="1049754" name="正文"/>
          <p:cNvSpPr txBox="1"/>
          <p:nvPr>
            <p:custDataLst>
              <p:tags r:id="rId1"/>
            </p:custDataLst>
          </p:nvPr>
        </p:nvSpPr>
        <p:spPr>
          <a:xfrm>
            <a:off x="2821191" y="2000033"/>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49756" name="标题"/>
          <p:cNvSpPr txBox="1"/>
          <p:nvPr>
            <p:custDataLst>
              <p:tags r:id="rId2"/>
            </p:custDataLst>
          </p:nvPr>
        </p:nvSpPr>
        <p:spPr>
          <a:xfrm>
            <a:off x="2821863" y="1490345"/>
            <a:ext cx="6543231" cy="444752"/>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背景介绍：某高校为了推动在线自主学习与导学的发展，提高学生的自主学习能力和综合素质，决定构建在线导学平台。 </a:t>
            </a:r>
            <a:endParaRPr altLang="en-US" b="1" dirty="0" sz="2000" lang="zh-CN" spc="300">
              <a:solidFill>
                <a:schemeClr val="tx1">
                  <a:lumMod val="85000"/>
                  <a:lumOff val="15000"/>
                </a:schemeClr>
              </a:solidFill>
              <a:latin typeface="+mj-ea"/>
              <a:ea typeface="+mj-ea"/>
            </a:endParaRPr>
          </a:p>
        </p:txBody>
      </p:sp>
      <p:sp>
        <p:nvSpPr>
          <p:cNvPr id="1049758" name="标题"/>
          <p:cNvSpPr txBox="1"/>
          <p:nvPr>
            <p:custDataLst>
              <p:tags r:id="rId3"/>
            </p:custDataLst>
          </p:nvPr>
        </p:nvSpPr>
        <p:spPr>
          <a:xfrm>
            <a:off x="2821863" y="5142881"/>
            <a:ext cx="6543231" cy="444752"/>
          </a:xfrm>
          <a:prstGeom prst="rect"/>
          <a:noFill/>
        </p:spPr>
        <p:txBody>
          <a:bodyPr anchor="b" bIns="0" lIns="0" rIns="0" rtlCol="0" tIns="0" wrap="square">
            <a:normAutofit fontScale="70000"/>
          </a:bodyPr>
          <a:p>
            <a:r>
              <a:rPr altLang="en-US" b="1" dirty="0" sz="2000" lang="zh-CN" spc="300">
                <a:solidFill>
                  <a:schemeClr val="tx1">
                    <a:lumMod val="85000"/>
                    <a:lumOff val="15000"/>
                  </a:schemeClr>
                </a:solidFill>
                <a:latin typeface="+mj-ea"/>
                <a:ea typeface="+mj-ea"/>
              </a:rPr>
              <a:t>实践效果：通过该平台的实践，学生的自主学习能力得到了提高，学习效果显著提升，同时也为高校的教学改革和创新提供了有益的探索。</a:t>
            </a:r>
            <a:endParaRPr altLang="en-US" b="1" dirty="0" sz="2000" lang="zh-CN" spc="300">
              <a:solidFill>
                <a:schemeClr val="tx1">
                  <a:lumMod val="85000"/>
                  <a:lumOff val="15000"/>
                </a:schemeClr>
              </a:solidFill>
              <a:latin typeface="+mj-ea"/>
              <a:ea typeface="+mj-ea"/>
            </a:endParaRPr>
          </a:p>
        </p:txBody>
      </p:sp>
      <p:sp>
        <p:nvSpPr>
          <p:cNvPr id="1049760" name="正文"/>
          <p:cNvSpPr txBox="1"/>
          <p:nvPr>
            <p:custDataLst>
              <p:tags r:id="rId4"/>
            </p:custDataLst>
          </p:nvPr>
        </p:nvSpPr>
        <p:spPr>
          <a:xfrm>
            <a:off x="2821863" y="5652569"/>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49762" name="正文"/>
          <p:cNvSpPr txBox="1"/>
          <p:nvPr>
            <p:custDataLst>
              <p:tags r:id="rId5"/>
            </p:custDataLst>
          </p:nvPr>
        </p:nvSpPr>
        <p:spPr>
          <a:xfrm>
            <a:off x="2821863" y="3217096"/>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
        <p:nvSpPr>
          <p:cNvPr id="1049764" name="标题"/>
          <p:cNvSpPr txBox="1"/>
          <p:nvPr>
            <p:custDataLst>
              <p:tags r:id="rId6"/>
            </p:custDataLst>
          </p:nvPr>
        </p:nvSpPr>
        <p:spPr>
          <a:xfrm>
            <a:off x="2822535" y="2708081"/>
            <a:ext cx="6543231" cy="444752"/>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平台功能：该平台具备课程资源、学习指导、交流互动等功能，为学生提供个性化的学习体验。 </a:t>
            </a:r>
            <a:endParaRPr altLang="en-US" b="1" dirty="0" sz="2000" lang="zh-CN" spc="300">
              <a:solidFill>
                <a:schemeClr val="tx1">
                  <a:lumMod val="85000"/>
                  <a:lumOff val="15000"/>
                </a:schemeClr>
              </a:solidFill>
              <a:latin typeface="+mj-ea"/>
              <a:ea typeface="+mj-ea"/>
            </a:endParaRPr>
          </a:p>
        </p:txBody>
      </p:sp>
      <p:sp>
        <p:nvSpPr>
          <p:cNvPr id="1049766" name="标题"/>
          <p:cNvSpPr txBox="1"/>
          <p:nvPr>
            <p:custDataLst>
              <p:tags r:id="rId7"/>
            </p:custDataLst>
          </p:nvPr>
        </p:nvSpPr>
        <p:spPr>
          <a:xfrm>
            <a:off x="2822535" y="3925145"/>
            <a:ext cx="6543231" cy="444752"/>
          </a:xfrm>
          <a:prstGeom prst="rect"/>
          <a:noFill/>
        </p:spPr>
        <p:txBody>
          <a:bodyPr anchor="b" bIns="0" lIns="0" rIns="0" rtlCol="0" tIns="0" wrap="square">
            <a:normAutofit fontScale="75000"/>
          </a:bodyPr>
          <a:p>
            <a:r>
              <a:rPr altLang="en-US" b="1" dirty="0" sz="2000" lang="zh-CN" spc="300">
                <a:solidFill>
                  <a:schemeClr val="tx1">
                    <a:lumMod val="85000"/>
                    <a:lumOff val="15000"/>
                  </a:schemeClr>
                </a:solidFill>
                <a:latin typeface="+mj-ea"/>
                <a:ea typeface="+mj-ea"/>
              </a:rPr>
              <a:t>实践过程：该高校通过调研、设计、开发等环节，成功构建了在线导学平台，并进行了试运行和推广。 </a:t>
            </a:r>
            <a:endParaRPr altLang="en-US" b="1" dirty="0" sz="2000" lang="zh-CN" spc="300">
              <a:solidFill>
                <a:schemeClr val="tx1">
                  <a:lumMod val="85000"/>
                  <a:lumOff val="15000"/>
                </a:schemeClr>
              </a:solidFill>
              <a:latin typeface="+mj-ea"/>
              <a:ea typeface="+mj-ea"/>
            </a:endParaRPr>
          </a:p>
        </p:txBody>
      </p:sp>
      <p:sp>
        <p:nvSpPr>
          <p:cNvPr id="1049768" name="正文"/>
          <p:cNvSpPr txBox="1"/>
          <p:nvPr>
            <p:custDataLst>
              <p:tags r:id="rId8"/>
            </p:custDataLst>
          </p:nvPr>
        </p:nvSpPr>
        <p:spPr>
          <a:xfrm>
            <a:off x="2821863" y="4434833"/>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单击此处输入你的项正文，文字是您思想的提炼，言简意赅的阐述观点。</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02" name="标题 1"/>
          <p:cNvSpPr>
            <a:spLocks noGrp="1"/>
          </p:cNvSpPr>
          <p:nvPr>
            <p:ph type="title" idx="2"/>
          </p:nvPr>
        </p:nvSpPr>
        <p:spPr/>
        <p:txBody>
          <a:bodyPr/>
          <a:p>
            <a:r>
              <a:rPr altLang="en-US" lang="zh-CN"/>
              <a:t>案例三：某高校在线自主学习与导学结合的实践探索</a:t>
            </a:r>
            <a:endParaRPr altLang="en-US" lang="zh-CN"/>
          </a:p>
        </p:txBody>
      </p:sp>
      <p:sp>
        <p:nvSpPr>
          <p:cNvPr id="1049804" name="内容占位符 2"/>
          <p:cNvSpPr>
            <a:spLocks noGrp="1"/>
          </p:cNvSpPr>
          <p:nvPr>
            <p:ph idx="1"/>
          </p:nvPr>
        </p:nvSpPr>
        <p:spPr/>
        <p:txBody>
          <a:bodyPr/>
          <a:p>
            <a:r>
              <a:rPr altLang="en-US" lang="zh-CN"/>
              <a:t>背景介绍：某高校在数字校园建设中，积极推进在线自主学习与导学结合的教学模式，以提高学生的学习效果和综合素质。 </a:t>
            </a:r>
            <a:endParaRPr altLang="en-US" lang="zh-CN"/>
          </a:p>
          <a:p>
            <a:r>
              <a:rPr altLang="en-US" lang="zh-CN"/>
              <a:t>实践过程：该校通过在线自主学习平台，为学生提供丰富的学习资源和导学服务，包括课程视频、在线测试、学习指导等。同时，教师团队也积极参与导学工作，为学生提供个性化的学习指导和帮助。 </a:t>
            </a:r>
            <a:endParaRPr altLang="en-US" lang="zh-CN"/>
          </a:p>
          <a:p>
            <a:r>
              <a:rPr altLang="en-US" lang="zh-CN"/>
              <a:t>实践成果：通过实践探索，该校取得了显著的教学成果。学生的学习积极性和主动性得到了提高，学习成绩和综合素质也得到了提升。同时，教师团队的教学水平和能力也得到了锻炼和提高。 </a:t>
            </a:r>
            <a:endParaRPr altLang="en-US" lang="zh-CN"/>
          </a:p>
          <a:p>
            <a:r>
              <a:rPr altLang="en-US" lang="zh-CN"/>
              <a:t>经验总结：该校在实践探索中，总结了以下几点经验：一是要注重学习资源的多样性和个性化；二是要加强导学服务的针对性和实效性；三是要提高教师团队的教学水平和能力。这些经验可以为其他高校开展在线自主学习与导学结合的教学模式提供借鉴和参考。</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8" name="文本占位符 1"/>
          <p:cNvSpPr>
            <a:spLocks noGrp="1"/>
          </p:cNvSpPr>
          <p:nvPr>
            <p:ph type="body" idx="2"/>
            <p:custDataLst>
              <p:tags r:id="rId1"/>
            </p:custDataLst>
          </p:nvPr>
        </p:nvSpPr>
        <p:spPr/>
        <p:txBody>
          <a:bodyPr/>
          <a:p>
            <a:r>
              <a:rPr altLang="en-US" lang="zh-CN"/>
              <a:t>Part Six</a:t>
            </a:r>
            <a:endParaRPr altLang="en-US" lang="zh-CN"/>
          </a:p>
        </p:txBody>
      </p:sp>
      <p:sp>
        <p:nvSpPr>
          <p:cNvPr id="1049840" name="标题 3"/>
          <p:cNvSpPr>
            <a:spLocks noGrp="1"/>
          </p:cNvSpPr>
          <p:nvPr>
            <p:ph type="title" idx="1"/>
            <p:custDataLst>
              <p:tags r:id="rId2"/>
            </p:custDataLst>
          </p:nvPr>
        </p:nvSpPr>
        <p:spPr/>
        <p:txBody>
          <a:bodyPr/>
          <a:p>
            <a:r>
              <a:rPr altLang="en-US" lang="zh-CN"/>
              <a:t>在线自主学习与导学的挑战与对策</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02" name="标题 1"/>
          <p:cNvSpPr>
            <a:spLocks noGrp="1"/>
          </p:cNvSpPr>
          <p:nvPr>
            <p:ph type="title" idx="2"/>
          </p:nvPr>
        </p:nvSpPr>
        <p:spPr/>
        <p:txBody>
          <a:bodyPr/>
          <a:p>
            <a:r>
              <a:rPr altLang="en-US" lang="zh-CN"/>
              <a:t>在线自主学习面临的挑战</a:t>
            </a:r>
            <a:endParaRPr altLang="en-US" lang="zh-CN"/>
          </a:p>
        </p:txBody>
      </p:sp>
      <p:sp>
        <p:nvSpPr>
          <p:cNvPr id="1049904"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6"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08"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0"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2"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14"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6"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18"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0"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2"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4"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926"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28"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0"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32"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4"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6"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38"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40"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技术支持不足：缺乏稳定、高效的网络平台和资源支持</a:t>
            </a:r>
            <a:endParaRPr altLang="en-US" dirty="0" sz="1200" lang="zh-CN" spc="150">
              <a:solidFill>
                <a:schemeClr val="tx1">
                  <a:lumMod val="65000"/>
                  <a:lumOff val="35000"/>
                </a:schemeClr>
              </a:solidFill>
              <a:latin typeface="+mn-ea"/>
              <a:sym typeface="+mn-ea"/>
            </a:endParaRPr>
          </a:p>
        </p:txBody>
      </p:sp>
      <p:sp>
        <p:nvSpPr>
          <p:cNvPr id="1049942"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学习监督缺失：缺乏有效的学习监督机制，难以保证学习效果和质量</a:t>
            </a:r>
            <a:endParaRPr altLang="en-US" dirty="0" sz="1200" lang="zh-CN" spc="150">
              <a:solidFill>
                <a:schemeClr val="tx1">
                  <a:lumMod val="65000"/>
                  <a:lumOff val="35000"/>
                </a:schemeClr>
              </a:solidFill>
              <a:latin typeface="+mn-ea"/>
              <a:sym typeface="+mn-ea"/>
            </a:endParaRPr>
          </a:p>
        </p:txBody>
      </p:sp>
      <p:sp>
        <p:nvSpPr>
          <p:cNvPr id="1049944"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自主学习能力不足：学生缺乏自主学习能力和方法，需要引导和帮助</a:t>
            </a:r>
            <a:endParaRPr altLang="en-US" dirty="0" sz="1200" lang="zh-CN" spc="150">
              <a:solidFill>
                <a:schemeClr val="tx1">
                  <a:lumMod val="65000"/>
                  <a:lumOff val="35000"/>
                </a:schemeClr>
              </a:solidFill>
              <a:latin typeface="+mn-ea"/>
              <a:sym typeface="+mn-ea"/>
            </a:endParaRPr>
          </a:p>
        </p:txBody>
      </p:sp>
      <p:sp>
        <p:nvSpPr>
          <p:cNvPr id="1049946"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学习资源匮乏：优质学习资源不足，难以满足学生个性化需求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80" name="标题 1"/>
          <p:cNvSpPr>
            <a:spLocks noGrp="1"/>
          </p:cNvSpPr>
          <p:nvPr>
            <p:ph type="title" idx="2"/>
          </p:nvPr>
        </p:nvSpPr>
        <p:spPr/>
        <p:txBody>
          <a:bodyPr/>
          <a:p>
            <a:r>
              <a:rPr altLang="en-US" lang="zh-CN"/>
              <a:t>在线导学面临的挑战</a:t>
            </a:r>
            <a:endParaRPr altLang="en-US" lang="zh-CN"/>
          </a:p>
        </p:txBody>
      </p:sp>
      <p:sp>
        <p:nvSpPr>
          <p:cNvPr id="104998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线上学习资源不足或质量不高</a:t>
            </a:r>
            <a:endParaRPr altLang="en-US" sz="1400" lang="zh-CN" spc="150">
              <a:solidFill>
                <a:schemeClr val="tx1"/>
              </a:solidFill>
              <a:effectLst/>
              <a:latin typeface="+mn-ea"/>
              <a:sym typeface="+mn-ea"/>
            </a:endParaRPr>
          </a:p>
        </p:txBody>
      </p:sp>
      <p:sp>
        <p:nvSpPr>
          <p:cNvPr id="104999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学生缺乏自律和自主性</a:t>
            </a:r>
            <a:endParaRPr altLang="en-US" dirty="0" sz="1400" lang="zh-CN" spc="150">
              <a:solidFill>
                <a:schemeClr val="tx1"/>
              </a:solidFill>
              <a:effectLst/>
              <a:latin typeface="+mn-ea"/>
              <a:sym typeface="+mn-ea"/>
            </a:endParaRPr>
          </a:p>
        </p:txBody>
      </p:sp>
      <p:sp>
        <p:nvSpPr>
          <p:cNvPr id="104999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缺乏有效的在线导学方法和策略</a:t>
            </a:r>
            <a:endParaRPr altLang="en-US" sz="1400" lang="zh-CN" spc="150">
              <a:solidFill>
                <a:schemeClr val="tx1"/>
              </a:solidFill>
              <a:effectLst/>
              <a:latin typeface="+mn-ea"/>
              <a:sym typeface="+mn-ea"/>
            </a:endParaRPr>
          </a:p>
        </p:txBody>
      </p:sp>
      <p:sp>
        <p:nvSpPr>
          <p:cNvPr id="104999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师生互动和反馈机制不完善</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30" name="标题 1"/>
          <p:cNvSpPr>
            <a:spLocks noGrp="1"/>
          </p:cNvSpPr>
          <p:nvPr>
            <p:ph type="title" idx="2"/>
          </p:nvPr>
        </p:nvSpPr>
        <p:spPr/>
        <p:txBody>
          <a:bodyPr/>
          <a:p>
            <a:r>
              <a:rPr altLang="en-US" lang="zh-CN"/>
              <a:t>在线自主学习与导学结合的挑战</a:t>
            </a:r>
            <a:endParaRPr altLang="en-US" lang="zh-CN"/>
          </a:p>
        </p:txBody>
      </p:sp>
      <p:sp>
        <p:nvSpPr>
          <p:cNvPr id="105003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3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4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资源整合：整合优质教育资源，为学生提供丰富的学习材料和工具</a:t>
            </a:r>
            <a:endParaRPr altLang="en-US" sz="1400" lang="zh-CN" spc="150">
              <a:solidFill>
                <a:schemeClr val="tx1"/>
              </a:solidFill>
              <a:effectLst/>
              <a:latin typeface="+mn-ea"/>
              <a:sym typeface="+mn-ea"/>
            </a:endParaRPr>
          </a:p>
        </p:txBody>
      </p:sp>
      <p:sp>
        <p:nvSpPr>
          <p:cNvPr id="105004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技术支持：提供稳定、高效的网络平台，确保在线学习的顺利进行</a:t>
            </a:r>
            <a:endParaRPr altLang="en-US" dirty="0" sz="1400" lang="zh-CN" spc="150">
              <a:solidFill>
                <a:schemeClr val="tx1"/>
              </a:solidFill>
              <a:effectLst/>
              <a:latin typeface="+mn-ea"/>
              <a:sym typeface="+mn-ea"/>
            </a:endParaRPr>
          </a:p>
        </p:txBody>
      </p:sp>
      <p:sp>
        <p:nvSpPr>
          <p:cNvPr id="105004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互动交流：加强师生之间的互动交流，及时解决学生在学习中遇到的问题</a:t>
            </a:r>
            <a:endParaRPr altLang="en-US" sz="1400" lang="zh-CN" spc="150">
              <a:solidFill>
                <a:schemeClr val="tx1"/>
              </a:solidFill>
              <a:effectLst/>
              <a:latin typeface="+mn-ea"/>
              <a:sym typeface="+mn-ea"/>
            </a:endParaRPr>
          </a:p>
        </p:txBody>
      </p:sp>
      <p:sp>
        <p:nvSpPr>
          <p:cNvPr id="105004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评价机制：建立科学的评价机制，对学生的学习成果进行客观、准确的评估</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80" name="标题 1"/>
          <p:cNvSpPr>
            <a:spLocks noGrp="1"/>
          </p:cNvSpPr>
          <p:nvPr>
            <p:ph type="title" idx="2"/>
          </p:nvPr>
        </p:nvSpPr>
        <p:spPr/>
        <p:txBody>
          <a:bodyPr/>
          <a:p>
            <a:r>
              <a:rPr altLang="en-US" lang="zh-CN"/>
              <a:t>应对挑战的对策和建议</a:t>
            </a:r>
            <a:endParaRPr altLang="en-US" lang="zh-CN"/>
          </a:p>
        </p:txBody>
      </p:sp>
      <p:sp>
        <p:nvSpPr>
          <p:cNvPr id="1050082"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4"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建立完善的在线自主学习与导学平台</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88"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0"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制定科学合理的教学计划和课程设置</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94"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96"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加强教师培训，提高在线教学能力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98"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2"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建立有效的学生支持服务体系</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38"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140" name="标题 3"/>
          <p:cNvSpPr>
            <a:spLocks noGrp="1"/>
          </p:cNvSpPr>
          <p:nvPr>
            <p:ph type="title" idx="1"/>
            <p:custDataLst>
              <p:tags r:id="rId2"/>
            </p:custDataLst>
          </p:nvPr>
        </p:nvSpPr>
        <p:spPr/>
        <p:txBody>
          <a:bodyPr/>
          <a:p>
            <a:r>
              <a:rPr altLang="en-US" lang="zh-CN"/>
              <a:t>未来发展趋势与展望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02" name="标题 1"/>
          <p:cNvSpPr>
            <a:spLocks noGrp="1"/>
          </p:cNvSpPr>
          <p:nvPr>
            <p:ph type="title" idx="2"/>
          </p:nvPr>
        </p:nvSpPr>
        <p:spPr/>
        <p:txBody>
          <a:bodyPr/>
          <a:p>
            <a:r>
              <a:rPr altLang="en-US" lang="zh-CN"/>
              <a:t>在线自主学习与导学的发展趋势</a:t>
            </a:r>
            <a:endParaRPr altLang="en-US" lang="zh-CN"/>
          </a:p>
        </p:txBody>
      </p:sp>
      <p:sp>
        <p:nvSpPr>
          <p:cNvPr id="1050204"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6"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8"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智能化导学：利用人工智能技术，实现个性化、精准化的导学服务，提高学习效果。</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0"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2"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4"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多元化学习资源：提供丰富、多样化的学习资源，满足不同学习者的需求，促进自主学习。</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6"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8"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0" name="TextBox 2"/>
          <p:cNvSpPr txBox="1"/>
          <p:nvPr>
            <p:custDataLst>
              <p:tags r:id="rId9"/>
            </p:custDataLst>
          </p:nvPr>
        </p:nvSpPr>
        <p:spPr>
          <a:xfrm>
            <a:off x="6356237" y="3137487"/>
            <a:ext cx="2279040" cy="1840306"/>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社交化学习：借助社交媒体等平台，实现学习者之间的互动与交流，促进合作学习与共同成长。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22"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4"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6" name="TextBox 2"/>
          <p:cNvSpPr txBox="1"/>
          <p:nvPr>
            <p:custDataLst>
              <p:tags r:id="rId12"/>
            </p:custDataLst>
          </p:nvPr>
        </p:nvSpPr>
        <p:spPr>
          <a:xfrm>
            <a:off x="9144725" y="3137487"/>
            <a:ext cx="2279040" cy="1840306"/>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跨界融合：将在线自主学习与导学与其他领域进行跨界融合，拓展学习领域，提高学习者的综合素质。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60" name="标题 1"/>
          <p:cNvSpPr>
            <a:spLocks noGrp="1"/>
          </p:cNvSpPr>
          <p:nvPr>
            <p:ph type="title" idx="2"/>
          </p:nvPr>
        </p:nvSpPr>
        <p:spPr/>
        <p:txBody>
          <a:bodyPr/>
          <a:p>
            <a:r>
              <a:rPr altLang="en-US" lang="zh-CN"/>
              <a:t>未来发展的展望与建议</a:t>
            </a:r>
            <a:endParaRPr altLang="en-US" lang="zh-CN"/>
          </a:p>
        </p:txBody>
      </p:sp>
      <p:sp>
        <p:nvSpPr>
          <p:cNvPr id="105026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在线自主学习与导学成为主流</a:t>
            </a:r>
            <a:endParaRPr altLang="en-US" sz="1400" lang="zh-CN" spc="150">
              <a:solidFill>
                <a:schemeClr val="tx1"/>
              </a:solidFill>
              <a:effectLst/>
              <a:latin typeface="+mn-ea"/>
              <a:sym typeface="+mn-ea"/>
            </a:endParaRPr>
          </a:p>
        </p:txBody>
      </p:sp>
      <p:sp>
        <p:nvSpPr>
          <p:cNvPr id="105027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数字化校园建设不断完善</a:t>
            </a:r>
            <a:endParaRPr altLang="en-US" dirty="0" sz="1400" lang="zh-CN" spc="150">
              <a:solidFill>
                <a:schemeClr val="tx1"/>
              </a:solidFill>
              <a:effectLst/>
              <a:latin typeface="+mn-ea"/>
              <a:sym typeface="+mn-ea"/>
            </a:endParaRPr>
          </a:p>
        </p:txBody>
      </p:sp>
      <p:sp>
        <p:nvSpPr>
          <p:cNvPr id="105027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人工智能技术助力个性化教学</a:t>
            </a:r>
            <a:endParaRPr altLang="en-US" sz="1400" lang="zh-CN" spc="150">
              <a:solidFill>
                <a:schemeClr val="tx1"/>
              </a:solidFill>
              <a:effectLst/>
              <a:latin typeface="+mn-ea"/>
              <a:sym typeface="+mn-ea"/>
            </a:endParaRPr>
          </a:p>
        </p:txBody>
      </p:sp>
      <p:sp>
        <p:nvSpPr>
          <p:cNvPr id="105027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未来发展趋势：多元化、智能化、个性化</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10" name="标题 2"/>
          <p:cNvSpPr>
            <a:spLocks noGrp="1"/>
          </p:cNvSpPr>
          <p:nvPr>
            <p:ph type="title" idx="8"/>
            <p:custDataLst>
              <p:tags r:id="rId1"/>
            </p:custDataLst>
          </p:nvPr>
        </p:nvSpPr>
        <p:spPr/>
        <p:txBody>
          <a:bodyPr/>
          <a:p>
            <a:r>
              <a:rPr altLang="en-US" lang="zh-CN"/>
              <a:t>THANKS</a:t>
            </a:r>
            <a:endParaRPr altLang="en-US" lang="zh-CN"/>
          </a:p>
        </p:txBody>
      </p:sp>
      <p:sp>
        <p:nvSpPr>
          <p:cNvPr id="1050312"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7*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7*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7*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7*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7*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7*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7*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7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custom20230917_7*l_h_i*1_7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7"/>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7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7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SLIDE_ID" val="custom20230917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6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3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5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even"/>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0.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3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33.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2023-12-15T21:13:33Z</dcterms:created>
  <dcterms:modified xsi:type="dcterms:W3CDTF">2023-12-15T21:13:33Z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5cfc80121360413cb8e927acf2f9fa49_21</vt:lpwstr>
  </property>
</Properties>
</file>