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12" r:id="rId1"/>
    <p:sldMasterId id="2147484849" r:id="rId2"/>
  </p:sldMasterIdLst>
  <p:notesMasterIdLst>
    <p:notesMasterId r:id="rId3"/>
  </p:notesMasterIdLst>
  <p:sldIdLst>
    <p:sldId id="753" r:id="rId4"/>
    <p:sldId id="758" r:id="rId5"/>
    <p:sldId id="762" r:id="rId6"/>
    <p:sldId id="765" r:id="rId7"/>
    <p:sldId id="768" r:id="rId8"/>
    <p:sldId id="771" r:id="rId9"/>
    <p:sldId id="774" r:id="rId10"/>
    <p:sldId id="777" r:id="rId11"/>
    <p:sldId id="780" r:id="rId12"/>
    <p:sldId id="783" r:id="rId13"/>
    <p:sldId id="786" r:id="rId14"/>
    <p:sldId id="789" r:id="rId15"/>
    <p:sldId id="792" r:id="rId16"/>
    <p:sldId id="795" r:id="rId17"/>
    <p:sldId id="798" r:id="rId18"/>
    <p:sldId id="801" r:id="rId19"/>
    <p:sldId id="804" r:id="rId20"/>
    <p:sldId id="807" r:id="rId21"/>
    <p:sldId id="810" r:id="rId22"/>
    <p:sldId id="813" r:id="rId23"/>
    <p:sldId id="816" r:id="rId24"/>
    <p:sldId id="819" r:id="rId25"/>
    <p:sldId id="822" r:id="rId26"/>
    <p:sldId id="825" r:id="rId27"/>
    <p:sldId id="828" r:id="rId28"/>
    <p:sldId id="831" r:id="rId29"/>
    <p:sldId id="834" r:id="rId30"/>
    <p:sldId id="837" r:id="rId31"/>
    <p:sldId id="840" r:id="rId32"/>
    <p:sldId id="843" r:id="rId33"/>
    <p:sldId id="84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13" r:id="rId1"/>
    <p:sldLayoutId id="2147484814" r:id="rId2"/>
    <p:sldLayoutId id="2147484815" r:id="rId3"/>
    <p:sldLayoutId id="2147484816" r:id="rId4"/>
    <p:sldLayoutId id="2147484817" r:id="rId5"/>
    <p:sldLayoutId id="2147484818" r:id="rId6"/>
    <p:sldLayoutId id="2147484819" r:id="rId7"/>
    <p:sldLayoutId id="2147484820" r:id="rId8"/>
    <p:sldLayoutId id="2147484821" r:id="rId9"/>
    <p:sldLayoutId id="2147484822" r:id="rId10"/>
    <p:sldLayoutId id="21474848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tags" Target="../tags/tag351.xml"/><Relationship Id="rId18" Type="http://schemas.openxmlformats.org/officeDocument/2006/relationships/tags" Target="../tags/tag352.xml"/><Relationship Id="rId19" Type="http://schemas.openxmlformats.org/officeDocument/2006/relationships/tags" Target="../tags/tag353.xml"/><Relationship Id="rId20" Type="http://schemas.openxmlformats.org/officeDocument/2006/relationships/tags" Target="../tags/tag35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tags" Target="../tags/tag406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tags" Target="../tags/tag419.xml"/><Relationship Id="rId14" Type="http://schemas.openxmlformats.org/officeDocument/2006/relationships/tags" Target="../tags/tag420.xml"/><Relationship Id="rId15" Type="http://schemas.openxmlformats.org/officeDocument/2006/relationships/tags" Target="../tags/tag421.xml"/><Relationship Id="rId16" Type="http://schemas.openxmlformats.org/officeDocument/2006/relationships/tags" Target="../tags/tag422.xml"/><Relationship Id="rId1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Relationship Id="rId9" Type="http://schemas.openxmlformats.org/officeDocument/2006/relationships/tags" Target="../tags/tag431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tags" Target="../tags/tag439.xml"/><Relationship Id="rId18" Type="http://schemas.openxmlformats.org/officeDocument/2006/relationships/tags" Target="../tags/tag440.xml"/><Relationship Id="rId19" Type="http://schemas.openxmlformats.org/officeDocument/2006/relationships/tags" Target="../tags/tag441.xml"/><Relationship Id="rId20" Type="http://schemas.openxmlformats.org/officeDocument/2006/relationships/tags" Target="../tags/tag442.xml"/><Relationship Id="rId21" Type="http://schemas.openxmlformats.org/officeDocument/2006/relationships/tags" Target="../tags/tag443.xml"/><Relationship Id="rId22" Type="http://schemas.openxmlformats.org/officeDocument/2006/relationships/tags" Target="../tags/tag444.xml"/><Relationship Id="rId23" Type="http://schemas.openxmlformats.org/officeDocument/2006/relationships/tags" Target="../tags/tag445.xml"/><Relationship Id="rId24" Type="http://schemas.openxmlformats.org/officeDocument/2006/relationships/tags" Target="../tags/tag446.xml"/><Relationship Id="rId25" Type="http://schemas.openxmlformats.org/officeDocument/2006/relationships/tags" Target="../tags/tag447.xml"/><Relationship Id="rId26" Type="http://schemas.openxmlformats.org/officeDocument/2006/relationships/tags" Target="../tags/tag448.xml"/><Relationship Id="rId27" Type="http://schemas.openxmlformats.org/officeDocument/2006/relationships/tags" Target="../tags/tag449.xml"/><Relationship Id="rId28" Type="http://schemas.openxmlformats.org/officeDocument/2006/relationships/tags" Target="../tags/tag450.xml"/><Relationship Id="rId29" Type="http://schemas.openxmlformats.org/officeDocument/2006/relationships/tags" Target="../tags/tag451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52.xml"/><Relationship Id="rId2" Type="http://schemas.openxmlformats.org/officeDocument/2006/relationships/tags" Target="../tags/tag453.xml"/><Relationship Id="rId3" Type="http://schemas.openxmlformats.org/officeDocument/2006/relationships/tags" Target="../tags/tag454.xml"/><Relationship Id="rId4" Type="http://schemas.openxmlformats.org/officeDocument/2006/relationships/tags" Target="../tags/tag455.xml"/><Relationship Id="rId5" Type="http://schemas.openxmlformats.org/officeDocument/2006/relationships/tags" Target="../tags/tag456.xml"/><Relationship Id="rId6" Type="http://schemas.openxmlformats.org/officeDocument/2006/relationships/tags" Target="../tags/tag457.xml"/><Relationship Id="rId7" Type="http://schemas.openxmlformats.org/officeDocument/2006/relationships/tags" Target="../tags/tag458.xml"/><Relationship Id="rId8" Type="http://schemas.openxmlformats.org/officeDocument/2006/relationships/tags" Target="../tags/tag459.xml"/><Relationship Id="rId9" Type="http://schemas.openxmlformats.org/officeDocument/2006/relationships/tags" Target="../tags/tag460.xml"/><Relationship Id="rId10" Type="http://schemas.openxmlformats.org/officeDocument/2006/relationships/tags" Target="../tags/tag461.xml"/><Relationship Id="rId11" Type="http://schemas.openxmlformats.org/officeDocument/2006/relationships/tags" Target="../tags/tag462.xml"/><Relationship Id="rId12" Type="http://schemas.openxmlformats.org/officeDocument/2006/relationships/tags" Target="../tags/tag46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64.xml"/><Relationship Id="rId2" Type="http://schemas.openxmlformats.org/officeDocument/2006/relationships/tags" Target="../tags/tag465.xml"/><Relationship Id="rId3" Type="http://schemas.openxmlformats.org/officeDocument/2006/relationships/tags" Target="../tags/tag46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小学教育中的多元评价与反馈机制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小学教育中多元评价的重要性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小学教育中多元评价的实施方式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小学教育中多元评价的反馈机制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小学教育中多元评价与反馈机制的结合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小学教育中多元评价与反馈机制的案例分析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小学教育中多元评价与反馈机制的未来发展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小学教育中多元评价的重要性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多元评价的定义和作用</a:t>
            </a:r>
            <a:endParaRPr altLang="en-US" lang="zh-CN"/>
          </a:p>
        </p:txBody>
      </p:sp>
      <p:sp>
        <p:nvSpPr>
          <p:cNvPr id="1048974" name="对角圆角矩形 52"/>
          <p:cNvSpPr/>
          <p:nvPr>
            <p:custDataLst>
              <p:tags r:id="rId1"/>
            </p:custDataLst>
          </p:nvPr>
        </p:nvSpPr>
        <p:spPr>
          <a:xfrm>
            <a:off x="608400" y="2685832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对角圆角矩形 53"/>
          <p:cNvSpPr/>
          <p:nvPr>
            <p:custDataLst>
              <p:tags r:id="rId2"/>
            </p:custDataLst>
          </p:nvPr>
        </p:nvSpPr>
        <p:spPr>
          <a:xfrm>
            <a:off x="608400" y="2517437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直角三角形 54"/>
          <p:cNvSpPr/>
          <p:nvPr>
            <p:custDataLst>
              <p:tags r:id="rId3"/>
            </p:custDataLst>
          </p:nvPr>
        </p:nvSpPr>
        <p:spPr>
          <a:xfrm>
            <a:off x="1287700" y="2518072"/>
            <a:ext cx="100470" cy="167450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0" name="文本框 56"/>
          <p:cNvSpPr txBox="1"/>
          <p:nvPr>
            <p:custDataLst>
              <p:tags r:id="rId4"/>
            </p:custDataLst>
          </p:nvPr>
        </p:nvSpPr>
        <p:spPr>
          <a:xfrm>
            <a:off x="1331546" y="2730949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83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多元评价的定义：从多个维度和角度对学生的学习成果进行评价，包括知识技能、态度情感、价值观等方面。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对角圆角矩形 5"/>
          <p:cNvSpPr/>
          <p:nvPr>
            <p:custDataLst>
              <p:tags r:id="rId5"/>
            </p:custDataLst>
          </p:nvPr>
        </p:nvSpPr>
        <p:spPr>
          <a:xfrm>
            <a:off x="608400" y="4299884"/>
            <a:ext cx="10969199" cy="92348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对角圆角矩形 6"/>
          <p:cNvSpPr/>
          <p:nvPr>
            <p:custDataLst>
              <p:tags r:id="rId6"/>
            </p:custDataLst>
          </p:nvPr>
        </p:nvSpPr>
        <p:spPr>
          <a:xfrm>
            <a:off x="608400" y="4131489"/>
            <a:ext cx="679399" cy="636309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直角三角形 7"/>
          <p:cNvSpPr/>
          <p:nvPr>
            <p:custDataLst>
              <p:tags r:id="rId7"/>
            </p:custDataLst>
          </p:nvPr>
        </p:nvSpPr>
        <p:spPr>
          <a:xfrm>
            <a:off x="1287700" y="4132760"/>
            <a:ext cx="100470" cy="167450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8" name="文本框 8"/>
          <p:cNvSpPr txBox="1"/>
          <p:nvPr>
            <p:custDataLst>
              <p:tags r:id="rId8"/>
            </p:custDataLst>
          </p:nvPr>
        </p:nvSpPr>
        <p:spPr>
          <a:xfrm>
            <a:off x="1331546" y="4353898"/>
            <a:ext cx="9899642" cy="825072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多元评价的作用：有助于全面了解学生的学习状况，发现学生的潜力和特长，促进学生的个性化发展，提高教学质量。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多元评价在教育中的地位</a:t>
            </a:r>
            <a:endParaRPr altLang="en-US" lang="zh-CN"/>
          </a:p>
        </p:txBody>
      </p:sp>
      <p:sp>
        <p:nvSpPr>
          <p:cNvPr id="10490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多元评价能够全面反映学生的学习状况，提高评价的准确性和可靠性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多元评价能够激发学生的学习动力，增强自信心和自我认知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多元评价能够为教师提供更全面的反馈，促进教学改进和提高教学质量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多元评价能够促进学生的全面发展，提高综合素质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多元评价的实践意义</a:t>
            </a:r>
            <a:endParaRPr altLang="en-US" lang="zh-CN"/>
          </a:p>
        </p:txBody>
      </p:sp>
      <p:sp>
        <p:nvSpPr>
          <p:cNvPr id="104909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增强家长对学校的信任度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0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提升学校的管理水平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提高教师的教学效果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小学教育中多元评价的实施方式</a:t>
            </a:r>
            <a:endParaRPr altLang="en-US" lang="zh-CN"/>
          </a:p>
        </p:txBody>
      </p:sp>
      <p:sp>
        <p:nvSpPr>
          <p:cNvPr id="104916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6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评价主体的多元化</a:t>
            </a:r>
            <a:endParaRPr altLang="en-US" lang="zh-CN"/>
          </a:p>
        </p:txBody>
      </p:sp>
      <p:sp>
        <p:nvSpPr>
          <p:cNvPr id="104920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教师评价：教师对学生的课堂表现、作业完成情况等进行全面评价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学生自评：学生自我反思，认识自己的优点和不足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家长评价：家长参与孩子的学习过程，提供家庭教育的反馈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同伴互评：学生之间相互评价，促进团队协作和互相学习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评价方式的多元化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过程评价：关注学生的学习过程，及时给予反馈和指导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自我评价：引导学生自我反思，培养自主学习能力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定量评价：通过考试、测验等量化方式进行评价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定性评价：通过观察、访谈等方式进行评价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评价内容的多元化</a:t>
            </a:r>
            <a:endParaRPr altLang="en-US" lang="zh-CN"/>
          </a:p>
        </p:txBody>
      </p:sp>
      <p:sp>
        <p:nvSpPr>
          <p:cNvPr id="104932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2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情感态度：关注学生的情感、态度和价值观的发展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个性特长：评价学生的个性特点和特长优势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知识掌握：关注学生对学科知识的理解和应用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技能发展：评估学生的各项技能水平和实践能力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评价标准的多元化</a:t>
            </a:r>
            <a:endParaRPr altLang="en-US" lang="zh-CN"/>
          </a:p>
        </p:txBody>
      </p:sp>
      <p:sp>
        <p:nvSpPr>
          <p:cNvPr id="10493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知识掌握：关注学生的学科知识掌握情况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技能发展：评估学生的各项技能发展水平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情感态度：了解学生对学习、生活的态度和情感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价值观形成：关注学生正确价值观的树立和形成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小学教育中多元评价的反馈机制</a:t>
            </a:r>
            <a:endParaRPr altLang="en-US" lang="zh-CN"/>
          </a:p>
        </p:txBody>
      </p:sp>
      <p:sp>
        <p:nvSpPr>
          <p:cNvPr id="104943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4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反馈机制的定义和作用</a:t>
            </a:r>
            <a:endParaRPr altLang="en-US" lang="zh-CN"/>
          </a:p>
        </p:txBody>
      </p:sp>
      <p:sp>
        <p:nvSpPr>
          <p:cNvPr id="1049484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 fontScale="83333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定义：反馈机制是一种信息传递和交流的过程，通过收集、整理、分析和反馈学生的表现和成绩，帮助教师了解学生的学习状况和需求，从而调整教学策略。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0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作用：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反馈机制在多元评价中的地位</a:t>
            </a:r>
            <a:endParaRPr altLang="en-US" lang="zh-CN"/>
          </a:p>
        </p:txBody>
      </p:sp>
      <p:sp>
        <p:nvSpPr>
          <p:cNvPr id="10495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反馈机制是多元评价的重要组成部分，能够提供及时、准确的信息，帮助教师了解学生的学习状况，调整教学策略。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有效的反馈机制能够激发学生的学习兴趣，提高学生的学习积极性，促进学生的全面发展。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反馈机制在多元评价中具有关键作用，能够为教师和学生提供有益的指导和建议，有助于提高教学质量和学生的学习效果。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建立科学、合理的反馈机制，需要充分考虑学生的个性差异和教学实际情况，采取多种形式、多种渠道的反馈方式，以更好地满足教学需求。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反馈机制的实践意义</a:t>
            </a:r>
            <a:endParaRPr altLang="en-US" lang="zh-CN"/>
          </a:p>
        </p:txBody>
      </p:sp>
      <p:sp>
        <p:nvSpPr>
          <p:cNvPr id="10495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提升学生学习效果：学生能够通过反馈机制了解到自己的学习状况，发现自己的不足之处，从而有针对性地改进自己的学习方法，提高学习效果。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促进教师专业发展：通过反馈机制，教师能够了解自己的教学状况，发现不足之处，从而有针对性地提升自己的专业能力。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营造良好的教育环境：反馈机制能够促进师生之间的沟通与互动，营造出一种积极向上、和谐有序的教育环境。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完善教育评价体系：反馈机制能够为教育评价体系提供更加全面、客观、准确的数据支持，帮助我们更好地了解教育质量的实际情况。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反馈机制的实施方式</a:t>
            </a:r>
            <a:endParaRPr altLang="en-US" lang="zh-CN"/>
          </a:p>
        </p:txBody>
      </p:sp>
      <p:sp>
        <p:nvSpPr>
          <p:cNvPr id="10496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及时性：教师需在评价后及时给予学生反馈，帮助学生了解自己的学习状况。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针对性：反馈应根据学生的个性、学习风格和需求进行差异化设计，以满足不同学生的发展需求。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具体性：反馈内容应具体、明确，指出学生的优点和不足，并提供改进建议。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激励性：反馈应以激励为主，肯定学生的努力和进步，增强学生的学习动力。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小学教育中多元评价与反馈机制的结合</a:t>
            </a:r>
            <a:endParaRPr altLang="en-US" lang="zh-CN"/>
          </a:p>
        </p:txBody>
      </p:sp>
      <p:sp>
        <p:nvSpPr>
          <p:cNvPr id="10496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9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多元评价与反馈机制的关系</a:t>
            </a:r>
            <a:endParaRPr altLang="en-US" lang="zh-CN"/>
          </a:p>
        </p:txBody>
      </p:sp>
      <p:sp>
        <p:nvSpPr>
          <p:cNvPr id="104974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多元评价是反馈机制的基础，提供全面、客观、准确的信息。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结合多元评价与反馈机制，有利于促进小学生全面发展。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结合多元评价与反馈机制，有利于提高小学教育质量。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反馈机制是多元评价的保障，确保评价结果得到有效应用。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多元评价与反馈机制的结合方式</a:t>
            </a:r>
            <a:endParaRPr altLang="en-US" lang="zh-CN"/>
          </a:p>
        </p:txBody>
      </p:sp>
      <p:sp>
        <p:nvSpPr>
          <p:cNvPr id="10498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评价方式：采用多种评价方式，如考试、作品评定、口头表达等，全面评估学生的学习成果。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反馈机制：及时向学生、家长和教师提供反馈，针对学生个体差异进行个性化指导，促进学生的学习进步。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结合方式：将多元评价与反馈机制相结合，形成有效的教育评价体系，提高教育质量。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优势：有助于激发学生的学习兴趣，培养学生的综合素质，提高学生的学习效果。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多元评价与反馈机制结合的实践意义</a:t>
            </a:r>
            <a:endParaRPr altLang="en-US" lang="zh-CN"/>
          </a:p>
        </p:txBody>
      </p:sp>
      <p:sp>
        <p:nvSpPr>
          <p:cNvPr id="10498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促进教师专业发展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提升教学质量和效果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形成良好的师生关系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多元评价与反馈机制结合的实施方式</a:t>
            </a:r>
            <a:endParaRPr altLang="en-US" lang="zh-CN"/>
          </a:p>
        </p:txBody>
      </p:sp>
      <p:sp>
        <p:nvSpPr>
          <p:cNvPr id="104993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评价方式多元化：采用多种评价方式，如教师评价、学生自评、家长评价等，确保评价的全面性和客观性。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反馈机制及时有效：教师及时给予学生反馈，指导学生改进学习方法，提高学习效果。同时，学校应定期对教师进行评价，促进教师专业成长。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结合信息技术手段：利用信息技术手段，如在线评价系统、数据分析等，提高评价与反馈的效率和准确性。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建立评价档案：为每个学生建立评价档案，记录学生的成长历程和进步情况，为后续教学提供参考。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小学教育中多元评价与反馈机制的案例分析</a:t>
            </a:r>
            <a:endParaRPr altLang="en-US" lang="zh-CN"/>
          </a:p>
        </p:txBody>
      </p:sp>
      <p:sp>
        <p:nvSpPr>
          <p:cNvPr id="104997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8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50024" name="Freeform 27"/>
          <p:cNvSpPr/>
          <p:nvPr>
            <p:custDataLst>
              <p:tags r:id="rId1"/>
            </p:custDataLst>
          </p:nvPr>
        </p:nvSpPr>
        <p:spPr bwMode="auto">
          <a:xfrm>
            <a:off x="69095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26" name="矩形: 圆角 32"/>
          <p:cNvSpPr/>
          <p:nvPr>
            <p:custDataLst>
              <p:tags r:id="rId2"/>
            </p:custDataLst>
          </p:nvPr>
        </p:nvSpPr>
        <p:spPr>
          <a:xfrm flipH="1">
            <a:off x="81901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9095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30" name="正文"/>
          <p:cNvSpPr txBox="1"/>
          <p:nvPr>
            <p:custDataLst>
              <p:tags r:id="rId4"/>
            </p:custDataLst>
          </p:nvPr>
        </p:nvSpPr>
        <p:spPr>
          <a:xfrm>
            <a:off x="952172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案例名称：某小学的多元评价与反馈机制实践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2" name="标题"/>
          <p:cNvSpPr txBox="1"/>
          <p:nvPr>
            <p:custDataLst>
              <p:tags r:id="rId5"/>
            </p:custDataLst>
          </p:nvPr>
        </p:nvSpPr>
        <p:spPr>
          <a:xfrm>
            <a:off x="75976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34" name="Freeform 27"/>
          <p:cNvSpPr/>
          <p:nvPr>
            <p:custDataLst>
              <p:tags r:id="rId6"/>
            </p:custDataLst>
          </p:nvPr>
        </p:nvSpPr>
        <p:spPr bwMode="auto">
          <a:xfrm>
            <a:off x="351334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36" name="矩形: 圆角 38"/>
          <p:cNvSpPr/>
          <p:nvPr>
            <p:custDataLst>
              <p:tags r:id="rId7"/>
            </p:custDataLst>
          </p:nvPr>
        </p:nvSpPr>
        <p:spPr>
          <a:xfrm flipH="1">
            <a:off x="364140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1334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40" name="正文"/>
          <p:cNvSpPr txBox="1"/>
          <p:nvPr>
            <p:custDataLst>
              <p:tags r:id="rId9"/>
            </p:custDataLst>
          </p:nvPr>
        </p:nvSpPr>
        <p:spPr>
          <a:xfrm>
            <a:off x="377456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案例简介：该小学通过实施多元评价与反馈机制，有效提升了学生的学习积极性和成绩，同时也促进了教师专业成长。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42" name="标题"/>
          <p:cNvSpPr txBox="1"/>
          <p:nvPr>
            <p:custDataLst>
              <p:tags r:id="rId10"/>
            </p:custDataLst>
          </p:nvPr>
        </p:nvSpPr>
        <p:spPr>
          <a:xfrm>
            <a:off x="358215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44" name="Freeform 27"/>
          <p:cNvSpPr/>
          <p:nvPr>
            <p:custDataLst>
              <p:tags r:id="rId11"/>
            </p:custDataLst>
          </p:nvPr>
        </p:nvSpPr>
        <p:spPr bwMode="auto">
          <a:xfrm>
            <a:off x="6335738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46" name="矩形: 圆角 68"/>
          <p:cNvSpPr/>
          <p:nvPr>
            <p:custDataLst>
              <p:tags r:id="rId12"/>
            </p:custDataLst>
          </p:nvPr>
        </p:nvSpPr>
        <p:spPr>
          <a:xfrm flipH="1">
            <a:off x="6463797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4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5738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50" name="正文"/>
          <p:cNvSpPr txBox="1"/>
          <p:nvPr>
            <p:custDataLst>
              <p:tags r:id="rId14"/>
            </p:custDataLst>
          </p:nvPr>
        </p:nvSpPr>
        <p:spPr>
          <a:xfrm>
            <a:off x="659695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案例实施过程：该小学在实践中不断调整和完善多元评价与反馈机制，包括评价标准的制定、评价方式的创新、反馈渠道的拓展等方面。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52" name="标题"/>
          <p:cNvSpPr txBox="1"/>
          <p:nvPr>
            <p:custDataLst>
              <p:tags r:id="rId15"/>
            </p:custDataLst>
          </p:nvPr>
        </p:nvSpPr>
        <p:spPr>
          <a:xfrm>
            <a:off x="6404546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54" name="Freeform 27"/>
          <p:cNvSpPr/>
          <p:nvPr>
            <p:custDataLst>
              <p:tags r:id="rId16"/>
            </p:custDataLst>
          </p:nvPr>
        </p:nvSpPr>
        <p:spPr bwMode="auto">
          <a:xfrm>
            <a:off x="9158129" y="5987748"/>
            <a:ext cx="186957" cy="171836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056" name="矩形: 圆角 74"/>
          <p:cNvSpPr/>
          <p:nvPr>
            <p:custDataLst>
              <p:tags r:id="rId17"/>
            </p:custDataLst>
          </p:nvPr>
        </p:nvSpPr>
        <p:spPr>
          <a:xfrm flipH="1">
            <a:off x="9286825" y="1490400"/>
            <a:ext cx="2208097" cy="4758891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5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58129" y="5188814"/>
            <a:ext cx="2183841" cy="90384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060" name="正文"/>
          <p:cNvSpPr txBox="1"/>
          <p:nvPr>
            <p:custDataLst>
              <p:tags r:id="rId19"/>
            </p:custDataLst>
          </p:nvPr>
        </p:nvSpPr>
        <p:spPr>
          <a:xfrm>
            <a:off x="9419343" y="1580232"/>
            <a:ext cx="1941988" cy="358908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案例效果：该小学的多元评价与反馈机制实践取得了显著效果，学生的学习态度、学习方法、学习成绩等方面均有所改善，教师专业素养也得到了提升。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62" name="标题"/>
          <p:cNvSpPr txBox="1"/>
          <p:nvPr>
            <p:custDataLst>
              <p:tags r:id="rId20"/>
            </p:custDataLst>
          </p:nvPr>
        </p:nvSpPr>
        <p:spPr>
          <a:xfrm>
            <a:off x="9227573" y="5237872"/>
            <a:ext cx="2087863" cy="65871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案例分析方法</a:t>
            </a:r>
            <a:endParaRPr altLang="en-US" lang="zh-CN"/>
          </a:p>
        </p:txBody>
      </p:sp>
      <p:sp>
        <p:nvSpPr>
          <p:cNvPr id="105009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数据收集：收集相关数据和资料，包括学生成绩、教师评价、家长反馈等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案例选择：选择具有代表性的小学教育中的多元评价与反馈机制案例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数据分析：对收集到的数据进行分析，找出多元评价与反馈机制的优势和不足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结论总结：总结案例分析的结论，提出改进建议和推广价值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案例分析结果</a:t>
            </a:r>
            <a:endParaRPr altLang="en-US" lang="zh-CN"/>
          </a:p>
        </p:txBody>
      </p:sp>
      <p:sp>
        <p:nvSpPr>
          <p:cNvPr id="10501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案例选择：选取具有代表性的小学教育中的多元评价与反馈机制案例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案例总结：总结案例中多元评价与反馈机制的实践经验与教训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案例启示：从案例中得到对小学教育中多元评价与反馈机制的启示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案例分析：分析案例中多元评价与反馈机制的优缺点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案例启示与建议</a:t>
            </a:r>
            <a:endParaRPr altLang="en-US" lang="zh-CN"/>
          </a:p>
        </p:txBody>
      </p:sp>
      <p:sp>
        <p:nvSpPr>
          <p:cNvPr id="10502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案例分析：介绍具体案例，分析多元评价与反馈机制在小学教育中的应用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建议：针对小学教育中存在的问题，提出改进和完善的建议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实践应用：探讨如何将案例启示与建议应用到实际小学教育中去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启示：从案例中获得的教育启示，如何更好地实施多元评价与反馈机制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小学教育中多元评价与反馈机制的未来发展</a:t>
            </a:r>
            <a:endParaRPr altLang="en-US" lang="zh-CN"/>
          </a:p>
        </p:txBody>
      </p:sp>
      <p:sp>
        <p:nvSpPr>
          <p:cNvPr id="105029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29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教育改革背景下的多元评价与反馈机制</a:t>
            </a:r>
            <a:endParaRPr altLang="en-US" lang="zh-CN"/>
          </a:p>
        </p:txBody>
      </p:sp>
      <p:sp>
        <p:nvSpPr>
          <p:cNvPr id="105034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未来小学教育中的多元评价与反馈机制将更加注重过程评价，及时发现学生的优点和不足，为个性化教育提供支持。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教育改革的目标是提高学生的综合素质和创新能力，这需要建立更加科学、全面、客观的评价与反馈机制。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随着信息技术的发展，大数据、人工智能等技术在教育评价与反馈中的应用将更加广泛，能够实现更加精准、个性化的评价与反馈。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多元评价与反馈机制需要不断完善和优化，以适应教育改革的发展需要，促进小学教育的质量和水平的提升。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未来发展的趋势和方向</a:t>
            </a:r>
            <a:endParaRPr altLang="en-US" lang="zh-CN"/>
          </a:p>
        </p:txBody>
      </p:sp>
      <p:sp>
        <p:nvSpPr>
          <p:cNvPr id="10504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智能化评价：利用大数据、人工智能等技术，实现评价的精准化和个性化。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持续改进：根据评价和反馈结果，不断调整和优化教育教学方法，提高教育质量。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跨学科整合：将多元评价与反馈机制融入各个学科，实现教育资源的共享和优化。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多元化反馈：建立多维度、多层次的反馈机制，促进学生的全面发展。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对未来发展的展望和思考</a:t>
            </a:r>
            <a:endParaRPr altLang="en-US" lang="zh-CN"/>
          </a:p>
        </p:txBody>
      </p:sp>
      <p:sp>
        <p:nvSpPr>
          <p:cNvPr id="10504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未来教育评价的趋势：多元化、个性化、过程化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技术在教育评价中的应用：大数据、人工智能等技术的引入，提高评价的准确性和效率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评价与反馈机制的改进：不断完善和优化评价与反馈机制，提高教育质量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教师专业素养的提升：加强教师培训和交流，提高教师的专业素养和评价能力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54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0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4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0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66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2024-01-05T07:49:12Z</dcterms:created>
  <dcterms:modified xsi:type="dcterms:W3CDTF">2024-01-05T07:49:12Z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634466e59720405d95e3c107ed2d0304_21</vt:lpwstr>
  </property>
</Properties>
</file>