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53" r:id="rId1"/>
    <p:sldMasterId id="2147490690" r:id="rId2"/>
  </p:sldMasterIdLst>
  <p:notesMasterIdLst>
    <p:notesMasterId r:id="rId3"/>
  </p:notesMasterIdLst>
  <p:sldIdLst>
    <p:sldId id="3323" r:id="rId4"/>
    <p:sldId id="3326" r:id="rId5"/>
    <p:sldId id="3329" r:id="rId6"/>
    <p:sldId id="3332" r:id="rId7"/>
    <p:sldId id="3335" r:id="rId8"/>
    <p:sldId id="3338" r:id="rId9"/>
    <p:sldId id="3341" r:id="rId10"/>
    <p:sldId id="3344" r:id="rId11"/>
    <p:sldId id="3347" r:id="rId12"/>
    <p:sldId id="3350" r:id="rId13"/>
    <p:sldId id="3353" r:id="rId14"/>
    <p:sldId id="3356" r:id="rId15"/>
    <p:sldId id="3359" r:id="rId16"/>
    <p:sldId id="3362" r:id="rId17"/>
    <p:sldId id="3365" r:id="rId18"/>
    <p:sldId id="3368" r:id="rId19"/>
    <p:sldId id="3371" r:id="rId20"/>
    <p:sldId id="3374" r:id="rId21"/>
    <p:sldId id="3377" r:id="rId22"/>
    <p:sldId id="3380" r:id="rId23"/>
    <p:sldId id="3383" r:id="rId24"/>
    <p:sldId id="3386" r:id="rId25"/>
    <p:sldId id="3389" r:id="rId26"/>
    <p:sldId id="3392" r:id="rId27"/>
    <p:sldId id="3395" r:id="rId28"/>
    <p:sldId id="3398" r:id="rId29"/>
    <p:sldId id="3401" r:id="rId30"/>
    <p:sldId id="340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54" r:id="rId1"/>
    <p:sldLayoutId id="2147490655" r:id="rId2"/>
    <p:sldLayoutId id="2147490656" r:id="rId3"/>
    <p:sldLayoutId id="2147490657" r:id="rId4"/>
    <p:sldLayoutId id="2147490658" r:id="rId5"/>
    <p:sldLayoutId id="2147490659" r:id="rId6"/>
    <p:sldLayoutId id="2147490660" r:id="rId7"/>
    <p:sldLayoutId id="2147490661" r:id="rId8"/>
    <p:sldLayoutId id="2147490662" r:id="rId9"/>
    <p:sldLayoutId id="2147490663" r:id="rId10"/>
    <p:sldLayoutId id="214749066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91" r:id="rId1"/>
    <p:sldLayoutId id="2147490692" r:id="rId2"/>
    <p:sldLayoutId id="2147490693" r:id="rId3"/>
    <p:sldLayoutId id="2147490694" r:id="rId4"/>
    <p:sldLayoutId id="2147490695" r:id="rId5"/>
    <p:sldLayoutId id="2147490696" r:id="rId6"/>
    <p:sldLayoutId id="2147490697" r:id="rId7"/>
    <p:sldLayoutId id="2147490698" r:id="rId8"/>
    <p:sldLayoutId id="2147490699" r:id="rId9"/>
    <p:sldLayoutId id="2147490700" r:id="rId10"/>
    <p:sldLayoutId id="214749070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tags" Target="../tags/tag110.xml"/><Relationship Id="rId18" Type="http://schemas.openxmlformats.org/officeDocument/2006/relationships/tags" Target="../tags/tag111.xml"/><Relationship Id="rId19" Type="http://schemas.openxmlformats.org/officeDocument/2006/relationships/tags" Target="../tags/tag112.xml"/><Relationship Id="rId20" Type="http://schemas.openxmlformats.org/officeDocument/2006/relationships/tags" Target="../tags/tag113.xml"/><Relationship Id="rId21" Type="http://schemas.openxmlformats.org/officeDocument/2006/relationships/tags" Target="../tags/tag114.xml"/><Relationship Id="rId22" Type="http://schemas.openxmlformats.org/officeDocument/2006/relationships/tags" Target="../tags/tag115.xml"/><Relationship Id="rId23" Type="http://schemas.openxmlformats.org/officeDocument/2006/relationships/tags" Target="../tags/tag116.xml"/><Relationship Id="rId24" Type="http://schemas.openxmlformats.org/officeDocument/2006/relationships/tags" Target="../tags/tag117.xml"/><Relationship Id="rId25" Type="http://schemas.openxmlformats.org/officeDocument/2006/relationships/tags" Target="../tags/tag118.xml"/><Relationship Id="rId26" Type="http://schemas.openxmlformats.org/officeDocument/2006/relationships/tags" Target="../tags/tag119.xml"/><Relationship Id="rId27" Type="http://schemas.openxmlformats.org/officeDocument/2006/relationships/tags" Target="../tags/tag120.xml"/><Relationship Id="rId28" Type="http://schemas.openxmlformats.org/officeDocument/2006/relationships/tags" Target="../tags/tag121.xml"/><Relationship Id="rId29" Type="http://schemas.openxmlformats.org/officeDocument/2006/relationships/tags" Target="../tags/tag12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tags" Target="../tags/tag139.xml"/><Relationship Id="rId14" Type="http://schemas.openxmlformats.org/officeDocument/2006/relationships/tags" Target="../tags/tag140.xml"/><Relationship Id="rId15" Type="http://schemas.openxmlformats.org/officeDocument/2006/relationships/tags" Target="../tags/tag141.xml"/><Relationship Id="rId16" Type="http://schemas.openxmlformats.org/officeDocument/2006/relationships/tags" Target="../tags/tag14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tags" Target="../tags/tag381.xml"/><Relationship Id="rId14" Type="http://schemas.openxmlformats.org/officeDocument/2006/relationships/tags" Target="../tags/tag382.xml"/><Relationship Id="rId15" Type="http://schemas.openxmlformats.org/officeDocument/2006/relationships/tags" Target="../tags/tag383.xml"/><Relationship Id="rId16" Type="http://schemas.openxmlformats.org/officeDocument/2006/relationships/tags" Target="../tags/tag384.xml"/><Relationship Id="rId17" Type="http://schemas.openxmlformats.org/officeDocument/2006/relationships/tags" Target="../tags/tag385.xml"/><Relationship Id="rId18" Type="http://schemas.openxmlformats.org/officeDocument/2006/relationships/tags" Target="../tags/tag386.xml"/><Relationship Id="rId19" Type="http://schemas.openxmlformats.org/officeDocument/2006/relationships/tags" Target="../tags/tag387.xml"/><Relationship Id="rId20" Type="http://schemas.openxmlformats.org/officeDocument/2006/relationships/tags" Target="../tags/tag388.xml"/><Relationship Id="rId21" Type="http://schemas.openxmlformats.org/officeDocument/2006/relationships/tags" Target="../tags/tag389.xml"/><Relationship Id="rId22" Type="http://schemas.openxmlformats.org/officeDocument/2006/relationships/tags" Target="../tags/tag390.xml"/><Relationship Id="rId23" Type="http://schemas.openxmlformats.org/officeDocument/2006/relationships/tags" Target="../tags/tag391.xml"/><Relationship Id="rId24" Type="http://schemas.openxmlformats.org/officeDocument/2006/relationships/tags" Target="../tags/tag392.xml"/><Relationship Id="rId25" Type="http://schemas.openxmlformats.org/officeDocument/2006/relationships/tags" Target="../tags/tag393.xml"/><Relationship Id="rId26" Type="http://schemas.openxmlformats.org/officeDocument/2006/relationships/tags" Target="../tags/tag394.xml"/><Relationship Id="rId27" Type="http://schemas.openxmlformats.org/officeDocument/2006/relationships/tags" Target="../tags/tag395.xml"/><Relationship Id="rId28" Type="http://schemas.openxmlformats.org/officeDocument/2006/relationships/tags" Target="../tags/tag396.xml"/><Relationship Id="rId29" Type="http://schemas.openxmlformats.org/officeDocument/2006/relationships/tags" Target="../tags/tag39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初中教育中的家校互动与合作实践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家校互动与合作的意义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家校互动与合作的实践方式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家校互动与合作的挑战与应对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家校互动与合作的成功案例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家校互动与合作的未来展望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家校互动与合作的意义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提升教育质量</a:t>
            </a:r>
            <a:endParaRPr altLang="en-US" lang="zh-CN"/>
          </a:p>
        </p:txBody>
      </p:sp>
      <p:sp>
        <p:nvSpPr>
          <p:cNvPr id="10488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48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0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促进家长参与教育过程，提高学生学习积极性和成绩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54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56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加强学校与家庭之间的沟通，减少误解和矛盾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860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共同制定教育计划和目标，提升教育效果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862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866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8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形成教育合力，提高整体教育水平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促进家长参与</a:t>
            </a:r>
            <a:endParaRPr altLang="en-US" lang="zh-CN"/>
          </a:p>
        </p:txBody>
      </p:sp>
      <p:sp>
        <p:nvSpPr>
          <p:cNvPr id="104890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0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1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2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3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4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提升家长对子女教育的关注度和参与度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形成教育合力，提高教育质量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共同促进学生的成长和发展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增强家长与学校的沟通和信任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培养学生综合素质</a:t>
            </a:r>
            <a:endParaRPr altLang="en-US" lang="zh-CN"/>
          </a:p>
        </p:txBody>
      </p:sp>
      <p:sp>
        <p:nvSpPr>
          <p:cNvPr id="104898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提升学生的知识水平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培养学生的社会责任感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增强学生的团队协作能力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提高学生的创新思维能力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增进家校关系</a:t>
            </a:r>
            <a:endParaRPr altLang="en-US" lang="zh-CN"/>
          </a:p>
        </p:txBody>
      </p:sp>
      <p:sp>
        <p:nvSpPr>
          <p:cNvPr id="1049024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共同关注孩子的成长和发展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促进家长对学校教育的理解和支持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加强学校与家庭之间的沟通与交流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形成教育合力，提高教育质量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家校互动与合作的实践方式</a:t>
            </a:r>
            <a:endParaRPr altLang="en-US" dirty="0" lang="zh-CN"/>
          </a:p>
        </p:txBody>
      </p:sp>
      <p:sp>
        <p:nvSpPr>
          <p:cNvPr id="10490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定期沟通机制</a:t>
            </a:r>
            <a:endParaRPr altLang="en-US" lang="zh-CN"/>
          </a:p>
        </p:txBody>
      </p:sp>
      <p:sp>
        <p:nvSpPr>
          <p:cNvPr id="104911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设立家长信箱，收集家长的意见和建议，及时反馈给学校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建立定期沟通机制，确保家校之间的信息传递及时有效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定期召开家长会，让家长了解学校的教育理念和教学计划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建立家校联系手册，记录学生在校表现和家庭作业情况，促进家校之间的信息共享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家长会</a:t>
            </a:r>
            <a:endParaRPr altLang="en-US" lang="zh-CN"/>
          </a:p>
        </p:txBody>
      </p:sp>
      <p:sp>
        <p:nvSpPr>
          <p:cNvPr id="104918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目的：加强家校联系，促进教育合作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效果：提高教育质量，促进学生的全面发展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内容：分享学生学习情况、讨论教育问题、交流教育方法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形式：定期举行，教师与家长面对面交流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家访</a:t>
            </a:r>
            <a:endParaRPr altLang="en-US" lang="zh-CN"/>
          </a:p>
        </p:txBody>
      </p:sp>
      <p:sp>
        <p:nvSpPr>
          <p:cNvPr id="104926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目的：了解学生在家庭中的学习和生活情况，促进家校之间的沟通和合作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实施方式：教师亲自到学生家中访问，与学生家长面对面交流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效果：增强教师对学生家庭背景的了解，有助于个性化教育方案的制定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注意事项：尊重学生和家长隐私，避免影响学生家庭生活秩序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家长志愿者活动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实施方式：学校提供志愿者岗位，家长自愿报名参加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组织形式：家长志愿者参与学校活动，如运动会、文艺演出等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目的：增强家校互动，提高家长对学校教育的参与度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效果：促进家长与教师之间的交流与合作，增强家校间的信任与支持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家校互动与合作的挑战与应对</a:t>
            </a:r>
            <a:endParaRPr altLang="en-US" dirty="0" lang="zh-CN"/>
          </a:p>
        </p:txBody>
      </p:sp>
      <p:sp>
        <p:nvSpPr>
          <p:cNvPr id="10493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挑战：如何平衡家校关系</a:t>
            </a:r>
            <a:endParaRPr altLang="en-US" lang="zh-CN"/>
          </a:p>
        </p:txBody>
      </p:sp>
      <p:sp>
        <p:nvSpPr>
          <p:cNvPr id="104941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明确各自的角色和责任：家长和学校应明确各自在孩子教育中的角色和责任，避免相互推诿或越权。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建立有效的沟通渠道：确保家长和学校之间的信息畅通，及时反馈学生的学习状况和行为表现。</a:t>
            </a:r>
            <a:endParaRPr altLang="en-US" dirty="0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促进互相理解和尊重：通过加强交流和互动，增进家长和学校之间的理解和尊重，从而更好地协调双方的教育理念和方法。</a:t>
            </a:r>
            <a:endParaRPr altLang="en-US" sz="13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 fontScale="9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制定应对策略：针对家校互动与合作中可能出现的挑战，制定相应的应对策略，如定期召开家长会、建立家校合作委员会等。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挑战：如何提高家长参与度</a:t>
            </a:r>
            <a:endParaRPr altLang="en-US" lang="zh-CN"/>
          </a:p>
        </p:txBody>
      </p:sp>
      <p:sp>
        <p:nvSpPr>
          <p:cNvPr id="1049464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66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68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建立有效的沟通渠道：确保学校与家长之间的信息畅通，及时反馈学生的学习状况和学校的教育活动。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2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74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提供家庭教育支持：通过举办家长教育讲座、提供家庭教育咨询等方式，帮助家长提高教育水平和参与度。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0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创新参与方式：利用现代信息技术手段，如家长APP、在线会议等，为家长提供更多参与学校教育的机会和方式。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6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建立激励机制：对积极参与学校教育的家长进行表彰和奖励，激发家长的参与热情和积极性。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应对策略：建立有效的沟通渠道</a:t>
            </a:r>
            <a:endParaRPr altLang="en-US" lang="zh-CN"/>
          </a:p>
        </p:txBody>
      </p:sp>
      <p:sp>
        <p:nvSpPr>
          <p:cNvPr id="1049522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定期召开家长会，加强与家长的沟通与交流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建立有效的反馈机制，及时了解并解决家校合作中的问题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鼓励家长参与学校活动，增进彼此了解与信任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建立家校互动平台，方便家长与学校的沟通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应对策略：加强教师培训</a:t>
            </a:r>
            <a:endParaRPr altLang="en-US" lang="zh-CN"/>
          </a:p>
        </p:txBody>
      </p:sp>
      <p:sp>
        <p:nvSpPr>
          <p:cNvPr id="1049600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培训目标：提高教师家校互动与合作的能力和技巧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6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培训内容：家庭教育理论、沟通技巧、合作方法等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2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培训方式：线上培训、线下讲座、工作坊等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8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培训效果评估：通过教师反馈、学生成绩提升等方式进行评估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家校互动与合作的成功案例</a:t>
            </a:r>
            <a:endParaRPr altLang="en-US" dirty="0" lang="zh-CN"/>
          </a:p>
        </p:txBody>
      </p:sp>
      <p:sp>
        <p:nvSpPr>
          <p:cNvPr id="10496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成功案例一：某中学的家校共育模式</a:t>
            </a:r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背景介绍：某中学为了提高教育质量，加强家校之间的沟通与合作，实施了家校共育模式。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具体措施：学校定期组织家长会，让家长了解孩子的学习情况，同时听取家长的意见和建议；设立家长委员会，参与学校管理；开展亲子活动，增进家庭感情。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实施效果：家校共育模式实施后，学生的学习积极性得到了提高，家长对学校的满意度也大幅上升。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总结：家校共育模式能够加强家校之间的联系，提高教育质量，值得推广。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成功案例二：某班级的家长志愿者活动</a:t>
            </a:r>
            <a:endParaRPr altLang="en-US" lang="zh-CN"/>
          </a:p>
        </p:txBody>
      </p:sp>
      <p:sp>
        <p:nvSpPr>
          <p:cNvPr id="104972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3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背景：某班级为了加强家校互动与合作，组织了家长志愿者活动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目的：通过家长志愿者参与学校活动，增进家校之间的了解与信任，提高教育质量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实施过程：家长志愿者们分工合作，协助学校组织各种活动，如运动会、文艺演出等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效果：活动取得了圆满成功，家校关系更加融洽，学生们也感受到了家长和学校的关爱与支持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成功案例三：某校的家长会改革</a:t>
            </a:r>
            <a:endParaRPr altLang="en-US" lang="zh-CN"/>
          </a:p>
        </p:txBody>
      </p:sp>
      <p:sp>
        <p:nvSpPr>
          <p:cNvPr id="10497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改革背景：传统的家长会存在沟通不畅、信息不透明等问题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改革效果：家长对学校的满意度提高，家校关系更加紧密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成功经验：注重沟通与合作，发挥家长的作用，共同促进学生的成长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改革措施：采用线上线下相结合的方式，让家长参与到学校的教育教学中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成功案例四：某校的家访工作特色</a:t>
            </a:r>
            <a:endParaRPr altLang="en-US" lang="zh-CN"/>
          </a:p>
        </p:txBody>
      </p:sp>
      <p:sp>
        <p:nvSpPr>
          <p:cNvPr id="104986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家访工作的效果：增强了家校之间的联系，提高了学生的学习积极性和成绩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家访工作对其他学校的启示：家访工作需要注重实效，结合实际情况制定具体措施，才能真正实现家校互动与合作的目标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某校开展家访工作的目的：加强家校互动与合作，提高教育质量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家访工作的具体措施：定期安排教师进行家访，了解学生家庭情况，与家长共同关注学生的成长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家校互动与合作的未来展望</a:t>
            </a:r>
            <a:endParaRPr altLang="en-US" dirty="0" lang="zh-CN"/>
          </a:p>
        </p:txBody>
      </p:sp>
      <p:sp>
        <p:nvSpPr>
          <p:cNvPr id="10499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展望：借助信息技术提升家校互动效率</a:t>
            </a:r>
            <a:endParaRPr altLang="en-US" lang="zh-CN"/>
          </a:p>
        </p:txBody>
      </p:sp>
      <p:sp>
        <p:nvSpPr>
          <p:cNvPr id="104994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开发智能教育平台，整合线上线下资源，提供多样化的学习方式和辅导方式，满足家长和学生的个性化需求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利用互联网平台，实现信息共享，加强家校之间的沟通与交流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借助大数据和人工智能技术，对学生的学习情况和家庭背景进行分析，为家校合作提供更精准的指导和支持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借助社交媒体等工具，拓宽家校互动的渠道和方式，增强家校之间的互动和合作，共同促进学生的成长和发展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展望：拓展家校合作领域</a:t>
            </a:r>
            <a:endParaRPr altLang="en-US" lang="zh-CN"/>
          </a:p>
        </p:txBody>
      </p:sp>
      <p:sp>
        <p:nvSpPr>
          <p:cNvPr id="1050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借助科技手段，实现远程互动与合作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开展多元化活动，丰富家校合作内容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建立家长教师协会，加强家校沟通与交流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鼓励社会力量参与，共同推进家校合作发展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展望：培养更多专业化的家庭教育指导师</a:t>
            </a:r>
            <a:endParaRPr altLang="en-US" lang="zh-CN"/>
          </a:p>
        </p:txBody>
      </p:sp>
      <p:sp>
        <p:nvSpPr>
          <p:cNvPr id="105007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家庭教育指导师将扮演更重要的角色，为家长提供专业的教育指导和支持。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家庭教育指导师将不断更新教育理念和方法，以适应家庭教育的需求和变化。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家庭教育指导师将通过培训和实践不断提升自己的专业素养和能力，为家长提供更好的服务。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家庭教育指导师将与学校、社区等机构合作，共同推进家庭教育和家校合作的深入发展。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展望：形成全社会共同参与的家校合作氛围</a:t>
            </a:r>
            <a:endParaRPr altLang="en-US" lang="zh-CN"/>
          </a:p>
        </p:txBody>
      </p:sp>
      <p:sp>
        <p:nvSpPr>
          <p:cNvPr id="1050112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6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8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2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4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28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0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6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38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2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4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6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48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政策支持：政府出台相关政策，鼓励社会各界参与家校合作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家庭教育：加强家庭教育指导，提高家长家庭教育水平，促进家校合作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学校引领：学校发挥引领作用，与家长、社区共同推进家校合作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社区参与：建立社区家庭教育支持体系，提高家长参与家校合作的意识和能力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9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400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2024-01-01T09:12:07Z</dcterms:created>
  <dcterms:modified xsi:type="dcterms:W3CDTF">2024-01-01T09:12:07Z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7a1810d2fd3b4f31aab195e28a6108bb_21</vt:lpwstr>
  </property>
</Properties>
</file>