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fntdata" ContentType="application/x-fontdata"/>
  <Default Extension="png" ContentType="image/png"/>
  <Default Extension="emf" ContentType="image/x-emf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7.6-->
<p:presentation xmlns:r="http://schemas.openxmlformats.org/officeDocument/2006/relationships" xmlns:a="http://schemas.openxmlformats.org/drawingml/2006/main" xmlns:p="http://schemas.openxmlformats.org/presentationml/2006/main" removePersonalInfoOnSave="1" embedTrueTypeFonts="1" saveSubsetFonts="1" bookmarkIdSeed="3">
  <p:sldMasterIdLst>
    <p:sldMasterId id="2147483648" r:id="rId1"/>
  </p:sldMasterIdLst>
  <p:notesMasterIdLst>
    <p:notesMasterId r:id="rId2"/>
  </p:notesMasterIdLst>
  <p:handoutMasterIdLst>
    <p:handoutMasterId r:id="rId3"/>
  </p:handoutMasterIdLst>
  <p:sldIdLst>
    <p:sldId id="1270" r:id="rId4"/>
    <p:sldId id="1273" r:id="rId5"/>
    <p:sldId id="1276" r:id="rId6"/>
    <p:sldId id="1279" r:id="rId7"/>
    <p:sldId id="1282" r:id="rId8"/>
    <p:sldId id="1285" r:id="rId9"/>
    <p:sldId id="1288" r:id="rId10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</p:embeddedFontLst>
  <p:custDataLst>
    <p:tags r:id="rId11"/>
  </p:custDataLst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DDF6FF"/>
    <a:srgbClr val="FEF4F4"/>
    <a:srgbClr val="0000FF"/>
    <a:srgbClr val="A38302"/>
    <a:srgbClr val="00B050"/>
    <a:srgbClr val="D60093"/>
    <a:srgbClr val="FF00FF"/>
    <a:srgbClr val="0066FF"/>
    <a:srgbClr val="FEFC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79" autoAdjust="0"/>
    <p:restoredTop sz="94705" autoAdjust="0"/>
  </p:normalViewPr>
  <p:slideViewPr>
    <p:cSldViewPr>
      <p:cViewPr>
        <p:scale>
          <a:sx n="100" d="100"/>
          <a:sy n="100" d="100"/>
        </p:scale>
        <p:origin x="-750" y="-306"/>
      </p:cViewPr>
      <p:guideLst>
        <p:guide orient="horz"/>
        <p:guide pos="5738"/>
      </p:guideLst>
    </p:cSldViewPr>
  </p:slideViewPr>
  <p:outlineViewPr>
    <p:cViewPr>
      <p:scale>
        <a:sx n="33" d="100"/>
        <a:sy n="33" d="100"/>
      </p:scale>
      <p:origin x="0" y="112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5946"/>
    </p:cViewPr>
  </p:sorterViewPr>
  <p:notesViewPr>
    <p:cSldViewPr>
      <p:cViewPr varScale="1">
        <p:scale>
          <a:sx n="65" d="100"/>
          <a:sy n="65" d="100"/>
        </p:scale>
        <p:origin x="-2502" y="-114"/>
      </p:cViewPr>
      <p:guideLst>
        <p:guide orient="horz" pos="3012"/>
        <p:guide pos="2261"/>
      </p:guideLst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tags" Target="tags/tag1.xml" /><Relationship Id="rId12" Type="http://schemas.openxmlformats.org/officeDocument/2006/relationships/font" Target="fonts/font1.fntdata" /><Relationship Id="rId13" Type="http://schemas.openxmlformats.org/officeDocument/2006/relationships/font" Target="fonts/font2.fntdata" /><Relationship Id="rId14" Type="http://schemas.openxmlformats.org/officeDocument/2006/relationships/font" Target="fonts/font3.fntdata" /><Relationship Id="rId15" Type="http://schemas.openxmlformats.org/officeDocument/2006/relationships/font" Target="fonts/font4.fntdata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notesMaster" Target="notesMasters/notesMaster1.xml" /><Relationship Id="rId3" Type="http://schemas.openxmlformats.org/officeDocument/2006/relationships/handoutMaster" Target="handoutMasters/handout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handoutMasters/_rels/handout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C8EF0-063C-4EC8-822D-D4BEE606CB4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F7337-2D4C-4836-9F96-E27918AAD3E1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rgbClr val="00B050">
            <a:alpha val="11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31" name="组合 30"/>
          <p:cNvGrpSpPr/>
          <p:nvPr userDrawn="1"/>
        </p:nvGrpSpPr>
        <p:grpSpPr>
          <a:xfrm>
            <a:off x="0" y="30480"/>
            <a:ext cx="9144635" cy="5160010"/>
            <a:chOff x="-4" y="0"/>
            <a:chExt cx="19204" cy="10820"/>
          </a:xfrm>
        </p:grpSpPr>
        <p:sp>
          <p:nvSpPr>
            <p:cNvPr id="9" name="半闭框 8"/>
            <p:cNvSpPr/>
            <p:nvPr userDrawn="1"/>
          </p:nvSpPr>
          <p:spPr>
            <a:xfrm>
              <a:off x="0" y="0"/>
              <a:ext cx="1680" cy="1929"/>
            </a:xfrm>
            <a:prstGeom prst="halfFrame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3" name="任意多边形 12"/>
            <p:cNvSpPr/>
            <p:nvPr userDrawn="1"/>
          </p:nvSpPr>
          <p:spPr>
            <a:xfrm>
              <a:off x="1348" y="1"/>
              <a:ext cx="16439" cy="542"/>
            </a:xfrm>
            <a:custGeom>
              <a:gdLst>
                <a:gd name="connsiteX0" fmla="*/ 0 w 16439"/>
                <a:gd name="connsiteY0" fmla="*/ 542 h 542"/>
                <a:gd name="connsiteX1" fmla="*/ 459 w 16439"/>
                <a:gd name="connsiteY1" fmla="*/ 0 h 542"/>
                <a:gd name="connsiteX2" fmla="*/ 16439 w 16439"/>
                <a:gd name="connsiteY2" fmla="*/ 14 h 542"/>
                <a:gd name="connsiteX3" fmla="*/ 16227 w 16439"/>
                <a:gd name="connsiteY3" fmla="*/ 525 h 542"/>
                <a:gd name="connsiteX4" fmla="*/ 0 w 16439"/>
                <a:gd name="connsiteY4" fmla="*/ 542 h 54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39" h="542">
                  <a:moveTo>
                    <a:pt x="0" y="542"/>
                  </a:moveTo>
                  <a:lnTo>
                    <a:pt x="459" y="0"/>
                  </a:lnTo>
                  <a:lnTo>
                    <a:pt x="16439" y="14"/>
                  </a:lnTo>
                  <a:lnTo>
                    <a:pt x="16227" y="525"/>
                  </a:lnTo>
                  <a:lnTo>
                    <a:pt x="0" y="542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任意多边形 22"/>
            <p:cNvSpPr/>
            <p:nvPr userDrawn="1"/>
          </p:nvSpPr>
          <p:spPr>
            <a:xfrm rot="5400000">
              <a:off x="17481" y="196"/>
              <a:ext cx="1912" cy="1522"/>
            </a:xfrm>
            <a:custGeom>
              <a:gdLst>
                <a:gd name="connsiteX0" fmla="*/ 0 w 1912"/>
                <a:gd name="connsiteY0" fmla="*/ 4 h 1522"/>
                <a:gd name="connsiteX1" fmla="*/ 1387 w 1912"/>
                <a:gd name="connsiteY1" fmla="*/ 0 h 1522"/>
                <a:gd name="connsiteX2" fmla="*/ 1912 w 1912"/>
                <a:gd name="connsiteY2" fmla="*/ 570 h 1522"/>
                <a:gd name="connsiteX3" fmla="*/ 556 w 1912"/>
                <a:gd name="connsiteY3" fmla="*/ 595 h 1522"/>
                <a:gd name="connsiteX4" fmla="*/ 556 w 1912"/>
                <a:gd name="connsiteY4" fmla="*/ 1522 h 1522"/>
                <a:gd name="connsiteX5" fmla="*/ 10 w 1912"/>
                <a:gd name="connsiteY5" fmla="*/ 1304 h 1522"/>
                <a:gd name="connsiteX6" fmla="*/ 0 w 1912"/>
                <a:gd name="connsiteY6" fmla="*/ 4 h 152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12" h="1522">
                  <a:moveTo>
                    <a:pt x="0" y="4"/>
                  </a:moveTo>
                  <a:lnTo>
                    <a:pt x="1387" y="0"/>
                  </a:lnTo>
                  <a:lnTo>
                    <a:pt x="1912" y="570"/>
                  </a:lnTo>
                  <a:lnTo>
                    <a:pt x="556" y="595"/>
                  </a:lnTo>
                  <a:lnTo>
                    <a:pt x="556" y="1522"/>
                  </a:lnTo>
                  <a:lnTo>
                    <a:pt x="10" y="1304"/>
                  </a:lnTo>
                  <a:lnTo>
                    <a:pt x="0" y="4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4" name="任意多边形 23"/>
            <p:cNvSpPr/>
            <p:nvPr userDrawn="1"/>
          </p:nvSpPr>
          <p:spPr>
            <a:xfrm rot="5400000">
              <a:off x="-3581" y="5016"/>
              <a:ext cx="7739" cy="584"/>
            </a:xfrm>
            <a:custGeom>
              <a:gdLst>
                <a:gd name="connsiteX0" fmla="*/ 677 w 7739"/>
                <a:gd name="connsiteY0" fmla="*/ 584 h 584"/>
                <a:gd name="connsiteX1" fmla="*/ 0 w 7739"/>
                <a:gd name="connsiteY1" fmla="*/ 1 h 584"/>
                <a:gd name="connsiteX2" fmla="*/ 7135 w 7739"/>
                <a:gd name="connsiteY2" fmla="*/ 0 h 584"/>
                <a:gd name="connsiteX3" fmla="*/ 7739 w 7739"/>
                <a:gd name="connsiteY3" fmla="*/ 579 h 584"/>
                <a:gd name="connsiteX4" fmla="*/ 677 w 7739"/>
                <a:gd name="connsiteY4" fmla="*/ 584 h 58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39" h="584">
                  <a:moveTo>
                    <a:pt x="677" y="584"/>
                  </a:moveTo>
                  <a:lnTo>
                    <a:pt x="0" y="1"/>
                  </a:lnTo>
                  <a:lnTo>
                    <a:pt x="7135" y="0"/>
                  </a:lnTo>
                  <a:lnTo>
                    <a:pt x="7739" y="579"/>
                  </a:lnTo>
                  <a:lnTo>
                    <a:pt x="677" y="584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任意多边形 25"/>
            <p:cNvSpPr/>
            <p:nvPr userDrawn="1"/>
          </p:nvSpPr>
          <p:spPr>
            <a:xfrm rot="16200000">
              <a:off x="-307" y="8996"/>
              <a:ext cx="2117" cy="1493"/>
            </a:xfrm>
            <a:custGeom>
              <a:gdLst>
                <a:gd name="connsiteX0" fmla="*/ 0 w 2117"/>
                <a:gd name="connsiteY0" fmla="*/ 0 h 1493"/>
                <a:gd name="connsiteX1" fmla="*/ 1508 w 2117"/>
                <a:gd name="connsiteY1" fmla="*/ 10 h 1493"/>
                <a:gd name="connsiteX2" fmla="*/ 2117 w 2117"/>
                <a:gd name="connsiteY2" fmla="*/ 594 h 1493"/>
                <a:gd name="connsiteX3" fmla="*/ 518 w 2117"/>
                <a:gd name="connsiteY3" fmla="*/ 594 h 1493"/>
                <a:gd name="connsiteX4" fmla="*/ 518 w 2117"/>
                <a:gd name="connsiteY4" fmla="*/ 1493 h 1493"/>
                <a:gd name="connsiteX5" fmla="*/ 15 w 2117"/>
                <a:gd name="connsiteY5" fmla="*/ 1233 h 1493"/>
                <a:gd name="connsiteX6" fmla="*/ 0 w 2117"/>
                <a:gd name="connsiteY6" fmla="*/ 0 h 1493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17" h="1493">
                  <a:moveTo>
                    <a:pt x="0" y="0"/>
                  </a:moveTo>
                  <a:lnTo>
                    <a:pt x="1508" y="10"/>
                  </a:lnTo>
                  <a:lnTo>
                    <a:pt x="2117" y="594"/>
                  </a:lnTo>
                  <a:lnTo>
                    <a:pt x="518" y="594"/>
                  </a:lnTo>
                  <a:lnTo>
                    <a:pt x="518" y="1493"/>
                  </a:lnTo>
                  <a:lnTo>
                    <a:pt x="15" y="12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7" name="任意多边形 26"/>
            <p:cNvSpPr/>
            <p:nvPr userDrawn="1"/>
          </p:nvSpPr>
          <p:spPr>
            <a:xfrm>
              <a:off x="1348" y="10312"/>
              <a:ext cx="16291" cy="508"/>
            </a:xfrm>
            <a:custGeom>
              <a:gdLst>
                <a:gd name="connsiteX0" fmla="*/ 0 w 16439"/>
                <a:gd name="connsiteY0" fmla="*/ 545 h 545"/>
                <a:gd name="connsiteX1" fmla="*/ 270 w 16439"/>
                <a:gd name="connsiteY1" fmla="*/ 0 h 545"/>
                <a:gd name="connsiteX2" fmla="*/ 16439 w 16439"/>
                <a:gd name="connsiteY2" fmla="*/ 17 h 545"/>
                <a:gd name="connsiteX3" fmla="*/ 16227 w 16439"/>
                <a:gd name="connsiteY3" fmla="*/ 528 h 545"/>
                <a:gd name="connsiteX4" fmla="*/ 0 w 16439"/>
                <a:gd name="connsiteY4" fmla="*/ 545 h 545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39" h="545">
                  <a:moveTo>
                    <a:pt x="0" y="545"/>
                  </a:moveTo>
                  <a:lnTo>
                    <a:pt x="270" y="0"/>
                  </a:lnTo>
                  <a:lnTo>
                    <a:pt x="16439" y="17"/>
                  </a:lnTo>
                  <a:lnTo>
                    <a:pt x="16227" y="528"/>
                  </a:lnTo>
                  <a:lnTo>
                    <a:pt x="0" y="545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任意多边形 28"/>
            <p:cNvSpPr/>
            <p:nvPr userDrawn="1"/>
          </p:nvSpPr>
          <p:spPr>
            <a:xfrm rot="10800000">
              <a:off x="17523" y="9177"/>
              <a:ext cx="1675" cy="1624"/>
            </a:xfrm>
            <a:custGeom>
              <a:gdLst>
                <a:gd name="connsiteX0" fmla="*/ 0 w 1675"/>
                <a:gd name="connsiteY0" fmla="*/ 0 h 1624"/>
                <a:gd name="connsiteX1" fmla="*/ 1675 w 1675"/>
                <a:gd name="connsiteY1" fmla="*/ 0 h 1624"/>
                <a:gd name="connsiteX2" fmla="*/ 1457 w 1675"/>
                <a:gd name="connsiteY2" fmla="*/ 488 h 1624"/>
                <a:gd name="connsiteX3" fmla="*/ 558 w 1675"/>
                <a:gd name="connsiteY3" fmla="*/ 471 h 1624"/>
                <a:gd name="connsiteX4" fmla="*/ 558 w 1675"/>
                <a:gd name="connsiteY4" fmla="*/ 1083 h 1624"/>
                <a:gd name="connsiteX5" fmla="*/ 0 w 1675"/>
                <a:gd name="connsiteY5" fmla="*/ 1624 h 1624"/>
                <a:gd name="connsiteX6" fmla="*/ 0 w 1675"/>
                <a:gd name="connsiteY6" fmla="*/ 0 h 162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" h="1624">
                  <a:moveTo>
                    <a:pt x="0" y="0"/>
                  </a:moveTo>
                  <a:lnTo>
                    <a:pt x="1675" y="0"/>
                  </a:lnTo>
                  <a:lnTo>
                    <a:pt x="1457" y="488"/>
                  </a:lnTo>
                  <a:lnTo>
                    <a:pt x="558" y="471"/>
                  </a:lnTo>
                  <a:lnTo>
                    <a:pt x="558" y="1083"/>
                  </a:lnTo>
                  <a:lnTo>
                    <a:pt x="0" y="16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0" name="任意多边形 29"/>
            <p:cNvSpPr/>
            <p:nvPr userDrawn="1"/>
          </p:nvSpPr>
          <p:spPr>
            <a:xfrm rot="16200000">
              <a:off x="14917" y="5278"/>
              <a:ext cx="8009" cy="556"/>
            </a:xfrm>
            <a:custGeom>
              <a:gdLst>
                <a:gd name="connsiteX0" fmla="*/ 547 w 8009"/>
                <a:gd name="connsiteY0" fmla="*/ 556 h 556"/>
                <a:gd name="connsiteX1" fmla="*/ 0 w 8009"/>
                <a:gd name="connsiteY1" fmla="*/ 2 h 556"/>
                <a:gd name="connsiteX2" fmla="*/ 7493 w 8009"/>
                <a:gd name="connsiteY2" fmla="*/ 0 h 556"/>
                <a:gd name="connsiteX3" fmla="*/ 8009 w 8009"/>
                <a:gd name="connsiteY3" fmla="*/ 551 h 556"/>
                <a:gd name="connsiteX4" fmla="*/ 547 w 8009"/>
                <a:gd name="connsiteY4" fmla="*/ 556 h 556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09" h="556">
                  <a:moveTo>
                    <a:pt x="547" y="556"/>
                  </a:moveTo>
                  <a:lnTo>
                    <a:pt x="0" y="2"/>
                  </a:lnTo>
                  <a:lnTo>
                    <a:pt x="7493" y="0"/>
                  </a:lnTo>
                  <a:lnTo>
                    <a:pt x="8009" y="551"/>
                  </a:lnTo>
                  <a:lnTo>
                    <a:pt x="547" y="556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/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Relationship Id="rId3" Type="http://schemas.openxmlformats.org/officeDocument/2006/relationships/image" Target="../media/image5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6.emf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7.png" /><Relationship Id="rId3" Type="http://schemas.openxmlformats.org/officeDocument/2006/relationships/image" Target="../media/image8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9.png" /><Relationship Id="rId3" Type="http://schemas.openxmlformats.org/officeDocument/2006/relationships/image" Target="../media/image10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1.png" /><Relationship Id="rId3" Type="http://schemas.openxmlformats.org/officeDocument/2006/relationships/image" Target="../media/image12.png" /><Relationship Id="rId4" Type="http://schemas.openxmlformats.org/officeDocument/2006/relationships/image" Target="../media/image13.png" /><Relationship Id="rId5" Type="http://schemas.openxmlformats.org/officeDocument/2006/relationships/image" Target="../media/image14.png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矩形 3"/>
          <p:cNvSpPr/>
          <p:nvPr/>
        </p:nvSpPr>
        <p:spPr>
          <a:xfrm>
            <a:off x="1588" y="42863"/>
            <a:ext cx="2160588" cy="368300"/>
          </a:xfrm>
          <a:prstGeom prst="rect">
            <a:avLst/>
          </a:prstGeom>
          <a:noFill/>
        </p:spPr>
        <p:txBody>
          <a:bodyPr anchor="ctr">
            <a:spAutoFit/>
          </a:bodyPr>
          <a:lstStyle>
            <a:defPPr>
              <a:defRPr lang="zh-CN"/>
            </a:def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</a:rPr>
              <a:t>湘教</a:t>
            </a:r>
            <a:r>
              <a:rPr kumimoji="0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</a:rPr>
              <a:t>·</a:t>
            </a:r>
            <a:r>
              <a: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</a:rPr>
              <a:t>九年级下册</a:t>
            </a: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ea"/>
            </a:endParaRPr>
          </a:p>
        </p:txBody>
      </p:sp>
      <p:pic>
        <p:nvPicPr>
          <p:cNvPr id="17411" name="图片 4" descr="图片包含 物体, 钟表, 监控, 屏幕&#10;&#10;描述已自动生成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0488" y="2116138"/>
            <a:ext cx="6423025" cy="9112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8434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3688" y="411163"/>
            <a:ext cx="936625" cy="4476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8435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50" y="1566863"/>
            <a:ext cx="7556500" cy="20097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文本框 2"/>
          <p:cNvSpPr txBox="1"/>
          <p:nvPr/>
        </p:nvSpPr>
        <p:spPr>
          <a:xfrm>
            <a:off x="6084888" y="1905000"/>
            <a:ext cx="738187" cy="4000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r>
              <a:rPr lang="en-US" altLang="zh-CN" sz="2000" b="1">
                <a:solidFill>
                  <a:srgbClr val="FF0000"/>
                </a:solidFill>
                <a:latin typeface="Times New Roman" pitchFamily="18" charset="0"/>
              </a:rPr>
              <a:t>(5, 3)</a:t>
            </a:r>
            <a:endParaRPr lang="zh-CN" altLang="en-US" sz="2000" b="1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795963" y="2305050"/>
            <a:ext cx="823912" cy="4000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r>
              <a:rPr lang="en-US" altLang="zh-CN" sz="2000" b="1">
                <a:solidFill>
                  <a:srgbClr val="FF0000"/>
                </a:solidFill>
                <a:latin typeface="Times New Roman" pitchFamily="18" charset="0"/>
              </a:rPr>
              <a:t>(-3, 2)</a:t>
            </a:r>
            <a:endParaRPr lang="zh-CN" altLang="en-US" sz="2000" b="1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7235825" y="2705100"/>
            <a:ext cx="823913" cy="4000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r>
              <a:rPr lang="en-US" altLang="zh-CN" sz="2000" b="1">
                <a:solidFill>
                  <a:srgbClr val="FF0000"/>
                </a:solidFill>
                <a:latin typeface="Times New Roman" pitchFamily="18" charset="0"/>
              </a:rPr>
              <a:t>(-3, 7)</a:t>
            </a:r>
            <a:endParaRPr lang="zh-CN" altLang="en-US" sz="2000" b="1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7235825" y="3101975"/>
            <a:ext cx="823913" cy="40163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r>
              <a:rPr lang="en-US" altLang="zh-CN" sz="2000" b="1">
                <a:solidFill>
                  <a:srgbClr val="FF0000"/>
                </a:solidFill>
                <a:latin typeface="Times New Roman" pitchFamily="18" charset="0"/>
              </a:rPr>
              <a:t>(-6, 5)</a:t>
            </a:r>
            <a:endParaRPr lang="zh-CN" altLang="en-US" sz="2000" b="1">
              <a:solidFill>
                <a:srgbClr val="FF00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1" grpId="1"/>
      <p:bldP spid="12" grpId="2"/>
      <p:bldP spid="13" grpId="3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9458" name="图片 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15925" y="714375"/>
            <a:ext cx="8312150" cy="7477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9459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7525" y="1150938"/>
            <a:ext cx="3751263" cy="3675062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矩形 12"/>
          <p:cNvSpPr/>
          <p:nvPr/>
        </p:nvSpPr>
        <p:spPr>
          <a:xfrm>
            <a:off x="323850" y="427038"/>
            <a:ext cx="7343775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algn="just" eaLnBrk="1" hangingPunct="1"/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解：</a:t>
            </a:r>
            <a:r>
              <a:rPr lang="en-US" altLang="zh-CN" sz="2000" b="1">
                <a:solidFill>
                  <a:srgbClr val="FF0000"/>
                </a:solidFill>
                <a:latin typeface="Times New Roman" pitchFamily="18" charset="0"/>
              </a:rPr>
              <a:t>Rt</a:t>
            </a: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△</a:t>
            </a:r>
            <a:r>
              <a:rPr lang="en-US" altLang="zh-CN" sz="2000" b="1" i="1">
                <a:solidFill>
                  <a:srgbClr val="FF0000"/>
                </a:solidFill>
                <a:latin typeface="Times New Roman" pitchFamily="18" charset="0"/>
              </a:rPr>
              <a:t>ABC</a:t>
            </a: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关于</a:t>
            </a:r>
            <a:r>
              <a:rPr lang="en-US" altLang="zh-CN" sz="2000" b="1" i="1">
                <a:solidFill>
                  <a:srgbClr val="FF0000"/>
                </a:solidFill>
                <a:latin typeface="Times New Roman" pitchFamily="18" charset="0"/>
              </a:rPr>
              <a:t>x</a:t>
            </a: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轴对称的像</a:t>
            </a:r>
            <a:r>
              <a:rPr lang="en-US" altLang="zh-CN" sz="2000" b="1">
                <a:solidFill>
                  <a:srgbClr val="FF0000"/>
                </a:solidFill>
                <a:latin typeface="Times New Roman" pitchFamily="18" charset="0"/>
              </a:rPr>
              <a:t>Rt</a:t>
            </a: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△</a:t>
            </a:r>
            <a:r>
              <a:rPr lang="en-US" altLang="zh-CN" sz="2000" b="1" i="1">
                <a:solidFill>
                  <a:srgbClr val="FF0000"/>
                </a:solidFill>
                <a:latin typeface="Times New Roman" pitchFamily="18" charset="0"/>
              </a:rPr>
              <a:t>A</a:t>
            </a:r>
            <a:r>
              <a:rPr lang="en-US" altLang="zh-CN" sz="2000" b="1">
                <a:solidFill>
                  <a:srgbClr val="FF0000"/>
                </a:solidFill>
                <a:latin typeface="Times New Roman" pitchFamily="18" charset="0"/>
              </a:rPr>
              <a:t>′</a:t>
            </a:r>
            <a:r>
              <a:rPr lang="en-US" altLang="zh-CN" sz="2000" b="1" i="1">
                <a:solidFill>
                  <a:srgbClr val="FF0000"/>
                </a:solidFill>
                <a:latin typeface="Times New Roman" pitchFamily="18" charset="0"/>
              </a:rPr>
              <a:t>B</a:t>
            </a:r>
            <a:r>
              <a:rPr lang="en-US" altLang="zh-CN" sz="2000" b="1">
                <a:solidFill>
                  <a:srgbClr val="FF0000"/>
                </a:solidFill>
                <a:latin typeface="Times New Roman" pitchFamily="18" charset="0"/>
              </a:rPr>
              <a:t>′</a:t>
            </a:r>
            <a:r>
              <a:rPr lang="en-US" altLang="zh-CN" sz="2000" b="1" i="1">
                <a:solidFill>
                  <a:srgbClr val="FF0000"/>
                </a:solidFill>
                <a:latin typeface="Times New Roman" pitchFamily="18" charset="0"/>
              </a:rPr>
              <a:t>C</a:t>
            </a:r>
            <a:r>
              <a:rPr lang="en-US" altLang="zh-CN" sz="2000" b="1">
                <a:solidFill>
                  <a:srgbClr val="FF0000"/>
                </a:solidFill>
                <a:latin typeface="Times New Roman" pitchFamily="18" charset="0"/>
              </a:rPr>
              <a:t>′</a:t>
            </a: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如下图所示</a:t>
            </a:r>
            <a:r>
              <a:rPr lang="en-US" altLang="zh-CN" sz="2000" b="1">
                <a:solidFill>
                  <a:srgbClr val="FF0000"/>
                </a:solidFill>
                <a:latin typeface="Times New Roman" pitchFamily="18" charset="0"/>
              </a:rPr>
              <a:t>.</a:t>
            </a:r>
            <a:endParaRPr lang="zh-CN" altLang="en-US" sz="2000" b="1">
              <a:solidFill>
                <a:srgbClr val="FF0000"/>
              </a:solidFill>
              <a:latin typeface="Times New Roman" pitchFamily="18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963" y="1058863"/>
            <a:ext cx="4110037" cy="35131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4" name="矩形 13"/>
          <p:cNvSpPr/>
          <p:nvPr/>
        </p:nvSpPr>
        <p:spPr>
          <a:xfrm>
            <a:off x="4716463" y="2233613"/>
            <a:ext cx="3887787" cy="11652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algn="just" eaLnBrk="1" hangingPunct="1">
              <a:lnSpc>
                <a:spcPct val="120000"/>
              </a:lnSpc>
            </a:pP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所求各点的坐标是</a:t>
            </a:r>
            <a:r>
              <a:rPr lang="en-US" altLang="zh-CN" sz="2000" b="1" i="1">
                <a:solidFill>
                  <a:srgbClr val="FF0000"/>
                </a:solidFill>
                <a:latin typeface="Times New Roman" pitchFamily="18" charset="0"/>
              </a:rPr>
              <a:t>A</a:t>
            </a:r>
            <a:r>
              <a:rPr lang="en-US" altLang="zh-CN" sz="2000" b="1">
                <a:solidFill>
                  <a:srgbClr val="FF0000"/>
                </a:solidFill>
                <a:latin typeface="Times New Roman" pitchFamily="18" charset="0"/>
              </a:rPr>
              <a:t>′(-6</a:t>
            </a: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，</a:t>
            </a:r>
            <a:r>
              <a:rPr lang="en-US" altLang="zh-CN" sz="2000" b="1">
                <a:solidFill>
                  <a:srgbClr val="FF0000"/>
                </a:solidFill>
                <a:latin typeface="Times New Roman" pitchFamily="18" charset="0"/>
              </a:rPr>
              <a:t>2)</a:t>
            </a: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，</a:t>
            </a:r>
            <a:r>
              <a:rPr lang="en-US" altLang="zh-CN" sz="2000" b="1" i="1">
                <a:solidFill>
                  <a:srgbClr val="FF0000"/>
                </a:solidFill>
                <a:latin typeface="Times New Roman" pitchFamily="18" charset="0"/>
              </a:rPr>
              <a:t>B</a:t>
            </a:r>
            <a:r>
              <a:rPr lang="en-US" altLang="zh-CN" sz="2000" b="1">
                <a:solidFill>
                  <a:srgbClr val="FF0000"/>
                </a:solidFill>
                <a:latin typeface="Times New Roman" pitchFamily="18" charset="0"/>
              </a:rPr>
              <a:t>′(-2</a:t>
            </a: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，</a:t>
            </a:r>
            <a:r>
              <a:rPr lang="en-US" altLang="zh-CN" sz="2000" b="1">
                <a:solidFill>
                  <a:srgbClr val="FF0000"/>
                </a:solidFill>
                <a:latin typeface="Times New Roman" pitchFamily="18" charset="0"/>
              </a:rPr>
              <a:t>4)</a:t>
            </a: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，</a:t>
            </a:r>
            <a:r>
              <a:rPr lang="en-US" altLang="zh-CN" sz="2000" b="1" i="1">
                <a:solidFill>
                  <a:srgbClr val="FF0000"/>
                </a:solidFill>
                <a:latin typeface="Times New Roman" pitchFamily="18" charset="0"/>
              </a:rPr>
              <a:t>C</a:t>
            </a:r>
            <a:r>
              <a:rPr lang="en-US" altLang="zh-CN" sz="2000" b="1">
                <a:solidFill>
                  <a:srgbClr val="FF0000"/>
                </a:solidFill>
                <a:latin typeface="Times New Roman" pitchFamily="18" charset="0"/>
              </a:rPr>
              <a:t>′(-2</a:t>
            </a: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，</a:t>
            </a:r>
            <a:r>
              <a:rPr lang="en-US" altLang="zh-CN" sz="2000" b="1">
                <a:solidFill>
                  <a:srgbClr val="FF0000"/>
                </a:solidFill>
                <a:latin typeface="Times New Roman" pitchFamily="18" charset="0"/>
              </a:rPr>
              <a:t>2)</a:t>
            </a: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；</a:t>
            </a:r>
            <a:r>
              <a:rPr lang="en-US" altLang="zh-CN" sz="2000" b="1" i="1">
                <a:solidFill>
                  <a:srgbClr val="FF0000"/>
                </a:solidFill>
                <a:latin typeface="Times New Roman" pitchFamily="18" charset="0"/>
              </a:rPr>
              <a:t>A</a:t>
            </a:r>
            <a:r>
              <a:rPr lang="en-US" altLang="zh-CN" sz="2000" b="1">
                <a:solidFill>
                  <a:srgbClr val="FF0000"/>
                </a:solidFill>
                <a:latin typeface="Times New Roman" pitchFamily="18" charset="0"/>
              </a:rPr>
              <a:t>(-6</a:t>
            </a: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，</a:t>
            </a:r>
            <a:r>
              <a:rPr lang="en-US" altLang="zh-CN" sz="2000" b="1">
                <a:solidFill>
                  <a:srgbClr val="FF0000"/>
                </a:solidFill>
                <a:latin typeface="Times New Roman" pitchFamily="18" charset="0"/>
              </a:rPr>
              <a:t>-2)</a:t>
            </a: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，</a:t>
            </a:r>
            <a:r>
              <a:rPr lang="en-US" altLang="zh-CN" sz="2000" b="1" i="1">
                <a:solidFill>
                  <a:srgbClr val="FF0000"/>
                </a:solidFill>
                <a:latin typeface="Times New Roman" pitchFamily="18" charset="0"/>
              </a:rPr>
              <a:t>B</a:t>
            </a:r>
            <a:r>
              <a:rPr lang="en-US" altLang="zh-CN" sz="2000" b="1">
                <a:solidFill>
                  <a:srgbClr val="FF0000"/>
                </a:solidFill>
                <a:latin typeface="Times New Roman" pitchFamily="18" charset="0"/>
              </a:rPr>
              <a:t>(-2</a:t>
            </a: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，</a:t>
            </a:r>
            <a:r>
              <a:rPr lang="en-US" altLang="zh-CN" sz="2000" b="1">
                <a:solidFill>
                  <a:srgbClr val="FF0000"/>
                </a:solidFill>
                <a:latin typeface="Times New Roman" pitchFamily="18" charset="0"/>
              </a:rPr>
              <a:t>-4)</a:t>
            </a: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，</a:t>
            </a:r>
            <a:r>
              <a:rPr lang="en-US" altLang="zh-CN" sz="2000" b="1" i="1">
                <a:solidFill>
                  <a:srgbClr val="FF0000"/>
                </a:solidFill>
                <a:latin typeface="Times New Roman" pitchFamily="18" charset="0"/>
              </a:rPr>
              <a:t>C</a:t>
            </a:r>
            <a:r>
              <a:rPr lang="en-US" altLang="zh-CN" sz="2000" b="1">
                <a:solidFill>
                  <a:srgbClr val="FF0000"/>
                </a:solidFill>
                <a:latin typeface="Times New Roman" pitchFamily="18" charset="0"/>
              </a:rPr>
              <a:t>(-2</a:t>
            </a: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，</a:t>
            </a:r>
            <a:r>
              <a:rPr lang="en-US" altLang="zh-CN" sz="2000" b="1">
                <a:solidFill>
                  <a:srgbClr val="FF0000"/>
                </a:solidFill>
                <a:latin typeface="Times New Roman" pitchFamily="18" charset="0"/>
              </a:rPr>
              <a:t>-2).</a:t>
            </a:r>
            <a:endParaRPr lang="zh-CN" altLang="en-US" sz="2000" b="1">
              <a:solidFill>
                <a:srgbClr val="FF00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1506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925" y="423863"/>
            <a:ext cx="4660900" cy="214788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1507" name="图片 3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076825" y="446088"/>
            <a:ext cx="2952750" cy="42513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矩形 4"/>
          <p:cNvSpPr/>
          <p:nvPr/>
        </p:nvSpPr>
        <p:spPr>
          <a:xfrm>
            <a:off x="415925" y="2643188"/>
            <a:ext cx="4660900" cy="11652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algn="just" eaLnBrk="1" hangingPunct="1">
              <a:lnSpc>
                <a:spcPct val="120000"/>
              </a:lnSpc>
            </a:pP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解：飞机</a:t>
            </a:r>
            <a:r>
              <a:rPr lang="en-US" altLang="zh-CN" sz="2000" b="1" i="1">
                <a:solidFill>
                  <a:srgbClr val="FF0000"/>
                </a:solidFill>
                <a:latin typeface="Times New Roman" pitchFamily="18" charset="0"/>
              </a:rPr>
              <a:t>B</a:t>
            </a: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，</a:t>
            </a:r>
            <a:r>
              <a:rPr lang="en-US" altLang="zh-CN" sz="2000" b="1" i="1">
                <a:solidFill>
                  <a:srgbClr val="FF0000"/>
                </a:solidFill>
                <a:latin typeface="Times New Roman" pitchFamily="18" charset="0"/>
              </a:rPr>
              <a:t>C</a:t>
            </a: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都分别向上平移了</a:t>
            </a:r>
            <a:r>
              <a:rPr lang="en-US" altLang="zh-CN" sz="2000" b="1">
                <a:solidFill>
                  <a:srgbClr val="FF0000"/>
                </a:solidFill>
                <a:latin typeface="Times New Roman" pitchFamily="18" charset="0"/>
              </a:rPr>
              <a:t>9</a:t>
            </a: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个单位</a:t>
            </a:r>
            <a:r>
              <a:rPr lang="en-US" altLang="zh-CN" sz="2000" b="1">
                <a:solidFill>
                  <a:srgbClr val="FF0000"/>
                </a:solidFill>
                <a:latin typeface="Times New Roman" pitchFamily="18" charset="0"/>
              </a:rPr>
              <a:t>.</a:t>
            </a: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三架飞机</a:t>
            </a:r>
            <a:r>
              <a:rPr lang="en-US" altLang="zh-CN" sz="2000" b="1" i="1">
                <a:solidFill>
                  <a:srgbClr val="FF0000"/>
                </a:solidFill>
                <a:latin typeface="Times New Roman" pitchFamily="18" charset="0"/>
              </a:rPr>
              <a:t>A</a:t>
            </a:r>
            <a:r>
              <a:rPr lang="en-US" altLang="zh-CN" sz="2000" b="1">
                <a:solidFill>
                  <a:srgbClr val="FF0000"/>
                </a:solidFill>
                <a:latin typeface="Times New Roman" pitchFamily="18" charset="0"/>
              </a:rPr>
              <a:t>′</a:t>
            </a:r>
            <a:r>
              <a:rPr lang="en-US" altLang="zh-CN" sz="2000" b="1" i="1">
                <a:solidFill>
                  <a:srgbClr val="FF0000"/>
                </a:solidFill>
                <a:latin typeface="Times New Roman" pitchFamily="18" charset="0"/>
              </a:rPr>
              <a:t>B</a:t>
            </a:r>
            <a:r>
              <a:rPr lang="en-US" altLang="zh-CN" sz="2000" b="1">
                <a:solidFill>
                  <a:srgbClr val="FF0000"/>
                </a:solidFill>
                <a:latin typeface="Times New Roman" pitchFamily="18" charset="0"/>
              </a:rPr>
              <a:t>′</a:t>
            </a:r>
            <a:r>
              <a:rPr lang="en-US" altLang="zh-CN" sz="2000" b="1" i="1">
                <a:solidFill>
                  <a:srgbClr val="FF0000"/>
                </a:solidFill>
                <a:latin typeface="Times New Roman" pitchFamily="18" charset="0"/>
              </a:rPr>
              <a:t>C</a:t>
            </a:r>
            <a:r>
              <a:rPr lang="en-US" altLang="zh-CN" sz="2000" b="1">
                <a:solidFill>
                  <a:srgbClr val="FF0000"/>
                </a:solidFill>
                <a:latin typeface="Times New Roman" pitchFamily="18" charset="0"/>
              </a:rPr>
              <a:t>′</a:t>
            </a: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在新位置的坐标分别是</a:t>
            </a:r>
            <a:r>
              <a:rPr lang="en-US" altLang="zh-CN" sz="2000" b="1" i="1">
                <a:solidFill>
                  <a:srgbClr val="FF0000"/>
                </a:solidFill>
                <a:latin typeface="Times New Roman" pitchFamily="18" charset="0"/>
              </a:rPr>
              <a:t>A</a:t>
            </a:r>
            <a:r>
              <a:rPr lang="en-US" altLang="zh-CN" sz="2000" b="1">
                <a:solidFill>
                  <a:srgbClr val="FF0000"/>
                </a:solidFill>
                <a:latin typeface="Times New Roman" pitchFamily="18" charset="0"/>
              </a:rPr>
              <a:t>′(4</a:t>
            </a: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，</a:t>
            </a:r>
            <a:r>
              <a:rPr lang="en-US" altLang="zh-CN" sz="2000" b="1">
                <a:solidFill>
                  <a:srgbClr val="FF0000"/>
                </a:solidFill>
                <a:latin typeface="Times New Roman" pitchFamily="18" charset="0"/>
              </a:rPr>
              <a:t>7)</a:t>
            </a: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，</a:t>
            </a:r>
            <a:r>
              <a:rPr lang="en-US" altLang="zh-CN" sz="2000" b="1" i="1">
                <a:solidFill>
                  <a:srgbClr val="FF0000"/>
                </a:solidFill>
                <a:latin typeface="Times New Roman" pitchFamily="18" charset="0"/>
              </a:rPr>
              <a:t>B</a:t>
            </a:r>
            <a:r>
              <a:rPr lang="en-US" altLang="zh-CN" sz="2000" b="1">
                <a:solidFill>
                  <a:srgbClr val="FF0000"/>
                </a:solidFill>
                <a:latin typeface="Times New Roman" pitchFamily="18" charset="0"/>
              </a:rPr>
              <a:t>′(2</a:t>
            </a: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，</a:t>
            </a:r>
            <a:r>
              <a:rPr lang="en-US" altLang="zh-CN" sz="2000" b="1">
                <a:solidFill>
                  <a:srgbClr val="FF0000"/>
                </a:solidFill>
                <a:latin typeface="Times New Roman" pitchFamily="18" charset="0"/>
              </a:rPr>
              <a:t>4)</a:t>
            </a: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，</a:t>
            </a:r>
            <a:r>
              <a:rPr lang="en-US" altLang="zh-CN" sz="2000" b="1" i="1">
                <a:solidFill>
                  <a:srgbClr val="FF0000"/>
                </a:solidFill>
                <a:latin typeface="Times New Roman" pitchFamily="18" charset="0"/>
              </a:rPr>
              <a:t>C</a:t>
            </a:r>
            <a:r>
              <a:rPr lang="en-US" altLang="zh-CN" sz="2000" b="1">
                <a:solidFill>
                  <a:srgbClr val="FF0000"/>
                </a:solidFill>
                <a:latin typeface="Times New Roman" pitchFamily="18" charset="0"/>
              </a:rPr>
              <a:t>′(6</a:t>
            </a: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，</a:t>
            </a:r>
            <a:r>
              <a:rPr lang="en-US" altLang="zh-CN" sz="2000" b="1">
                <a:solidFill>
                  <a:srgbClr val="FF0000"/>
                </a:solidFill>
                <a:latin typeface="Times New Roman" pitchFamily="18" charset="0"/>
              </a:rPr>
              <a:t>4).</a:t>
            </a:r>
            <a:endParaRPr lang="zh-CN" altLang="en-US" sz="2000" b="1">
              <a:solidFill>
                <a:srgbClr val="FF00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2530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925" y="601663"/>
            <a:ext cx="4660900" cy="179228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2531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9700" y="842963"/>
            <a:ext cx="3387725" cy="386556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" name="矩形 10"/>
          <p:cNvSpPr/>
          <p:nvPr/>
        </p:nvSpPr>
        <p:spPr>
          <a:xfrm>
            <a:off x="415925" y="2643188"/>
            <a:ext cx="4660900" cy="11652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algn="just" eaLnBrk="1" hangingPunct="1">
              <a:lnSpc>
                <a:spcPct val="120000"/>
              </a:lnSpc>
            </a:pP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解：矩形</a:t>
            </a:r>
            <a:r>
              <a:rPr lang="en-US" altLang="zh-CN" sz="2000" b="1" i="1">
                <a:solidFill>
                  <a:srgbClr val="FF0000"/>
                </a:solidFill>
                <a:latin typeface="Times New Roman" pitchFamily="18" charset="0"/>
              </a:rPr>
              <a:t>A</a:t>
            </a:r>
            <a:r>
              <a:rPr lang="en-US" altLang="zh-CN" sz="2000" b="1">
                <a:solidFill>
                  <a:srgbClr val="FF0000"/>
                </a:solidFill>
                <a:latin typeface="Times New Roman" pitchFamily="18" charset="0"/>
              </a:rPr>
              <a:t>′</a:t>
            </a:r>
            <a:r>
              <a:rPr lang="en-US" altLang="zh-CN" sz="2000" b="1" i="1">
                <a:solidFill>
                  <a:srgbClr val="FF0000"/>
                </a:solidFill>
                <a:latin typeface="Times New Roman" pitchFamily="18" charset="0"/>
              </a:rPr>
              <a:t>B</a:t>
            </a:r>
            <a:r>
              <a:rPr lang="en-US" altLang="zh-CN" sz="2000" b="1">
                <a:solidFill>
                  <a:srgbClr val="FF0000"/>
                </a:solidFill>
                <a:latin typeface="Times New Roman" pitchFamily="18" charset="0"/>
              </a:rPr>
              <a:t>′</a:t>
            </a:r>
            <a:r>
              <a:rPr lang="en-US" altLang="zh-CN" sz="2000" b="1" i="1">
                <a:solidFill>
                  <a:srgbClr val="FF0000"/>
                </a:solidFill>
                <a:latin typeface="Times New Roman" pitchFamily="18" charset="0"/>
              </a:rPr>
              <a:t>C</a:t>
            </a:r>
            <a:r>
              <a:rPr lang="en-US" altLang="zh-CN" sz="2000" b="1">
                <a:solidFill>
                  <a:srgbClr val="FF0000"/>
                </a:solidFill>
                <a:latin typeface="Times New Roman" pitchFamily="18" charset="0"/>
              </a:rPr>
              <a:t>′</a:t>
            </a:r>
            <a:r>
              <a:rPr lang="en-US" altLang="zh-CN" sz="2000" b="1" i="1">
                <a:solidFill>
                  <a:srgbClr val="FF0000"/>
                </a:solidFill>
                <a:latin typeface="Times New Roman" pitchFamily="18" charset="0"/>
              </a:rPr>
              <a:t>D</a:t>
            </a:r>
            <a:r>
              <a:rPr lang="en-US" altLang="zh-CN" sz="2000" b="1">
                <a:solidFill>
                  <a:srgbClr val="FF0000"/>
                </a:solidFill>
                <a:latin typeface="Times New Roman" pitchFamily="18" charset="0"/>
              </a:rPr>
              <a:t>′</a:t>
            </a: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如下图所示，四个顶点的坐标分别是</a:t>
            </a:r>
            <a:r>
              <a:rPr lang="en-US" altLang="zh-CN" sz="2000" b="1" i="1">
                <a:solidFill>
                  <a:srgbClr val="FF0000"/>
                </a:solidFill>
                <a:latin typeface="Times New Roman" pitchFamily="18" charset="0"/>
              </a:rPr>
              <a:t>A</a:t>
            </a:r>
            <a:r>
              <a:rPr lang="en-US" altLang="zh-CN" sz="2000" b="1">
                <a:solidFill>
                  <a:srgbClr val="FF0000"/>
                </a:solidFill>
                <a:latin typeface="Times New Roman" pitchFamily="18" charset="0"/>
              </a:rPr>
              <a:t>′(3</a:t>
            </a: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，</a:t>
            </a:r>
            <a:r>
              <a:rPr lang="en-US" altLang="zh-CN" sz="2000" b="1">
                <a:solidFill>
                  <a:srgbClr val="FF0000"/>
                </a:solidFill>
                <a:latin typeface="Times New Roman" pitchFamily="18" charset="0"/>
              </a:rPr>
              <a:t>1)</a:t>
            </a: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，</a:t>
            </a:r>
            <a:r>
              <a:rPr lang="en-US" altLang="zh-CN" sz="2000" b="1" i="1">
                <a:solidFill>
                  <a:srgbClr val="FF0000"/>
                </a:solidFill>
                <a:latin typeface="Times New Roman" pitchFamily="18" charset="0"/>
              </a:rPr>
              <a:t>B</a:t>
            </a:r>
            <a:r>
              <a:rPr lang="en-US" altLang="zh-CN" sz="2000" b="1">
                <a:solidFill>
                  <a:srgbClr val="FF0000"/>
                </a:solidFill>
                <a:latin typeface="Times New Roman" pitchFamily="18" charset="0"/>
              </a:rPr>
              <a:t>′(5</a:t>
            </a: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，</a:t>
            </a:r>
            <a:r>
              <a:rPr lang="en-US" altLang="zh-CN" sz="2000" b="1">
                <a:solidFill>
                  <a:srgbClr val="FF0000"/>
                </a:solidFill>
                <a:latin typeface="Times New Roman" pitchFamily="18" charset="0"/>
              </a:rPr>
              <a:t>-1)</a:t>
            </a: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，</a:t>
            </a:r>
            <a:r>
              <a:rPr lang="en-US" altLang="zh-CN" sz="2000" b="1" i="1">
                <a:solidFill>
                  <a:srgbClr val="FF0000"/>
                </a:solidFill>
                <a:latin typeface="Times New Roman" pitchFamily="18" charset="0"/>
              </a:rPr>
              <a:t>C</a:t>
            </a:r>
            <a:r>
              <a:rPr lang="en-US" altLang="zh-CN" sz="2000" b="1">
                <a:solidFill>
                  <a:srgbClr val="FF0000"/>
                </a:solidFill>
                <a:latin typeface="Times New Roman" pitchFamily="18" charset="0"/>
              </a:rPr>
              <a:t>′(6</a:t>
            </a: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，</a:t>
            </a:r>
            <a:r>
              <a:rPr lang="en-US" altLang="zh-CN" sz="2000" b="1">
                <a:solidFill>
                  <a:srgbClr val="FF0000"/>
                </a:solidFill>
                <a:latin typeface="Times New Roman" pitchFamily="18" charset="0"/>
              </a:rPr>
              <a:t>0)</a:t>
            </a: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，</a:t>
            </a:r>
            <a:r>
              <a:rPr lang="en-US" altLang="zh-CN" sz="2000" b="1" i="1">
                <a:solidFill>
                  <a:srgbClr val="FF0000"/>
                </a:solidFill>
                <a:latin typeface="Times New Roman" pitchFamily="18" charset="0"/>
              </a:rPr>
              <a:t>D</a:t>
            </a:r>
            <a:r>
              <a:rPr lang="en-US" altLang="zh-CN" sz="2000" b="1">
                <a:solidFill>
                  <a:srgbClr val="FF0000"/>
                </a:solidFill>
                <a:latin typeface="Times New Roman" pitchFamily="18" charset="0"/>
              </a:rPr>
              <a:t>′(4</a:t>
            </a: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，</a:t>
            </a:r>
            <a:r>
              <a:rPr lang="en-US" altLang="zh-CN" sz="2000" b="1">
                <a:solidFill>
                  <a:srgbClr val="FF0000"/>
                </a:solidFill>
                <a:latin typeface="Times New Roman" pitchFamily="18" charset="0"/>
              </a:rPr>
              <a:t>2).</a:t>
            </a:r>
            <a:endParaRPr lang="zh-CN" altLang="en-US" sz="2000" b="1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12" name="椭圆 11"/>
          <p:cNvSpPr/>
          <p:nvPr/>
        </p:nvSpPr>
        <p:spPr>
          <a:xfrm flipV="1">
            <a:off x="7529513" y="2393950"/>
            <a:ext cx="50800" cy="49213"/>
          </a:xfrm>
          <a:prstGeom prst="ellipse">
            <a:avLst/>
          </a:prstGeom>
          <a:solidFill>
            <a:srgbClr val="FF3300"/>
          </a:solidFill>
          <a:ln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1pPr>
            <a:lvl2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2pPr>
            <a:lvl3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3pPr>
            <a:lvl4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4pPr>
            <a:lvl5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5pPr>
            <a:lvl6pPr marL="2286000" marR="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6pPr>
            <a:lvl7pPr marL="2743200" marR="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7pPr>
            <a:lvl8pPr marL="3200400" marR="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8pPr>
            <a:lvl9pPr marL="3657600" marR="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7099300" y="2208213"/>
            <a:ext cx="404813" cy="36988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r>
              <a:rPr lang="en-US" altLang="zh-CN" b="1" i="1">
                <a:solidFill>
                  <a:srgbClr val="FF3300"/>
                </a:solidFill>
                <a:latin typeface="Times New Roman" pitchFamily="18" charset="0"/>
              </a:rPr>
              <a:t>A′</a:t>
            </a:r>
            <a:endParaRPr lang="zh-CN" altLang="en-US" b="1" i="1">
              <a:solidFill>
                <a:srgbClr val="FF3300"/>
              </a:solidFill>
              <a:latin typeface="Times New Roman" pitchFamily="18" charset="0"/>
            </a:endParaRPr>
          </a:p>
        </p:txBody>
      </p:sp>
      <p:sp>
        <p:nvSpPr>
          <p:cNvPr id="14" name="椭圆 13"/>
          <p:cNvSpPr/>
          <p:nvPr/>
        </p:nvSpPr>
        <p:spPr>
          <a:xfrm flipV="1">
            <a:off x="8032750" y="2894013"/>
            <a:ext cx="50800" cy="49213"/>
          </a:xfrm>
          <a:prstGeom prst="ellipse">
            <a:avLst/>
          </a:prstGeom>
          <a:solidFill>
            <a:srgbClr val="FF3300"/>
          </a:solidFill>
          <a:ln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1pPr>
            <a:lvl2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2pPr>
            <a:lvl3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3pPr>
            <a:lvl4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4pPr>
            <a:lvl5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5pPr>
            <a:lvl6pPr marL="2286000" marR="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6pPr>
            <a:lvl7pPr marL="2743200" marR="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7pPr>
            <a:lvl8pPr marL="3200400" marR="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8pPr>
            <a:lvl9pPr marL="3657600" marR="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7740650" y="2954338"/>
            <a:ext cx="403225" cy="3683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r>
              <a:rPr lang="en-US" altLang="zh-CN" b="1" i="1">
                <a:solidFill>
                  <a:srgbClr val="FF3300"/>
                </a:solidFill>
                <a:latin typeface="Times New Roman" pitchFamily="18" charset="0"/>
              </a:rPr>
              <a:t>B′</a:t>
            </a:r>
            <a:endParaRPr lang="zh-CN" altLang="en-US" b="1" i="1">
              <a:solidFill>
                <a:srgbClr val="FF3300"/>
              </a:solidFill>
              <a:latin typeface="Times New Roman" pitchFamily="18" charset="0"/>
            </a:endParaRPr>
          </a:p>
        </p:txBody>
      </p:sp>
      <p:sp>
        <p:nvSpPr>
          <p:cNvPr id="16" name="椭圆 15"/>
          <p:cNvSpPr/>
          <p:nvPr/>
        </p:nvSpPr>
        <p:spPr>
          <a:xfrm flipV="1">
            <a:off x="8285163" y="2649538"/>
            <a:ext cx="50800" cy="49213"/>
          </a:xfrm>
          <a:prstGeom prst="ellipse">
            <a:avLst/>
          </a:prstGeom>
          <a:solidFill>
            <a:srgbClr val="FF3300"/>
          </a:solidFill>
          <a:ln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1pPr>
            <a:lvl2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2pPr>
            <a:lvl3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3pPr>
            <a:lvl4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4pPr>
            <a:lvl5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5pPr>
            <a:lvl6pPr marL="2286000" marR="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6pPr>
            <a:lvl7pPr marL="2743200" marR="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7pPr>
            <a:lvl8pPr marL="3200400" marR="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8pPr>
            <a:lvl9pPr marL="3657600" marR="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8259763" y="2298700"/>
            <a:ext cx="404812" cy="36988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r>
              <a:rPr lang="en-US" altLang="zh-CN" b="1" i="1">
                <a:solidFill>
                  <a:srgbClr val="FF3300"/>
                </a:solidFill>
                <a:latin typeface="Times New Roman" pitchFamily="18" charset="0"/>
              </a:rPr>
              <a:t>C′</a:t>
            </a:r>
            <a:endParaRPr lang="zh-CN" altLang="en-US" b="1" i="1">
              <a:solidFill>
                <a:srgbClr val="FF3300"/>
              </a:solidFill>
              <a:latin typeface="Times New Roman" pitchFamily="18" charset="0"/>
            </a:endParaRPr>
          </a:p>
        </p:txBody>
      </p:sp>
      <p:sp>
        <p:nvSpPr>
          <p:cNvPr id="18" name="椭圆 17"/>
          <p:cNvSpPr/>
          <p:nvPr/>
        </p:nvSpPr>
        <p:spPr>
          <a:xfrm flipV="1">
            <a:off x="7777163" y="2138363"/>
            <a:ext cx="50800" cy="49213"/>
          </a:xfrm>
          <a:prstGeom prst="ellipse">
            <a:avLst/>
          </a:prstGeom>
          <a:solidFill>
            <a:srgbClr val="FF3300"/>
          </a:solidFill>
          <a:ln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1pPr>
            <a:lvl2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2pPr>
            <a:lvl3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3pPr>
            <a:lvl4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4pPr>
            <a:lvl5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5pPr>
            <a:lvl6pPr marL="2286000" marR="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6pPr>
            <a:lvl7pPr marL="2743200" marR="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7pPr>
            <a:lvl8pPr marL="3200400" marR="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8pPr>
            <a:lvl9pPr marL="3657600" marR="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7556500" y="1793875"/>
            <a:ext cx="415925" cy="36988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r>
              <a:rPr lang="en-US" altLang="zh-CN" b="1" i="1">
                <a:solidFill>
                  <a:srgbClr val="FF3300"/>
                </a:solidFill>
                <a:latin typeface="Times New Roman" pitchFamily="18" charset="0"/>
              </a:rPr>
              <a:t>D′</a:t>
            </a:r>
            <a:endParaRPr lang="zh-CN" altLang="en-US" b="1" i="1">
              <a:solidFill>
                <a:srgbClr val="FF3300"/>
              </a:solidFill>
              <a:latin typeface="Times New Roman" pitchFamily="18" charset="0"/>
            </a:endParaRPr>
          </a:p>
        </p:txBody>
      </p:sp>
      <p:cxnSp>
        <p:nvCxnSpPr>
          <p:cNvPr id="20" name="直接连接符 19"/>
          <p:cNvCxnSpPr>
            <a:stCxn id="12" idx="7"/>
            <a:endCxn id="14" idx="3"/>
          </p:cNvCxnSpPr>
          <p:nvPr/>
        </p:nvCxnSpPr>
        <p:spPr>
          <a:xfrm>
            <a:off x="7572375" y="2436813"/>
            <a:ext cx="468313" cy="46355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>
            <a:stCxn id="16" idx="1"/>
            <a:endCxn id="14" idx="5"/>
          </p:cNvCxnSpPr>
          <p:nvPr/>
        </p:nvCxnSpPr>
        <p:spPr>
          <a:xfrm flipH="1">
            <a:off x="8077200" y="2690813"/>
            <a:ext cx="215900" cy="20955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>
            <a:stCxn id="18" idx="7"/>
            <a:endCxn id="16" idx="3"/>
          </p:cNvCxnSpPr>
          <p:nvPr/>
        </p:nvCxnSpPr>
        <p:spPr>
          <a:xfrm>
            <a:off x="7821613" y="2181225"/>
            <a:ext cx="471488" cy="474663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>
            <a:stCxn id="18" idx="1"/>
            <a:endCxn id="12" idx="5"/>
          </p:cNvCxnSpPr>
          <p:nvPr/>
        </p:nvCxnSpPr>
        <p:spPr>
          <a:xfrm flipH="1">
            <a:off x="7572375" y="2181225"/>
            <a:ext cx="212725" cy="220663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withGroup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2" presetClass="entr" presetSubtype="4" fill="hold" nodeType="afterEffect"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withGroup">
                            <p:stCondLst>
                              <p:cond delay="1500"/>
                            </p:stCondLst>
                            <p:childTnLst>
                              <p:par>
                                <p:cTn id="47" presetID="22" presetClass="entr" presetSubtype="2" fill="hold" nodeType="afterEffect"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1"/>
      <p:bldP spid="13" grpId="2"/>
      <p:bldP spid="14" grpId="3"/>
      <p:bldP spid="15" grpId="4"/>
      <p:bldP spid="16" grpId="5"/>
      <p:bldP spid="17" grpId="6"/>
      <p:bldP spid="18" grpId="7"/>
      <p:bldP spid="19" grpId="8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3554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8450" y="296863"/>
            <a:ext cx="925513" cy="44608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3555" name="图片 1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15925" y="796925"/>
            <a:ext cx="8312150" cy="11985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3556" name="图片 2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49963" y="1851025"/>
            <a:ext cx="2646362" cy="26400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矩形 5"/>
          <p:cNvSpPr/>
          <p:nvPr/>
        </p:nvSpPr>
        <p:spPr>
          <a:xfrm>
            <a:off x="415925" y="2643188"/>
            <a:ext cx="4660900" cy="7969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algn="just" eaLnBrk="1" hangingPunct="1">
              <a:lnSpc>
                <a:spcPct val="120000"/>
              </a:lnSpc>
            </a:pP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解：△</a:t>
            </a:r>
            <a:r>
              <a:rPr lang="en-US" altLang="zh-CN" sz="2000" b="1" i="1">
                <a:solidFill>
                  <a:srgbClr val="FF0000"/>
                </a:solidFill>
                <a:latin typeface="Times New Roman" pitchFamily="18" charset="0"/>
              </a:rPr>
              <a:t>A</a:t>
            </a:r>
            <a:r>
              <a:rPr lang="en-US" altLang="zh-CN" sz="2000" b="1">
                <a:solidFill>
                  <a:srgbClr val="FF0000"/>
                </a:solidFill>
                <a:latin typeface="Times New Roman" pitchFamily="18" charset="0"/>
              </a:rPr>
              <a:t>′</a:t>
            </a:r>
            <a:r>
              <a:rPr lang="en-US" altLang="zh-CN" sz="2000" b="1" i="1">
                <a:solidFill>
                  <a:srgbClr val="FF0000"/>
                </a:solidFill>
                <a:latin typeface="Times New Roman" pitchFamily="18" charset="0"/>
              </a:rPr>
              <a:t>B</a:t>
            </a:r>
            <a:r>
              <a:rPr lang="en-US" altLang="zh-CN" sz="2000" b="1">
                <a:solidFill>
                  <a:srgbClr val="FF0000"/>
                </a:solidFill>
                <a:latin typeface="Times New Roman" pitchFamily="18" charset="0"/>
              </a:rPr>
              <a:t>′</a:t>
            </a:r>
            <a:r>
              <a:rPr lang="en-US" altLang="zh-CN" sz="2000" b="1" i="1">
                <a:solidFill>
                  <a:srgbClr val="FF0000"/>
                </a:solidFill>
                <a:latin typeface="Times New Roman" pitchFamily="18" charset="0"/>
              </a:rPr>
              <a:t>C</a:t>
            </a:r>
            <a:r>
              <a:rPr lang="en-US" altLang="zh-CN" sz="2000" b="1">
                <a:solidFill>
                  <a:srgbClr val="FF0000"/>
                </a:solidFill>
                <a:latin typeface="Times New Roman" pitchFamily="18" charset="0"/>
              </a:rPr>
              <a:t>′</a:t>
            </a: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的三个顶点的坐标分别是</a:t>
            </a:r>
            <a:r>
              <a:rPr lang="en-US" altLang="zh-CN" sz="2000" b="1" i="1">
                <a:solidFill>
                  <a:srgbClr val="FF0000"/>
                </a:solidFill>
                <a:latin typeface="Times New Roman" pitchFamily="18" charset="0"/>
              </a:rPr>
              <a:t>A</a:t>
            </a:r>
            <a:r>
              <a:rPr lang="en-US" altLang="zh-CN" sz="2000" b="1">
                <a:solidFill>
                  <a:srgbClr val="FF0000"/>
                </a:solidFill>
                <a:latin typeface="Times New Roman" pitchFamily="18" charset="0"/>
              </a:rPr>
              <a:t>′(3</a:t>
            </a: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，</a:t>
            </a:r>
            <a:r>
              <a:rPr lang="en-US" altLang="zh-CN" sz="2000" b="1">
                <a:solidFill>
                  <a:srgbClr val="FF0000"/>
                </a:solidFill>
                <a:latin typeface="Times New Roman" pitchFamily="18" charset="0"/>
              </a:rPr>
              <a:t>4)</a:t>
            </a: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，</a:t>
            </a:r>
            <a:r>
              <a:rPr lang="en-US" altLang="zh-CN" sz="2000" b="1" i="1">
                <a:solidFill>
                  <a:srgbClr val="FF0000"/>
                </a:solidFill>
                <a:latin typeface="Times New Roman" pitchFamily="18" charset="0"/>
              </a:rPr>
              <a:t>B</a:t>
            </a:r>
            <a:r>
              <a:rPr lang="en-US" altLang="zh-CN" sz="2000" b="1">
                <a:solidFill>
                  <a:srgbClr val="FF0000"/>
                </a:solidFill>
                <a:latin typeface="Times New Roman" pitchFamily="18" charset="0"/>
              </a:rPr>
              <a:t>′(2</a:t>
            </a: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，</a:t>
            </a:r>
            <a:r>
              <a:rPr lang="en-US" altLang="zh-CN" sz="2000" b="1">
                <a:solidFill>
                  <a:srgbClr val="FF0000"/>
                </a:solidFill>
                <a:latin typeface="Times New Roman" pitchFamily="18" charset="0"/>
              </a:rPr>
              <a:t>2)</a:t>
            </a: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，</a:t>
            </a:r>
            <a:r>
              <a:rPr lang="en-US" altLang="zh-CN" sz="2000" b="1" i="1">
                <a:solidFill>
                  <a:srgbClr val="FF0000"/>
                </a:solidFill>
                <a:latin typeface="Times New Roman" pitchFamily="18" charset="0"/>
              </a:rPr>
              <a:t>C</a:t>
            </a:r>
            <a:r>
              <a:rPr lang="en-US" altLang="zh-CN" sz="2000" b="1">
                <a:solidFill>
                  <a:srgbClr val="FF0000"/>
                </a:solidFill>
                <a:latin typeface="Times New Roman" pitchFamily="18" charset="0"/>
              </a:rPr>
              <a:t>′(7</a:t>
            </a: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，</a:t>
            </a:r>
            <a:r>
              <a:rPr lang="en-US" altLang="zh-CN" sz="2000" b="1">
                <a:solidFill>
                  <a:srgbClr val="FF0000"/>
                </a:solidFill>
                <a:latin typeface="Times New Roman" pitchFamily="18" charset="0"/>
              </a:rPr>
              <a:t>2).</a:t>
            </a:r>
            <a:endParaRPr lang="zh-CN" altLang="en-US" sz="2000" b="1">
              <a:solidFill>
                <a:srgbClr val="FF0000"/>
              </a:solidFill>
              <a:latin typeface="Times New Roman" pitchFamily="18" charset="0"/>
            </a:endParaRPr>
          </a:p>
        </p:txBody>
      </p:sp>
      <p:pic>
        <p:nvPicPr>
          <p:cNvPr id="23558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64350" y="4587875"/>
            <a:ext cx="1017588" cy="2778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椭圆 7"/>
          <p:cNvSpPr/>
          <p:nvPr/>
        </p:nvSpPr>
        <p:spPr>
          <a:xfrm flipV="1">
            <a:off x="7639050" y="2687638"/>
            <a:ext cx="50800" cy="49213"/>
          </a:xfrm>
          <a:prstGeom prst="ellipse">
            <a:avLst/>
          </a:prstGeom>
          <a:solidFill>
            <a:srgbClr val="FF3300"/>
          </a:solidFill>
          <a:ln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1pPr>
            <a:lvl2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2pPr>
            <a:lvl3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3pPr>
            <a:lvl4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4pPr>
            <a:lvl5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5pPr>
            <a:lvl6pPr marL="2286000" marR="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6pPr>
            <a:lvl7pPr marL="2743200" marR="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7pPr>
            <a:lvl8pPr marL="3200400" marR="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8pPr>
            <a:lvl9pPr marL="3657600" marR="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210425" y="2501900"/>
            <a:ext cx="403225" cy="36988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r>
              <a:rPr lang="en-US" altLang="zh-CN" b="1" i="1">
                <a:solidFill>
                  <a:srgbClr val="FF3300"/>
                </a:solidFill>
                <a:latin typeface="Times New Roman" pitchFamily="18" charset="0"/>
              </a:rPr>
              <a:t>A′</a:t>
            </a:r>
            <a:endParaRPr lang="zh-CN" altLang="en-US" b="1" i="1">
              <a:solidFill>
                <a:srgbClr val="FF3300"/>
              </a:solidFill>
              <a:latin typeface="Times New Roman" pitchFamily="18" charset="0"/>
            </a:endParaRPr>
          </a:p>
        </p:txBody>
      </p:sp>
      <p:sp>
        <p:nvSpPr>
          <p:cNvPr id="10" name="椭圆 9"/>
          <p:cNvSpPr/>
          <p:nvPr/>
        </p:nvSpPr>
        <p:spPr>
          <a:xfrm flipV="1">
            <a:off x="7470775" y="3024188"/>
            <a:ext cx="50800" cy="49213"/>
          </a:xfrm>
          <a:prstGeom prst="ellipse">
            <a:avLst/>
          </a:prstGeom>
          <a:solidFill>
            <a:srgbClr val="FF3300"/>
          </a:solidFill>
          <a:ln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1pPr>
            <a:lvl2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2pPr>
            <a:lvl3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3pPr>
            <a:lvl4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4pPr>
            <a:lvl5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5pPr>
            <a:lvl6pPr marL="2286000" marR="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6pPr>
            <a:lvl7pPr marL="2743200" marR="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7pPr>
            <a:lvl8pPr marL="3200400" marR="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8pPr>
            <a:lvl9pPr marL="3657600" marR="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7118350" y="3073400"/>
            <a:ext cx="404813" cy="36988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r>
              <a:rPr lang="en-US" altLang="zh-CN" b="1" i="1">
                <a:solidFill>
                  <a:srgbClr val="FF3300"/>
                </a:solidFill>
                <a:latin typeface="Times New Roman" pitchFamily="18" charset="0"/>
              </a:rPr>
              <a:t>B′</a:t>
            </a:r>
            <a:endParaRPr lang="zh-CN" altLang="en-US" b="1" i="1">
              <a:solidFill>
                <a:srgbClr val="FF3300"/>
              </a:solidFill>
              <a:latin typeface="Times New Roman" pitchFamily="18" charset="0"/>
            </a:endParaRPr>
          </a:p>
        </p:txBody>
      </p:sp>
      <p:sp>
        <p:nvSpPr>
          <p:cNvPr id="12" name="椭圆 11"/>
          <p:cNvSpPr/>
          <p:nvPr/>
        </p:nvSpPr>
        <p:spPr>
          <a:xfrm flipV="1">
            <a:off x="8312150" y="3024188"/>
            <a:ext cx="50800" cy="49213"/>
          </a:xfrm>
          <a:prstGeom prst="ellipse">
            <a:avLst/>
          </a:prstGeom>
          <a:solidFill>
            <a:srgbClr val="FF3300"/>
          </a:solidFill>
          <a:ln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1pPr>
            <a:lvl2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2pPr>
            <a:lvl3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3pPr>
            <a:lvl4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4pPr>
            <a:lvl5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5pPr>
            <a:lvl6pPr marL="2286000" marR="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6pPr>
            <a:lvl7pPr marL="2743200" marR="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7pPr>
            <a:lvl8pPr marL="3200400" marR="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8pPr>
            <a:lvl9pPr marL="3657600" marR="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楷体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8337550" y="2889250"/>
            <a:ext cx="403225" cy="36988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r>
              <a:rPr lang="en-US" altLang="zh-CN" b="1" i="1">
                <a:solidFill>
                  <a:srgbClr val="FF3300"/>
                </a:solidFill>
                <a:latin typeface="Times New Roman" pitchFamily="18" charset="0"/>
              </a:rPr>
              <a:t>C′</a:t>
            </a:r>
            <a:endParaRPr lang="zh-CN" altLang="en-US" b="1" i="1">
              <a:solidFill>
                <a:srgbClr val="FF3300"/>
              </a:solidFill>
              <a:latin typeface="Times New Roman" pitchFamily="18" charset="0"/>
            </a:endParaRPr>
          </a:p>
        </p:txBody>
      </p:sp>
      <p:cxnSp>
        <p:nvCxnSpPr>
          <p:cNvPr id="14" name="直接连接符 13"/>
          <p:cNvCxnSpPr>
            <a:stCxn id="10" idx="6"/>
            <a:endCxn id="12" idx="2"/>
          </p:cNvCxnSpPr>
          <p:nvPr/>
        </p:nvCxnSpPr>
        <p:spPr>
          <a:xfrm>
            <a:off x="7521575" y="3049588"/>
            <a:ext cx="790575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>
            <a:stCxn id="8" idx="1"/>
            <a:endCxn id="10" idx="5"/>
          </p:cNvCxnSpPr>
          <p:nvPr/>
        </p:nvCxnSpPr>
        <p:spPr>
          <a:xfrm flipH="1">
            <a:off x="7515225" y="2730500"/>
            <a:ext cx="131763" cy="301625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>
            <a:stCxn id="8" idx="7"/>
            <a:endCxn id="12" idx="3"/>
          </p:cNvCxnSpPr>
          <p:nvPr/>
        </p:nvCxnSpPr>
        <p:spPr>
          <a:xfrm>
            <a:off x="7681913" y="2730500"/>
            <a:ext cx="636588" cy="301625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withGroup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withGroup">
                            <p:stCondLst>
                              <p:cond delay="1500"/>
                            </p:stCondLst>
                            <p:childTnLst>
                              <p:par>
                                <p:cTn id="35" presetID="22" presetClass="entr" presetSubtype="4" fill="hold" nodeType="afterEffect"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1"/>
      <p:bldP spid="9" grpId="2"/>
      <p:bldP spid="10" grpId="3"/>
      <p:bldP spid="11" grpId="4"/>
      <p:bldP spid="12" grpId="5"/>
      <p:bldP spid="13" grpId="6"/>
    </p:bld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7.06.14"/>
  <p:tag name="AS_TITLE" val="Aspose.Slides for .NET 4.0 Client Profile"/>
  <p:tag name="AS_VERSION" val="17.6"/>
</p:tagLst>
</file>

<file path=ppt/theme/theme1.xml><?xml version="1.0" encoding="utf-8"?>
<a:theme xmlns:r="http://schemas.openxmlformats.org/officeDocument/2006/relationships" xmlns:a="http://schemas.openxmlformats.org/drawingml/2006/main" name="2_Office 主题​​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3">
      <a:majorFont>
        <a:latin typeface="Impact"/>
        <a:ea typeface="微软雅黑"/>
        <a:cs typeface="Arial"/>
      </a:majorFont>
      <a:minorFont>
        <a:latin typeface="Times New Roman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pFill/>
        <a:ln>
          <a:noFill/>
        </a:ln>
        <a:effectLst>
          <a:outerShdw blurRad="444500" dist="254000" dir="8100000" algn="tr" rotWithShape="0">
            <a:prstClr val="black">
              <a:alpha val="50000"/>
            </a:prstClr>
          </a:outerShdw>
        </a:effec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Manager>1</Manager>
  <Company>1</Company>
  <PresentationFormat>On-screen Show (16:9)</PresentationFormat>
  <Paragraphs>17</Paragraphs>
  <Slides>7</Slides>
  <Notes>0</Notes>
  <TotalTime>0</TotalTime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baseType="lpstr" size="8">
      <vt:lpstr>2_Office 主题​​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LinksUpToDate>0</LinksUpToDate>
  <SharedDoc>0</SharedDoc>
  <HyperlinksChanged>0</HyperlinksChanged>
  <Application>Aspose.Slides for .NET</Application>
  <AppVersion>17.0600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1</dc:title>
  <cp:category>1</cp:category>
  <dc:creator>1</dc:creator>
  <dc:description>1</dc:description>
  <cp:keywords>1</cp:keywords>
  <cp:lastModifiedBy>天天向上</cp:lastModifiedBy>
  <cp:revision>141</cp:revision>
  <dcterms:created xsi:type="dcterms:W3CDTF">2017-03-17T02:28:00Z</dcterms:created>
  <dcterms:modified xsi:type="dcterms:W3CDTF">2023-02-02T03:05:26Z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01D227E7DFD34B5692CBD01ED1FB8F91</vt:lpwstr>
  </property>
  <property fmtid="{D5CDD505-2E9C-101B-9397-08002B2CF9AE}" pid="3" name="KSOProductBuildVer">
    <vt:lpwstr>2052-11.1.0.11365</vt:lpwstr>
  </property>
</Properties>
</file>