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023" r:id="rId1"/>
    <p:sldMasterId id="2147503060" r:id="rId2"/>
  </p:sldMasterIdLst>
  <p:notesMasterIdLst>
    <p:notesMasterId r:id="rId3"/>
  </p:notesMasterIdLst>
  <p:sldIdLst>
    <p:sldId id="9231" r:id="rId4"/>
    <p:sldId id="9234" r:id="rId5"/>
    <p:sldId id="9237" r:id="rId6"/>
    <p:sldId id="9240" r:id="rId7"/>
    <p:sldId id="9243" r:id="rId8"/>
    <p:sldId id="9246" r:id="rId9"/>
    <p:sldId id="9249" r:id="rId10"/>
    <p:sldId id="9252" r:id="rId11"/>
    <p:sldId id="9255" r:id="rId12"/>
    <p:sldId id="9258" r:id="rId13"/>
    <p:sldId id="9261" r:id="rId14"/>
    <p:sldId id="9264" r:id="rId15"/>
    <p:sldId id="9267" r:id="rId16"/>
    <p:sldId id="9270" r:id="rId17"/>
    <p:sldId id="9273" r:id="rId18"/>
    <p:sldId id="9276" r:id="rId19"/>
    <p:sldId id="9279" r:id="rId20"/>
    <p:sldId id="9282" r:id="rId21"/>
    <p:sldId id="9285" r:id="rId22"/>
    <p:sldId id="9288" r:id="rId23"/>
    <p:sldId id="9291" r:id="rId24"/>
    <p:sldId id="9294" r:id="rId25"/>
    <p:sldId id="9297" r:id="rId26"/>
    <p:sldId id="9300" r:id="rId27"/>
    <p:sldId id="9303" r:id="rId28"/>
    <p:sldId id="9306" r:id="rId29"/>
    <p:sldId id="9309" r:id="rId30"/>
    <p:sldId id="931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024" r:id="rId1"/>
    <p:sldLayoutId id="2147503025" r:id="rId2"/>
    <p:sldLayoutId id="2147503026" r:id="rId3"/>
    <p:sldLayoutId id="2147503027" r:id="rId4"/>
    <p:sldLayoutId id="2147503028" r:id="rId5"/>
    <p:sldLayoutId id="2147503029" r:id="rId6"/>
    <p:sldLayoutId id="2147503030" r:id="rId7"/>
    <p:sldLayoutId id="2147503031" r:id="rId8"/>
    <p:sldLayoutId id="2147503032" r:id="rId9"/>
    <p:sldLayoutId id="2147503033" r:id="rId10"/>
    <p:sldLayoutId id="214750303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061" r:id="rId1"/>
    <p:sldLayoutId id="2147503062" r:id="rId2"/>
    <p:sldLayoutId id="2147503063" r:id="rId3"/>
    <p:sldLayoutId id="2147503064" r:id="rId4"/>
    <p:sldLayoutId id="2147503065" r:id="rId5"/>
    <p:sldLayoutId id="2147503066" r:id="rId6"/>
    <p:sldLayoutId id="2147503067" r:id="rId7"/>
    <p:sldLayoutId id="2147503068" r:id="rId8"/>
    <p:sldLayoutId id="2147503069" r:id="rId9"/>
    <p:sldLayoutId id="2147503070" r:id="rId10"/>
    <p:sldLayoutId id="214750307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tags" Target="../tags/tag146.xml"/><Relationship Id="rId22" Type="http://schemas.openxmlformats.org/officeDocument/2006/relationships/tags" Target="../tags/tag147.xml"/><Relationship Id="rId23" Type="http://schemas.openxmlformats.org/officeDocument/2006/relationships/tags" Target="../tags/tag148.xml"/><Relationship Id="rId24" Type="http://schemas.openxmlformats.org/officeDocument/2006/relationships/tags" Target="../tags/tag149.xml"/><Relationship Id="rId25" Type="http://schemas.openxmlformats.org/officeDocument/2006/relationships/tags" Target="../tags/tag150.xml"/><Relationship Id="rId26" Type="http://schemas.openxmlformats.org/officeDocument/2006/relationships/tags" Target="../tags/tag151.xml"/><Relationship Id="rId27" Type="http://schemas.openxmlformats.org/officeDocument/2006/relationships/tags" Target="../tags/tag152.xml"/><Relationship Id="rId28" Type="http://schemas.openxmlformats.org/officeDocument/2006/relationships/tags" Target="../tags/tag153.xml"/><Relationship Id="rId29" Type="http://schemas.openxmlformats.org/officeDocument/2006/relationships/tags" Target="../tags/tag154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tags" Target="../tags/tag296.xml"/><Relationship Id="rId22" Type="http://schemas.openxmlformats.org/officeDocument/2006/relationships/tags" Target="../tags/tag297.xml"/><Relationship Id="rId23" Type="http://schemas.openxmlformats.org/officeDocument/2006/relationships/tags" Target="../tags/tag298.xml"/><Relationship Id="rId24" Type="http://schemas.openxmlformats.org/officeDocument/2006/relationships/tags" Target="../tags/tag299.xml"/><Relationship Id="rId25" Type="http://schemas.openxmlformats.org/officeDocument/2006/relationships/tags" Target="../tags/tag300.xml"/><Relationship Id="rId26" Type="http://schemas.openxmlformats.org/officeDocument/2006/relationships/tags" Target="../tags/tag301.xml"/><Relationship Id="rId27" Type="http://schemas.openxmlformats.org/officeDocument/2006/relationships/tags" Target="../tags/tag302.xml"/><Relationship Id="rId28" Type="http://schemas.openxmlformats.org/officeDocument/2006/relationships/tags" Target="../tags/tag303.xml"/><Relationship Id="rId29" Type="http://schemas.openxmlformats.org/officeDocument/2006/relationships/tags" Target="../tags/tag304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2024年智能医疗行业市场分析及投资前景预测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智能医疗行业概述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智能医疗市场分析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智能医疗技术发展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智能医疗投资前景预测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智能医疗未来展望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智能医疗行业概述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定义与分类</a:t>
            </a:r>
            <a:endParaRPr altLang="en-US" lang="zh-CN"/>
          </a:p>
        </p:txBody>
      </p:sp>
      <p:sp>
        <p:nvSpPr>
          <p:cNvPr id="104891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智能医疗行业的定义：指利用人工智能技术，为医疗领域提供智能化解决方案和服务的新兴产业。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智能医疗行业的分类：根据应用场景和应用领域，智能医疗行业可以分为医疗影像诊断、智能辅助诊断、医疗机器人、远程医疗等细分领域。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智能医疗行业的特点：具有技术密集、人才密集、资金密集等特点，是医疗领域和人工智能技术深度融合的产物。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智能医疗行业的发展历程：经历了从传统医疗到数字化医疗，再到智能医疗的发展过程，是医疗行业转型升级的重要方向。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89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2024年全球智能医疗市场规模预计达到XX亿美元，年复合增长率为XX%。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中国智能医疗市场规模持续扩大，预计到2024年将突破XX亿元人民币。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智能医疗行业受益于政策支持、技术进步和人口老龄化等因素，市场前景广阔。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未来几年，智能医疗行业将保持稳定增长，成为医疗健康领域的重要发展方向。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产业链结构</a:t>
            </a:r>
            <a:endParaRPr altLang="en-US" lang="zh-CN"/>
          </a:p>
        </p:txBody>
      </p:sp>
      <p:sp>
        <p:nvSpPr>
          <p:cNvPr id="10490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智能医疗产业链中的企业类型多样，包括设备制造商、软件开发商、医疗机构等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智能医疗产业链的发展趋势是向数字化、智能化、个性化方向发展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智能医疗产业链包括硬件制造、软件研发、医疗服务、医疗数据四大环节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智能医疗产业链的上下游关系紧密，各环节相互依存、相互促进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人工智能技术驱动医疗行业变革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智能医疗行业政策支持力度加大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医疗大数据与人工智能结合提升诊疗效果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5G技术助力远程医疗和在线诊疗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智能医疗市场分析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人口老龄化驱动医疗需求增长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政策支持和技术创新推动智能医疗市场发展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消费者对智能医疗的认知和接受度不断提高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慢性病发病率上升刺激智能医疗需求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2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竞争格局分析：分析智能医疗行业的竞争格局，包括市场竞争程度、行业集中度等。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行业内主要竞争者：介绍智能医疗行业内的主要竞争者，包括其市场份额、产品特点等。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竞争策略：探讨智能医疗行业内的竞争策略，包括价格竞争、差异化竞争等。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未来竞争趋势：预测智能医疗行业未来的竞争趋势，包括技术发展、市场变化等。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行业痛点分析</a:t>
            </a:r>
            <a:endParaRPr altLang="en-US" lang="zh-CN"/>
          </a:p>
        </p:txBody>
      </p:sp>
      <p:sp>
        <p:nvSpPr>
          <p:cNvPr id="10493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医疗资源分布不均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医疗服务质量参差不齐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医疗成本高昂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医疗数据安全和隐私保护不足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行业机会分析</a:t>
            </a:r>
            <a:endParaRPr altLang="en-US" lang="zh-CN"/>
          </a:p>
        </p:txBody>
      </p:sp>
      <p:sp>
        <p:nvSpPr>
          <p:cNvPr id="10493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医疗资源分布不均，为智能医疗提供发展空间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人工智能、大数据等技术在医疗领域的应用前景广阔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人口老龄化带来的医疗需求增长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政策支持和技术创新推动智能医疗行业发展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智能医疗技术发展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人工智能技术在智能医疗中的应用</a:t>
            </a:r>
            <a:endParaRPr altLang="en-US" lang="zh-CN"/>
          </a:p>
        </p:txBody>
      </p:sp>
      <p:sp>
        <p:nvSpPr>
          <p:cNvPr id="10494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人工智能技术：在智能医疗中应用广泛，包括影像识别、语音识别、自然语言处理等方面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医学影像识别：利用人工智能技术对医学影像进行分析，辅助医生进行疾病诊断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语音识别：通过语音识别技术，实现医疗语音转写，提高医疗效率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自然语言处理：利用自然语言处理技术，对医疗文本进行分析，辅助医生进行病历分析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大数据技术在智能医疗中的应用</a:t>
            </a:r>
            <a:endParaRPr altLang="en-US" lang="zh-CN"/>
          </a:p>
        </p:txBody>
      </p:sp>
      <p:sp>
        <p:nvSpPr>
          <p:cNvPr id="10495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预测分析：大数据技术可以帮助智能医疗系统预测疾病发展趋势，提前采取预防措施，降低发病率。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数据收集：利用大数据技术，智能医疗系统可以实时收集并分析患者的医疗数据，为医生提供更准确的诊断依据。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精准医疗：通过对大数据的分析，智能医疗系统可以为患者提供个性化的治疗方案，提高治疗效果。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药物研发：利用大数据技术，可以加速药物的研发过程，提高成功率，降低研发成本。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物联网技术在智能医疗中的应用</a:t>
            </a:r>
            <a:endParaRPr altLang="en-US" lang="zh-CN"/>
          </a:p>
        </p:txBody>
      </p:sp>
      <p:sp>
        <p:nvSpPr>
          <p:cNvPr id="10495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物联网技术在智能医疗中的优势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物联网技术在智能医疗中的未来发展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物联网技术定义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物联网技术在智能医疗中的应用场景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5G技术在智能医疗中的应用</a:t>
            </a:r>
            <a:endParaRPr altLang="en-US" lang="zh-CN"/>
          </a:p>
        </p:txBody>
      </p:sp>
      <p:sp>
        <p:nvSpPr>
          <p:cNvPr id="10496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5G技术提高了医疗数据的传输效率和安全性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5G技术为远程医疗提供了更快速、更稳定的通信支持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5G技术助力实现实时监测和远程手术操作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5G技术为智能医疗提供了更广阔的应用前景和商业机会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智能医疗投资前景预测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7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经济环境：智能医疗行业的发展与宏观经济环境的关系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政策环境：政府对智能医疗行业的支持政策及法规环境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社会环境：市场需求、消费者对智能医疗的认知和接受程度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技术环境：人工智能、大数据等技术在智能医疗领域的应用及发展前景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7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技术风险：智能医疗技术发展尚未成熟，存在技术瓶颈和不确定性。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政策风险：政府对智能医疗行业的监管政策尚不明确，可能对投资产生影响。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市场竞争风险：智能医疗行业竞争激烈，投资者需关注市场变化和竞争对手的动态。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人才风险：智能医疗行业需要高素质的人才，人才的流失或不足可能对投资造成影响。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8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智能医疗行业投资规模持续扩大，为投资者提供了更多机会。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智能医疗行业产业链不断完善，为投资者提供了更多投资机会。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人工智能、大数据等技术在智能医疗领域的应用，为投资者提供了新的投资方向。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政策支持和技术创新推动智能医疗行业快速发展，投资前景广阔。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8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关注政策动向，把握政策支持力度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深入研究行业发展趋势，选择具有潜力的细分领域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关注技术创新能力强的企业，把握技术升级带来的投资机会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关注企业基本面，选择盈利能力强的企业进行投资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智能医疗未来展望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未来市场规模预测</a:t>
            </a:r>
            <a:endParaRPr altLang="en-US" lang="zh-CN"/>
          </a:p>
        </p:txBody>
      </p:sp>
      <p:sp>
        <p:nvSpPr>
          <p:cNvPr id="10499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预测2024年全球智能医疗市场规模将达到1890亿美元，年复合增长率为14.5%。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预测未来5年，智能医疗将成为医疗健康领域最大的风口，投资机会巨大。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预测未来智能医疗将与大数据、云计算、人工智能等技术深度融合，形成更加高效、便捷、个性化的医疗服务。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预测到2025年，中国智能医疗市场规模将突破1000亿元人民币，年复合增长率为30%以上。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技术发展趋势预测</a:t>
            </a:r>
            <a:endParaRPr altLang="en-US" lang="zh-CN"/>
          </a:p>
        </p:txBody>
      </p:sp>
      <p:sp>
        <p:nvSpPr>
          <p:cNvPr id="10500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人工智能技术：在智能医疗中广泛应用，提高诊断准确性和效率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5G通信技术：实现远程医疗和实时数据传输，提高医疗服务可及性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物联网技术：实现医疗设备间的互联互通，提高医疗数据安全性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区块链技术：保障医疗数据安全，提高医疗服务质量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行业政策走向预测</a:t>
            </a:r>
            <a:endParaRPr altLang="en-US" lang="zh-CN"/>
          </a:p>
        </p:txBody>
      </p:sp>
      <p:sp>
        <p:nvSpPr>
          <p:cNvPr id="10501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政策支持力度加大，推动智能医疗行业发展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制定和完善相关法规和标准，规范行业秩序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鼓励创新和研发投入，提升智能医疗技术水平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建立数据安全和隐私保护机制，保障用户权益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商业模式创新预测</a:t>
            </a:r>
            <a:endParaRPr altLang="en-US" lang="zh-CN"/>
          </a:p>
        </p:txBody>
      </p:sp>
      <p:sp>
        <p:nvSpPr>
          <p:cNvPr id="1050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人工智能技术驱动的个性化医疗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5G技术助力远程医疗服务的普及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虚拟现实与增强现实在医疗行业的融合应用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区块链技术在医疗数据共享中的应用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5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25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5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2024-01-05T07:17:50Z</dcterms:created>
  <dcterms:modified xsi:type="dcterms:W3CDTF">2024-01-05T07:17:50Z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96349105095441e284ee15a4a63cd6a7_21</vt:lpwstr>
  </property>
</Properties>
</file>