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607" r:id="rId1"/>
    <p:sldMasterId id="2147490644" r:id="rId2"/>
  </p:sldMasterIdLst>
  <p:notesMasterIdLst>
    <p:notesMasterId r:id="rId3"/>
  </p:notesMasterIdLst>
  <p:sldIdLst>
    <p:sldId id="3571" r:id="rId4"/>
    <p:sldId id="3575" r:id="rId5"/>
    <p:sldId id="3580" r:id="rId6"/>
    <p:sldId id="3584" r:id="rId7"/>
    <p:sldId id="3587" r:id="rId8"/>
    <p:sldId id="3590" r:id="rId9"/>
    <p:sldId id="3594" r:id="rId10"/>
    <p:sldId id="3598" r:id="rId11"/>
    <p:sldId id="3601" r:id="rId12"/>
    <p:sldId id="3604" r:id="rId13"/>
    <p:sldId id="3608" r:id="rId14"/>
    <p:sldId id="3612" r:id="rId15"/>
    <p:sldId id="3615" r:id="rId16"/>
    <p:sldId id="3618" r:id="rId17"/>
    <p:sldId id="3622" r:id="rId18"/>
    <p:sldId id="3626" r:id="rId19"/>
    <p:sldId id="3629" r:id="rId20"/>
    <p:sldId id="3632" r:id="rId21"/>
    <p:sldId id="3635" r:id="rId22"/>
    <p:sldId id="3639" r:id="rId23"/>
    <p:sldId id="3643" r:id="rId24"/>
    <p:sldId id="3646" r:id="rId25"/>
    <p:sldId id="3649" r:id="rId26"/>
    <p:sldId id="3653" r:id="rId27"/>
    <p:sldId id="3657" r:id="rId28"/>
    <p:sldId id="3660" r:id="rId29"/>
    <p:sldId id="3663"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608" r:id="rId1"/>
    <p:sldLayoutId id="2147490609" r:id="rId2"/>
    <p:sldLayoutId id="2147490610" r:id="rId3"/>
    <p:sldLayoutId id="2147490611" r:id="rId4"/>
    <p:sldLayoutId id="2147490612" r:id="rId5"/>
    <p:sldLayoutId id="2147490613" r:id="rId6"/>
    <p:sldLayoutId id="2147490614" r:id="rId7"/>
    <p:sldLayoutId id="2147490615" r:id="rId8"/>
    <p:sldLayoutId id="2147490616" r:id="rId9"/>
    <p:sldLayoutId id="2147490617" r:id="rId10"/>
    <p:sldLayoutId id="214749061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0645" r:id="rId1"/>
    <p:sldLayoutId id="2147490646" r:id="rId2"/>
    <p:sldLayoutId id="2147490647" r:id="rId3"/>
    <p:sldLayoutId id="2147490648" r:id="rId4"/>
    <p:sldLayoutId id="2147490649" r:id="rId5"/>
    <p:sldLayoutId id="2147490650" r:id="rId6"/>
    <p:sldLayoutId id="2147490651" r:id="rId7"/>
    <p:sldLayoutId id="2147490652" r:id="rId8"/>
    <p:sldLayoutId id="2147490653" r:id="rId9"/>
    <p:sldLayoutId id="2147490654" r:id="rId10"/>
    <p:sldLayoutId id="2147490655" r:id="rId11"/>
  </p:sldLayoutIdLs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tags" Target="../tags/tag107.xml"/><Relationship Id="rId24" Type="http://schemas.openxmlformats.org/officeDocument/2006/relationships/tags" Target="../tags/tag108.xml"/><Relationship Id="rId25" Type="http://schemas.openxmlformats.org/officeDocument/2006/relationships/tags" Target="../tags/tag109.xml"/><Relationship Id="rId26" Type="http://schemas.openxmlformats.org/officeDocument/2006/relationships/tags" Target="../tags/tag110.xml"/><Relationship Id="rId27" Type="http://schemas.openxmlformats.org/officeDocument/2006/relationships/slideLayout" Target="../slideLayouts/slideLayout14.xml"/><Relationship Id="rId2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8.xml"/><Relationship Id="rId2" Type="http://schemas.openxmlformats.org/officeDocument/2006/relationships/tags" Target="../tags/tag119.xml"/><Relationship Id="rId3" Type="http://schemas.openxmlformats.org/officeDocument/2006/relationships/tags" Target="../tags/tag120.xml"/><Relationship Id="rId4" Type="http://schemas.openxmlformats.org/officeDocument/2006/relationships/tags" Target="../tags/tag121.xml"/><Relationship Id="rId5" Type="http://schemas.openxmlformats.org/officeDocument/2006/relationships/tags" Target="../tags/tag122.xml"/><Relationship Id="rId6" Type="http://schemas.openxmlformats.org/officeDocument/2006/relationships/tags" Target="../tags/tag123.xml"/><Relationship Id="rId7" Type="http://schemas.openxmlformats.org/officeDocument/2006/relationships/tags" Target="../tags/tag124.xml"/><Relationship Id="rId8" Type="http://schemas.openxmlformats.org/officeDocument/2006/relationships/tags" Target="../tags/tag125.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tags" Target="../tags/tag165.xml"/><Relationship Id="rId14" Type="http://schemas.openxmlformats.org/officeDocument/2006/relationships/tags" Target="../tags/tag166.xml"/><Relationship Id="rId15" Type="http://schemas.openxmlformats.org/officeDocument/2006/relationships/tags" Target="../tags/tag167.xml"/><Relationship Id="rId16" Type="http://schemas.openxmlformats.org/officeDocument/2006/relationships/tags" Target="../tags/tag168.xml"/><Relationship Id="rId17" Type="http://schemas.openxmlformats.org/officeDocument/2006/relationships/tags" Target="../tags/tag169.xml"/><Relationship Id="rId18" Type="http://schemas.openxmlformats.org/officeDocument/2006/relationships/tags" Target="../tags/tag170.xml"/><Relationship Id="rId19" Type="http://schemas.openxmlformats.org/officeDocument/2006/relationships/tags" Target="../tags/tag171.xml"/><Relationship Id="rId20" Type="http://schemas.openxmlformats.org/officeDocument/2006/relationships/tags" Target="../tags/tag172.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1.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tags" Target="../tags/tag290.xml"/><Relationship Id="rId14" Type="http://schemas.openxmlformats.org/officeDocument/2006/relationships/tags" Target="../tags/tag291.xml"/><Relationship Id="rId15" Type="http://schemas.openxmlformats.org/officeDocument/2006/relationships/tags" Target="../tags/tag292.xml"/><Relationship Id="rId16" Type="http://schemas.openxmlformats.org/officeDocument/2006/relationships/tags" Target="../tags/tag293.xml"/><Relationship Id="rId17" Type="http://schemas.openxmlformats.org/officeDocument/2006/relationships/tags" Target="../tags/tag294.xml"/><Relationship Id="rId18" Type="http://schemas.openxmlformats.org/officeDocument/2006/relationships/tags" Target="../tags/tag295.xml"/><Relationship Id="rId19" Type="http://schemas.openxmlformats.org/officeDocument/2006/relationships/tags" Target="../tags/tag296.xml"/><Relationship Id="rId20" Type="http://schemas.openxmlformats.org/officeDocument/2006/relationships/tags" Target="../tags/tag297.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normAutofit fontScale="90000"/>
          </a:bodyPr>
          <a:p>
            <a:r>
              <a:rPr altLang="en-US" dirty="0" lang="zh-CN">
                <a:solidFill>
                  <a:schemeClr val="lt1">
                    <a:lumMod val="100000"/>
                  </a:schemeClr>
                </a:solidFill>
              </a:rPr>
              <a:t>2024年家用电器行业市场分析及投资前景预测</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60080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89145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82360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01.</a:t>
            </a:r>
            <a:endParaRPr b="1" dirty="0" sz="3600" lang="en-US">
              <a:solidFill>
                <a:schemeClr val="accent1"/>
              </a:solidFill>
              <a:latin typeface="+mj-ea"/>
              <a:ea typeface="+mj-ea"/>
            </a:endParaRPr>
          </a:p>
        </p:txBody>
      </p:sp>
      <p:sp>
        <p:nvSpPr>
          <p:cNvPr id="1048816" name="项标题"/>
          <p:cNvSpPr txBox="1"/>
          <p:nvPr>
            <p:custDataLst>
              <p:tags r:id="rId5"/>
            </p:custDataLst>
          </p:nvPr>
        </p:nvSpPr>
        <p:spPr>
          <a:xfrm>
            <a:off x="823609" y="4304798"/>
            <a:ext cx="1566798" cy="994566"/>
          </a:xfrm>
          <a:prstGeom prst="rect"/>
          <a:noFill/>
        </p:spPr>
        <p:txBody>
          <a:bodyPr anchor="t" bIns="0" lIns="0" rIns="0" rtlCol="0" tIns="0" wrap="square">
            <a:normAutofit/>
          </a:bodyPr>
          <a:p>
            <a:pPr>
              <a:lnSpc>
                <a:spcPct val="100000"/>
              </a:lnSpc>
            </a:pPr>
            <a:r>
              <a:rPr altLang="en-US" b="1" dirty="0" sz="1700" lang="zh-CN" spc="300">
                <a:solidFill>
                  <a:schemeClr val="tx1">
                    <a:lumMod val="75000"/>
                    <a:lumOff val="25000"/>
                  </a:schemeClr>
                </a:solidFill>
                <a:latin typeface="+mj-ea"/>
                <a:ea typeface="+mj-ea"/>
              </a:rPr>
              <a:t>家用电器行业概述</a:t>
            </a:r>
            <a:endParaRPr altLang="en-US" b="1" dirty="0" sz="17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254464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283529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276744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02.</a:t>
            </a:r>
            <a:endParaRPr b="1" dirty="0" sz="36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2767449" y="4304798"/>
            <a:ext cx="1566798" cy="994566"/>
          </a:xfrm>
          <a:prstGeom prst="rect"/>
          <a:noFill/>
        </p:spPr>
        <p:txBody>
          <a:bodyPr anchor="t" bIns="0" lIns="0" rIns="0" rtlCol="0" tIns="0" wrap="square">
            <a:normAutofit/>
          </a:bodyPr>
          <a:p>
            <a:pPr>
              <a:lnSpc>
                <a:spcPct val="100000"/>
              </a:lnSpc>
            </a:pPr>
            <a:r>
              <a:rPr altLang="en-US" b="1" dirty="0" sz="1700" lang="zh-CN" spc="300">
                <a:solidFill>
                  <a:schemeClr val="lt1">
                    <a:lumMod val="100000"/>
                  </a:schemeClr>
                </a:solidFill>
                <a:latin typeface="+mj-ea"/>
                <a:ea typeface="+mj-ea"/>
              </a:rPr>
              <a:t>2024年家用电器市场需求分析</a:t>
            </a:r>
            <a:endParaRPr altLang="en-US" b="1" dirty="0" sz="17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448848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477913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471128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03.</a:t>
            </a:r>
            <a:endParaRPr b="1" dirty="0" sz="3600" lang="en-US">
              <a:solidFill>
                <a:schemeClr val="accent1"/>
              </a:solidFill>
              <a:latin typeface="+mj-ea"/>
              <a:ea typeface="+mj-ea"/>
            </a:endParaRPr>
          </a:p>
        </p:txBody>
      </p:sp>
      <p:sp>
        <p:nvSpPr>
          <p:cNvPr id="1048828" name="项标题"/>
          <p:cNvSpPr txBox="1"/>
          <p:nvPr>
            <p:custDataLst>
              <p:tags r:id="rId13"/>
            </p:custDataLst>
          </p:nvPr>
        </p:nvSpPr>
        <p:spPr>
          <a:xfrm>
            <a:off x="4711289" y="4304798"/>
            <a:ext cx="1566798" cy="994566"/>
          </a:xfrm>
          <a:prstGeom prst="rect"/>
          <a:noFill/>
        </p:spPr>
        <p:txBody>
          <a:bodyPr anchor="t" bIns="0" lIns="0" rIns="0" rtlCol="0" tIns="0" wrap="square">
            <a:normAutofit fontScale="78333"/>
          </a:bodyPr>
          <a:p>
            <a:pPr>
              <a:lnSpc>
                <a:spcPct val="100000"/>
              </a:lnSpc>
            </a:pPr>
            <a:r>
              <a:rPr altLang="en-US" b="1" dirty="0" sz="2400" lang="zh-CN" spc="300">
                <a:solidFill>
                  <a:schemeClr val="tx1">
                    <a:lumMod val="75000"/>
                    <a:lumOff val="25000"/>
                  </a:schemeClr>
                </a:solidFill>
                <a:latin typeface="+mj-ea"/>
                <a:ea typeface="+mj-ea"/>
              </a:rPr>
              <a:t>2024年家用电器行业竞争格局分析</a:t>
            </a:r>
            <a:endParaRPr altLang="en-US" b="1" dirty="0" sz="24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643232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672297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665512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04.</a:t>
            </a:r>
            <a:endParaRPr b="1" dirty="0" sz="36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6655129" y="4304798"/>
            <a:ext cx="1566798" cy="994566"/>
          </a:xfrm>
          <a:prstGeom prst="rect"/>
          <a:noFill/>
        </p:spPr>
        <p:txBody>
          <a:bodyPr anchor="t" bIns="0" lIns="0" rIns="0" rtlCol="0" tIns="0" wrap="square">
            <a:normAutofit fontScale="78333"/>
          </a:bodyPr>
          <a:p>
            <a:pPr>
              <a:lnSpc>
                <a:spcPct val="100000"/>
              </a:lnSpc>
            </a:pPr>
            <a:r>
              <a:rPr altLang="en-US" b="1" dirty="0" sz="2400" lang="zh-CN" spc="300">
                <a:solidFill>
                  <a:schemeClr val="lt1">
                    <a:lumMod val="100000"/>
                  </a:schemeClr>
                </a:solidFill>
                <a:latin typeface="+mj-ea"/>
                <a:ea typeface="+mj-ea"/>
              </a:rPr>
              <a:t>2024年家用电器行业发展趋势预测</a:t>
            </a:r>
            <a:endParaRPr altLang="en-US" b="1" dirty="0" sz="24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837616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866681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8598968"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05.</a:t>
            </a:r>
            <a:endParaRPr b="1" dirty="0" sz="3600" lang="en-US">
              <a:solidFill>
                <a:schemeClr val="accent1"/>
              </a:solidFill>
              <a:latin typeface="+mj-ea"/>
              <a:ea typeface="+mj-ea"/>
            </a:endParaRPr>
          </a:p>
        </p:txBody>
      </p:sp>
      <p:sp>
        <p:nvSpPr>
          <p:cNvPr id="1048840" name="项标题"/>
          <p:cNvSpPr txBox="1"/>
          <p:nvPr>
            <p:custDataLst>
              <p:tags r:id="rId21"/>
            </p:custDataLst>
          </p:nvPr>
        </p:nvSpPr>
        <p:spPr>
          <a:xfrm>
            <a:off x="8598968" y="4304798"/>
            <a:ext cx="1566801" cy="994566"/>
          </a:xfrm>
          <a:prstGeom prst="rect"/>
          <a:noFill/>
        </p:spPr>
        <p:txBody>
          <a:bodyPr anchor="t" bIns="0" lIns="0" rIns="0" rtlCol="0" tIns="0" wrap="square">
            <a:normAutofit fontScale="78333"/>
          </a:bodyPr>
          <a:p>
            <a:pPr>
              <a:lnSpc>
                <a:spcPct val="100000"/>
              </a:lnSpc>
            </a:pPr>
            <a:r>
              <a:rPr altLang="en-US" b="1" dirty="0" sz="2400" lang="zh-CN" spc="300">
                <a:solidFill>
                  <a:schemeClr val="tx1">
                    <a:lumMod val="75000"/>
                    <a:lumOff val="25000"/>
                  </a:schemeClr>
                </a:solidFill>
                <a:latin typeface="+mj-ea"/>
                <a:ea typeface="+mj-ea"/>
              </a:rPr>
              <a:t>2024年家用电器行业投资前景预测</a:t>
            </a:r>
            <a:endParaRPr altLang="en-US" b="1" dirty="0" sz="2400" lang="zh-CN" spc="300">
              <a:solidFill>
                <a:schemeClr val="tx1">
                  <a:lumMod val="75000"/>
                  <a:lumOff val="25000"/>
                </a:schemeClr>
              </a:solidFill>
              <a:latin typeface="+mj-ea"/>
              <a:ea typeface="+mj-ea"/>
            </a:endParaRPr>
          </a:p>
        </p:txBody>
      </p:sp>
      <p:sp>
        <p:nvSpPr>
          <p:cNvPr id="1048842" name="矩形: 剪去单角 39"/>
          <p:cNvSpPr/>
          <p:nvPr>
            <p:custDataLst>
              <p:tags r:id="rId22"/>
            </p:custDataLst>
          </p:nvPr>
        </p:nvSpPr>
        <p:spPr>
          <a:xfrm flipH="1">
            <a:off x="1032000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3" name="直接连接符 40"/>
          <p:cNvCxnSpPr>
            <a:cxnSpLocks/>
          </p:cNvCxnSpPr>
          <p:nvPr>
            <p:custDataLst>
              <p:tags r:id="rId23"/>
            </p:custDataLst>
          </p:nvPr>
        </p:nvCxnSpPr>
        <p:spPr>
          <a:xfrm>
            <a:off x="1061065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44" name="序号"/>
          <p:cNvSpPr txBox="1"/>
          <p:nvPr>
            <p:custDataLst>
              <p:tags r:id="rId24"/>
            </p:custDataLst>
          </p:nvPr>
        </p:nvSpPr>
        <p:spPr>
          <a:xfrm>
            <a:off x="10548632"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06.</a:t>
            </a:r>
            <a:endParaRPr b="1" dirty="0" sz="3600" lang="en-US">
              <a:solidFill>
                <a:schemeClr val="lt1">
                  <a:lumMod val="100000"/>
                </a:schemeClr>
              </a:solidFill>
              <a:latin typeface="+mj-ea"/>
              <a:ea typeface="+mj-ea"/>
            </a:endParaRPr>
          </a:p>
        </p:txBody>
      </p:sp>
      <p:sp>
        <p:nvSpPr>
          <p:cNvPr id="1048846" name="项标题"/>
          <p:cNvSpPr txBox="1"/>
          <p:nvPr>
            <p:custDataLst>
              <p:tags r:id="rId25"/>
            </p:custDataLst>
          </p:nvPr>
        </p:nvSpPr>
        <p:spPr>
          <a:xfrm>
            <a:off x="10548632" y="4304798"/>
            <a:ext cx="1566801" cy="994566"/>
          </a:xfrm>
          <a:prstGeom prst="rect"/>
          <a:noFill/>
        </p:spPr>
        <p:txBody>
          <a:bodyPr anchor="t" bIns="0" lIns="0" rIns="0" rtlCol="0" tIns="0" wrap="square">
            <a:normAutofit/>
          </a:bodyPr>
          <a:p>
            <a:pPr>
              <a:lnSpc>
                <a:spcPct val="100000"/>
              </a:lnSpc>
            </a:pPr>
            <a:r>
              <a:rPr altLang="en-US" b="1" dirty="0" sz="1700" lang="zh-CN" spc="300">
                <a:solidFill>
                  <a:schemeClr val="lt1">
                    <a:lumMod val="100000"/>
                  </a:schemeClr>
                </a:solidFill>
                <a:latin typeface="+mj-ea"/>
                <a:ea typeface="+mj-ea"/>
              </a:rPr>
              <a:t>结论与建议</a:t>
            </a:r>
            <a:endParaRPr altLang="en-US" b="1" dirty="0" sz="1700" lang="zh-CN" spc="300">
              <a:solidFill>
                <a:schemeClr val="lt1">
                  <a:lumMod val="100000"/>
                </a:schemeClr>
              </a:solidFill>
              <a:latin typeface="+mj-ea"/>
              <a:ea typeface="+mj-ea"/>
            </a:endParaRPr>
          </a:p>
        </p:txBody>
      </p:sp>
    </p:spTree>
    <p:custDataLst>
      <p:tags r:id="rId2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0" name="标题"/>
          <p:cNvSpPr>
            <a:spLocks noGrp="1"/>
          </p:cNvSpPr>
          <p:nvPr>
            <p:ph type="title"/>
            <p:custDataLst>
              <p:tags r:id="rId1"/>
            </p:custDataLst>
          </p:nvPr>
        </p:nvSpPr>
        <p:spPr>
          <a:xfrm>
            <a:off x="939798" y="-1"/>
            <a:ext cx="10414002" cy="2114171"/>
          </a:xfrm>
        </p:spPr>
        <p:txBody>
          <a:bodyPr anchor="b">
            <a:normAutofit/>
          </a:bodyPr>
          <a:p>
            <a:r>
              <a:rPr altLang="en-US" dirty="0" lang="zh-CN"/>
              <a:t>家用电器行业概述</a:t>
            </a:r>
            <a:endParaRPr altLang="en-US" dirty="0" lang="zh-CN"/>
          </a:p>
        </p:txBody>
      </p:sp>
      <p:sp>
        <p:nvSpPr>
          <p:cNvPr id="10488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4" name="标题 1"/>
          <p:cNvSpPr>
            <a:spLocks noGrp="1"/>
          </p:cNvSpPr>
          <p:nvPr>
            <p:ph type="title"/>
          </p:nvPr>
        </p:nvSpPr>
        <p:spPr/>
        <p:txBody>
          <a:bodyPr/>
          <a:p>
            <a:r>
              <a:rPr altLang="en-US" lang="zh-CN"/>
              <a:t>家用电器定义及分类</a:t>
            </a:r>
            <a:endParaRPr altLang="en-US" lang="zh-CN"/>
          </a:p>
        </p:txBody>
      </p:sp>
      <p:sp>
        <p:nvSpPr>
          <p:cNvPr id="104892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家用电器是指用于家庭和类似家庭场所的器具，旨在完成或辅助完成家务、日常任务或娱乐活动。</a:t>
            </a:r>
            <a:endParaRPr altLang="en-US" dirty="0" sz="1200" lang="zh-CN" spc="150">
              <a:solidFill>
                <a:schemeClr val="tx1">
                  <a:lumMod val="65000"/>
                  <a:lumOff val="35000"/>
                </a:schemeClr>
              </a:solidFill>
              <a:latin typeface="+mn-ea"/>
              <a:sym typeface="+mn-ea"/>
            </a:endParaRPr>
          </a:p>
        </p:txBody>
      </p:sp>
      <p:sp>
        <p:nvSpPr>
          <p:cNvPr id="104892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家用电器主要分为以下几类：厨房电器、浴室电器、清洁电器、环境电器、娱乐电器等。</a:t>
            </a:r>
            <a:endParaRPr altLang="en-US" dirty="0" sz="1200" lang="zh-CN" spc="150">
              <a:solidFill>
                <a:schemeClr val="tx1">
                  <a:lumMod val="65000"/>
                  <a:lumOff val="35000"/>
                </a:schemeClr>
              </a:solidFill>
              <a:latin typeface="+mn-ea"/>
              <a:sym typeface="+mn-ea"/>
            </a:endParaRPr>
          </a:p>
        </p:txBody>
      </p:sp>
      <p:sp>
        <p:nvSpPr>
          <p:cNvPr id="104893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不同类别的家用电器具有不同的功能和用途，例如厨房电器包括冰箱、微波炉、电饭煲等，用于烹饪和保存食物。</a:t>
            </a:r>
            <a:endParaRPr altLang="en-US" dirty="0" sz="1200" lang="zh-CN" spc="150">
              <a:solidFill>
                <a:schemeClr val="tx1">
                  <a:lumMod val="65000"/>
                  <a:lumOff val="35000"/>
                </a:schemeClr>
              </a:solidFill>
              <a:latin typeface="+mn-ea"/>
              <a:sym typeface="+mn-ea"/>
            </a:endParaRPr>
          </a:p>
        </p:txBody>
      </p:sp>
      <p:sp>
        <p:nvSpPr>
          <p:cNvPr id="104893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随着科技的发展和人们生活水平的提高，家用电器行业不断推陈出新，满足消费者日益多样化的需求。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6" name="标题 1"/>
          <p:cNvSpPr>
            <a:spLocks noGrp="1"/>
          </p:cNvSpPr>
          <p:nvPr>
            <p:ph type="title"/>
          </p:nvPr>
        </p:nvSpPr>
        <p:spPr/>
        <p:txBody>
          <a:bodyPr/>
          <a:p>
            <a:r>
              <a:rPr altLang="en-US" lang="zh-CN"/>
              <a:t>家用电器行业市场规模</a:t>
            </a:r>
            <a:endParaRPr altLang="en-US" lang="zh-CN"/>
          </a:p>
        </p:txBody>
      </p:sp>
      <p:sp>
        <p:nvSpPr>
          <p:cNvPr id="104896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中国家用电器市场规模持续增长，成为全球最大的家电市场</a:t>
            </a:r>
            <a:endParaRPr altLang="en-US" sz="1400" lang="zh-CN" spc="150">
              <a:solidFill>
                <a:schemeClr val="tx1"/>
              </a:solidFill>
              <a:effectLst/>
              <a:latin typeface="+mn-ea"/>
              <a:sym typeface="+mn-ea"/>
            </a:endParaRPr>
          </a:p>
        </p:txBody>
      </p:sp>
      <p:sp>
        <p:nvSpPr>
          <p:cNvPr id="104897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2024年全球家用电器市场规模预计达到5000亿美元</a:t>
            </a:r>
            <a:endParaRPr altLang="en-US" dirty="0" sz="1400" lang="zh-CN" spc="150">
              <a:solidFill>
                <a:schemeClr val="tx1"/>
              </a:solidFill>
              <a:effectLst/>
              <a:latin typeface="+mn-ea"/>
              <a:sym typeface="+mn-ea"/>
            </a:endParaRPr>
          </a:p>
        </p:txBody>
      </p:sp>
      <p:sp>
        <p:nvSpPr>
          <p:cNvPr id="104898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智能家用电器市场规模不断扩大，未来几年将保持两位数增长</a:t>
            </a:r>
            <a:endParaRPr altLang="en-US" sz="1400" lang="zh-CN" spc="150">
              <a:solidFill>
                <a:schemeClr val="tx1"/>
              </a:solidFill>
              <a:effectLst/>
              <a:latin typeface="+mn-ea"/>
              <a:sym typeface="+mn-ea"/>
            </a:endParaRPr>
          </a:p>
        </p:txBody>
      </p:sp>
      <p:sp>
        <p:nvSpPr>
          <p:cNvPr id="104898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绿色环保理念在家用电器行业得到广泛应用，推动市场规模持续扩大</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6" name="标题 1"/>
          <p:cNvSpPr>
            <a:spLocks noGrp="1"/>
          </p:cNvSpPr>
          <p:nvPr>
            <p:ph type="title"/>
          </p:nvPr>
        </p:nvSpPr>
        <p:spPr/>
        <p:txBody>
          <a:bodyPr/>
          <a:p>
            <a:r>
              <a:rPr altLang="en-US" lang="zh-CN"/>
              <a:t>家用电器行业市场特点</a:t>
            </a:r>
            <a:endParaRPr altLang="en-US" lang="zh-CN"/>
          </a:p>
        </p:txBody>
      </p:sp>
      <p:sp>
        <p:nvSpPr>
          <p:cNvPr id="104901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技术创新：技术不断进步，智能化、节能化成为发展趋势</a:t>
            </a:r>
            <a:endParaRPr altLang="en-US" sz="1400" lang="zh-CN" spc="150">
              <a:solidFill>
                <a:schemeClr val="tx1"/>
              </a:solidFill>
              <a:effectLst/>
              <a:latin typeface="+mn-ea"/>
              <a:sym typeface="+mn-ea"/>
            </a:endParaRPr>
          </a:p>
        </p:txBody>
      </p:sp>
      <p:sp>
        <p:nvSpPr>
          <p:cNvPr id="104902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多样化：家用电器种类繁多，满足不同消费者需求</a:t>
            </a:r>
            <a:endParaRPr altLang="en-US" dirty="0" sz="1400" lang="zh-CN" spc="150">
              <a:solidFill>
                <a:schemeClr val="tx1"/>
              </a:solidFill>
              <a:effectLst/>
              <a:latin typeface="+mn-ea"/>
              <a:sym typeface="+mn-ea"/>
            </a:endParaRPr>
          </a:p>
        </p:txBody>
      </p:sp>
      <p:sp>
        <p:nvSpPr>
          <p:cNvPr id="104903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品质保证：消费者对品质要求高，品牌影响力逐渐增强</a:t>
            </a:r>
            <a:endParaRPr altLang="en-US" sz="1400" lang="zh-CN" spc="150">
              <a:solidFill>
                <a:schemeClr val="tx1"/>
              </a:solidFill>
              <a:effectLst/>
              <a:latin typeface="+mn-ea"/>
              <a:sym typeface="+mn-ea"/>
            </a:endParaRPr>
          </a:p>
        </p:txBody>
      </p:sp>
      <p:sp>
        <p:nvSpPr>
          <p:cNvPr id="104903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市场竞争激烈：价格战、营销战等竞争手段不断涌现</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6" name="标题"/>
          <p:cNvSpPr>
            <a:spLocks noGrp="1"/>
          </p:cNvSpPr>
          <p:nvPr>
            <p:ph type="title"/>
            <p:custDataLst>
              <p:tags r:id="rId1"/>
            </p:custDataLst>
          </p:nvPr>
        </p:nvSpPr>
        <p:spPr>
          <a:xfrm>
            <a:off x="939798" y="-1"/>
            <a:ext cx="10414002" cy="2114171"/>
          </a:xfrm>
        </p:spPr>
        <p:txBody>
          <a:bodyPr anchor="b">
            <a:normAutofit/>
          </a:bodyPr>
          <a:p>
            <a:r>
              <a:rPr altLang="en-US" dirty="0" lang="zh-CN"/>
              <a:t>2024年家用电器市场需求分析</a:t>
            </a:r>
            <a:endParaRPr altLang="en-US" dirty="0" lang="zh-CN"/>
          </a:p>
        </p:txBody>
      </p:sp>
      <p:sp>
        <p:nvSpPr>
          <p:cNvPr id="1049068"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0" name="标题 1"/>
          <p:cNvSpPr>
            <a:spLocks noGrp="1"/>
          </p:cNvSpPr>
          <p:nvPr>
            <p:ph type="title"/>
          </p:nvPr>
        </p:nvSpPr>
        <p:spPr/>
        <p:txBody>
          <a:bodyPr/>
          <a:p>
            <a:r>
              <a:rPr altLang="en-US" lang="zh-CN"/>
              <a:t>消费者需求特点</a:t>
            </a:r>
            <a:endParaRPr altLang="en-US" lang="zh-CN"/>
          </a:p>
        </p:txBody>
      </p:sp>
      <p:sp>
        <p:nvSpPr>
          <p:cNvPr id="104911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个性化：消费者对家用电器的个性化需求也越来越强烈，如定制化空调、个性化洗衣机等。</a:t>
            </a:r>
            <a:endParaRPr altLang="zh-CN" dirty="0" lang="en-US">
              <a:solidFill>
                <a:schemeClr val="dk1">
                  <a:lumMod val="80000"/>
                  <a:lumOff val="20000"/>
                </a:schemeClr>
              </a:solidFill>
              <a:latin typeface="+mn-ea"/>
              <a:sym typeface="+mn-ea"/>
            </a:endParaRPr>
          </a:p>
        </p:txBody>
      </p:sp>
      <p:sp>
        <p:nvSpPr>
          <p:cNvPr id="104912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智能化：消费者对家用电器的智能化需求越来越高，如智能电视、智能冰箱等。</a:t>
            </a:r>
            <a:endParaRPr altLang="en-US" dirty="0" sz="1600" lang="zh-CN">
              <a:solidFill>
                <a:schemeClr val="dk1">
                  <a:lumMod val="80000"/>
                  <a:lumOff val="20000"/>
                </a:schemeClr>
              </a:solidFill>
              <a:latin typeface="+mn-ea"/>
              <a:sym typeface="+mn-ea"/>
            </a:endParaRPr>
          </a:p>
        </p:txBody>
      </p:sp>
      <p:sp>
        <p:nvSpPr>
          <p:cNvPr id="104912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健康环保：消费者越来越关注家用电器的健康环保性能，如空气净化器、净水器等。</a:t>
            </a:r>
            <a:endParaRPr altLang="en-US" dirty="0" lang="zh-CN">
              <a:solidFill>
                <a:schemeClr val="dk1">
                  <a:lumMod val="80000"/>
                  <a:lumOff val="20000"/>
                </a:schemeClr>
              </a:solidFill>
              <a:latin typeface="+mn-ea"/>
              <a:sym typeface="+mn-ea"/>
            </a:endParaRPr>
          </a:p>
        </p:txBody>
      </p:sp>
      <p:sp>
        <p:nvSpPr>
          <p:cNvPr id="104913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品质保证：消费者对家用电器的品质保证要求越来越高，更倾向于选择品牌知名度高、质量可靠的产品。</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6" name="标题 1"/>
          <p:cNvSpPr>
            <a:spLocks noGrp="1"/>
          </p:cNvSpPr>
          <p:nvPr>
            <p:ph type="title"/>
          </p:nvPr>
        </p:nvSpPr>
        <p:spPr/>
        <p:txBody>
          <a:bodyPr/>
          <a:p>
            <a:r>
              <a:rPr altLang="en-US" lang="zh-CN"/>
              <a:t>不同地区市场需求差异</a:t>
            </a:r>
            <a:endParaRPr altLang="en-US" lang="zh-CN"/>
          </a:p>
        </p:txBody>
      </p:sp>
      <p:sp>
        <p:nvSpPr>
          <p:cNvPr id="1049178" name="任意多边形 35"/>
          <p:cNvSpPr/>
          <p:nvPr>
            <p:custDataLst>
              <p:tags r:id="rId1"/>
            </p:custDataLst>
          </p:nvPr>
        </p:nvSpPr>
        <p:spPr>
          <a:xfrm>
            <a:off x="838200" y="1491037"/>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80" name="任意多边形 39"/>
          <p:cNvSpPr/>
          <p:nvPr>
            <p:custDataLst>
              <p:tags r:id="rId2"/>
            </p:custDataLst>
          </p:nvPr>
        </p:nvSpPr>
        <p:spPr>
          <a:xfrm>
            <a:off x="917974" y="1577510"/>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67" name="直接连接符 40"/>
          <p:cNvCxnSpPr>
            <a:cxnSpLocks/>
          </p:cNvCxnSpPr>
          <p:nvPr>
            <p:custDataLst>
              <p:tags r:id="rId3"/>
            </p:custDataLst>
          </p:nvPr>
        </p:nvCxnSpPr>
        <p:spPr>
          <a:xfrm>
            <a:off x="2169397" y="1791865"/>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82" name="正文"/>
          <p:cNvSpPr txBox="1"/>
          <p:nvPr>
            <p:custDataLst>
              <p:tags r:id="rId4"/>
            </p:custDataLst>
          </p:nvPr>
        </p:nvSpPr>
        <p:spPr>
          <a:xfrm>
            <a:off x="2422117" y="1563503"/>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城市市场需求：随着城市化进程加速，城市居民对家用电器品质、功能和设计的需求日益提高，尤其对智能家居、环保节能等新型家用电器的需求增长迅速。</a:t>
            </a:r>
            <a:endParaRPr altLang="en-US" dirty="0" lang="zh-CN">
              <a:solidFill>
                <a:schemeClr val="tx1">
                  <a:lumMod val="65000"/>
                  <a:lumOff val="35000"/>
                </a:schemeClr>
              </a:solidFill>
              <a:latin typeface="+中文正文" charset="0"/>
            </a:endParaRPr>
          </a:p>
        </p:txBody>
      </p:sp>
      <p:sp>
        <p:nvSpPr>
          <p:cNvPr id="1049184" name="矩形 42"/>
          <p:cNvSpPr>
            <a:spLocks noChangeAspect="1"/>
          </p:cNvSpPr>
          <p:nvPr>
            <p:custDataLst>
              <p:tags r:id="rId5"/>
            </p:custDataLst>
          </p:nvPr>
        </p:nvSpPr>
        <p:spPr>
          <a:xfrm flipH="1">
            <a:off x="1137811" y="1559850"/>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186" name="任意多边形 45"/>
          <p:cNvSpPr/>
          <p:nvPr>
            <p:custDataLst>
              <p:tags r:id="rId6"/>
            </p:custDataLst>
          </p:nvPr>
        </p:nvSpPr>
        <p:spPr>
          <a:xfrm>
            <a:off x="838200" y="2677300"/>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88" name="任意多边形 46"/>
          <p:cNvSpPr/>
          <p:nvPr>
            <p:custDataLst>
              <p:tags r:id="rId7"/>
            </p:custDataLst>
          </p:nvPr>
        </p:nvSpPr>
        <p:spPr>
          <a:xfrm>
            <a:off x="917974" y="2763773"/>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69" name="直接连接符 47"/>
          <p:cNvCxnSpPr>
            <a:cxnSpLocks/>
          </p:cNvCxnSpPr>
          <p:nvPr>
            <p:custDataLst>
              <p:tags r:id="rId8"/>
            </p:custDataLst>
          </p:nvPr>
        </p:nvCxnSpPr>
        <p:spPr>
          <a:xfrm>
            <a:off x="2169397" y="2978128"/>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90" name="正文"/>
          <p:cNvSpPr txBox="1"/>
          <p:nvPr>
            <p:custDataLst>
              <p:tags r:id="rId9"/>
            </p:custDataLst>
          </p:nvPr>
        </p:nvSpPr>
        <p:spPr>
          <a:xfrm>
            <a:off x="2422117" y="2749766"/>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农村市场需求：农村市场对家用电器价格较为敏感，需求量大的产品主要为价格较低、性价比高的传统家电，如冰箱、洗衣机等。</a:t>
            </a:r>
            <a:endParaRPr altLang="en-US" dirty="0" lang="zh-CN">
              <a:solidFill>
                <a:schemeClr val="tx1">
                  <a:lumMod val="65000"/>
                  <a:lumOff val="35000"/>
                </a:schemeClr>
              </a:solidFill>
              <a:latin typeface="+中文正文" charset="0"/>
            </a:endParaRPr>
          </a:p>
        </p:txBody>
      </p:sp>
      <p:sp>
        <p:nvSpPr>
          <p:cNvPr id="1049192" name="矩形 49"/>
          <p:cNvSpPr>
            <a:spLocks noChangeAspect="1"/>
          </p:cNvSpPr>
          <p:nvPr>
            <p:custDataLst>
              <p:tags r:id="rId10"/>
            </p:custDataLst>
          </p:nvPr>
        </p:nvSpPr>
        <p:spPr>
          <a:xfrm flipH="1">
            <a:off x="1137811" y="2746113"/>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194" name="任意多边形 51"/>
          <p:cNvSpPr/>
          <p:nvPr>
            <p:custDataLst>
              <p:tags r:id="rId11"/>
            </p:custDataLst>
          </p:nvPr>
        </p:nvSpPr>
        <p:spPr>
          <a:xfrm>
            <a:off x="838200" y="3863563"/>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196" name="任意多边形 52"/>
          <p:cNvSpPr/>
          <p:nvPr>
            <p:custDataLst>
              <p:tags r:id="rId12"/>
            </p:custDataLst>
          </p:nvPr>
        </p:nvSpPr>
        <p:spPr>
          <a:xfrm>
            <a:off x="917974" y="3950036"/>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71" name="直接连接符 53"/>
          <p:cNvCxnSpPr>
            <a:cxnSpLocks/>
          </p:cNvCxnSpPr>
          <p:nvPr>
            <p:custDataLst>
              <p:tags r:id="rId13"/>
            </p:custDataLst>
          </p:nvPr>
        </p:nvCxnSpPr>
        <p:spPr>
          <a:xfrm>
            <a:off x="2169397" y="4164391"/>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198" name="正文"/>
          <p:cNvSpPr txBox="1"/>
          <p:nvPr>
            <p:custDataLst>
              <p:tags r:id="rId14"/>
            </p:custDataLst>
          </p:nvPr>
        </p:nvSpPr>
        <p:spPr>
          <a:xfrm>
            <a:off x="2422117" y="3936029"/>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东部市场需求：东部地区经济发达，居民消费水平高，对家用电器品质、功能和设计要求较高，同时对新兴品牌和产品接受度高。</a:t>
            </a:r>
            <a:endParaRPr altLang="en-US" dirty="0" lang="zh-CN">
              <a:solidFill>
                <a:schemeClr val="tx1">
                  <a:lumMod val="65000"/>
                  <a:lumOff val="35000"/>
                </a:schemeClr>
              </a:solidFill>
              <a:latin typeface="+中文正文" charset="0"/>
            </a:endParaRPr>
          </a:p>
        </p:txBody>
      </p:sp>
      <p:sp>
        <p:nvSpPr>
          <p:cNvPr id="1049200" name="矩形 55"/>
          <p:cNvSpPr>
            <a:spLocks noChangeAspect="1"/>
          </p:cNvSpPr>
          <p:nvPr>
            <p:custDataLst>
              <p:tags r:id="rId15"/>
            </p:custDataLst>
          </p:nvPr>
        </p:nvSpPr>
        <p:spPr>
          <a:xfrm flipH="1">
            <a:off x="1137811" y="3932376"/>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202" name="任意多边形 57"/>
          <p:cNvSpPr/>
          <p:nvPr>
            <p:custDataLst>
              <p:tags r:id="rId16"/>
            </p:custDataLst>
          </p:nvPr>
        </p:nvSpPr>
        <p:spPr>
          <a:xfrm>
            <a:off x="838200" y="5049826"/>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204" name="任意多边形 58"/>
          <p:cNvSpPr/>
          <p:nvPr>
            <p:custDataLst>
              <p:tags r:id="rId17"/>
            </p:custDataLst>
          </p:nvPr>
        </p:nvSpPr>
        <p:spPr>
          <a:xfrm>
            <a:off x="917974" y="5136298"/>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73" name="直接连接符 59"/>
          <p:cNvCxnSpPr>
            <a:cxnSpLocks/>
          </p:cNvCxnSpPr>
          <p:nvPr>
            <p:custDataLst>
              <p:tags r:id="rId18"/>
            </p:custDataLst>
          </p:nvPr>
        </p:nvCxnSpPr>
        <p:spPr>
          <a:xfrm>
            <a:off x="2169397" y="5350654"/>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206" name="正文"/>
          <p:cNvSpPr txBox="1"/>
          <p:nvPr>
            <p:custDataLst>
              <p:tags r:id="rId19"/>
            </p:custDataLst>
          </p:nvPr>
        </p:nvSpPr>
        <p:spPr>
          <a:xfrm>
            <a:off x="2422117" y="5122292"/>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中西部市场需求：中西部地区经济相对欠发达，居民消费水平较低，对家用电器价格较为敏感，需求量大的产品主要为传统家电和部分中低端新型家电。</a:t>
            </a:r>
            <a:endParaRPr altLang="en-US" dirty="0" lang="zh-CN">
              <a:solidFill>
                <a:schemeClr val="tx1">
                  <a:lumMod val="65000"/>
                  <a:lumOff val="35000"/>
                </a:schemeClr>
              </a:solidFill>
              <a:latin typeface="+中文正文" charset="0"/>
            </a:endParaRPr>
          </a:p>
        </p:txBody>
      </p:sp>
      <p:sp>
        <p:nvSpPr>
          <p:cNvPr id="1049208" name="矩形 61"/>
          <p:cNvSpPr>
            <a:spLocks noChangeAspect="1"/>
          </p:cNvSpPr>
          <p:nvPr>
            <p:custDataLst>
              <p:tags r:id="rId20"/>
            </p:custDataLst>
          </p:nvPr>
        </p:nvSpPr>
        <p:spPr>
          <a:xfrm flipH="1">
            <a:off x="1137811" y="5118639"/>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42" name="标题 1"/>
          <p:cNvSpPr>
            <a:spLocks noGrp="1"/>
          </p:cNvSpPr>
          <p:nvPr>
            <p:ph type="title"/>
          </p:nvPr>
        </p:nvSpPr>
        <p:spPr/>
        <p:txBody>
          <a:bodyPr/>
          <a:p>
            <a:r>
              <a:rPr altLang="en-US" lang="zh-CN"/>
              <a:t>消费者购买决策因素分析</a:t>
            </a:r>
            <a:endParaRPr altLang="en-US" lang="zh-CN"/>
          </a:p>
        </p:txBody>
      </p:sp>
      <p:sp>
        <p:nvSpPr>
          <p:cNvPr id="104924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4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4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价格：消费者在购买家用电器时，价格是重要的考虑因素之一。</a:t>
            </a:r>
            <a:endParaRPr altLang="en-US" dirty="0" sz="2000" lang="zh-CN" spc="200">
              <a:solidFill>
                <a:schemeClr val="tx1">
                  <a:lumMod val="85000"/>
                  <a:lumOff val="15000"/>
                </a:schemeClr>
              </a:solidFill>
              <a:latin typeface="+mn-ea"/>
              <a:sym typeface="+mn-ea"/>
            </a:endParaRPr>
          </a:p>
        </p:txBody>
      </p:sp>
      <p:sp>
        <p:nvSpPr>
          <p:cNvPr id="104925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5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5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品牌：知名品牌在市场上具有较高的知名度和美誉度，消费者更倾向于选择知名品牌。</a:t>
            </a:r>
            <a:endParaRPr altLang="en-US" dirty="0" sz="2000" lang="zh-CN" spc="200">
              <a:solidFill>
                <a:schemeClr val="tx1">
                  <a:lumMod val="85000"/>
                  <a:lumOff val="15000"/>
                </a:schemeClr>
              </a:solidFill>
              <a:latin typeface="+mn-ea"/>
              <a:sym typeface="+mn-ea"/>
            </a:endParaRPr>
          </a:p>
        </p:txBody>
      </p:sp>
      <p:sp>
        <p:nvSpPr>
          <p:cNvPr id="104925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5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6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功能：消费者在购买家用电器时，会考虑产品的功能是否满足自己的需求，如节能、环保、智能化等。</a:t>
            </a:r>
            <a:endParaRPr altLang="en-US" dirty="0" sz="2000" lang="zh-CN" spc="200">
              <a:solidFill>
                <a:schemeClr val="tx1">
                  <a:lumMod val="85000"/>
                  <a:lumOff val="15000"/>
                </a:schemeClr>
              </a:solidFill>
              <a:latin typeface="+mn-ea"/>
              <a:sym typeface="+mn-ea"/>
            </a:endParaRPr>
          </a:p>
        </p:txBody>
      </p:sp>
      <p:sp>
        <p:nvSpPr>
          <p:cNvPr id="104926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6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6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售后服务：消费者在购买家用电器时，也会考虑售后服务的质量和效率，以保障自己的权益。</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0" name="标题"/>
          <p:cNvSpPr>
            <a:spLocks noGrp="1"/>
          </p:cNvSpPr>
          <p:nvPr>
            <p:ph type="title"/>
            <p:custDataLst>
              <p:tags r:id="rId1"/>
            </p:custDataLst>
          </p:nvPr>
        </p:nvSpPr>
        <p:spPr>
          <a:xfrm>
            <a:off x="939798" y="-1"/>
            <a:ext cx="10414002" cy="2114171"/>
          </a:xfrm>
        </p:spPr>
        <p:txBody>
          <a:bodyPr anchor="b">
            <a:normAutofit/>
          </a:bodyPr>
          <a:p>
            <a:r>
              <a:rPr altLang="en-US" dirty="0" lang="zh-CN"/>
              <a:t>2024年家用电器行业竞争格局分析</a:t>
            </a:r>
            <a:endParaRPr altLang="en-US" dirty="0" lang="zh-CN"/>
          </a:p>
        </p:txBody>
      </p:sp>
      <p:sp>
        <p:nvSpPr>
          <p:cNvPr id="104930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4" name="标题 1"/>
          <p:cNvSpPr>
            <a:spLocks noGrp="1"/>
          </p:cNvSpPr>
          <p:nvPr>
            <p:ph type="title"/>
          </p:nvPr>
        </p:nvSpPr>
        <p:spPr/>
        <p:txBody>
          <a:bodyPr/>
          <a:p>
            <a:r>
              <a:rPr altLang="en-US" lang="zh-CN"/>
              <a:t>主要竞争企业概览</a:t>
            </a:r>
            <a:endParaRPr altLang="en-US" lang="zh-CN"/>
          </a:p>
        </p:txBody>
      </p:sp>
      <p:sp>
        <p:nvSpPr>
          <p:cNvPr id="1049346" name="矩形 38"/>
          <p:cNvSpPr/>
          <p:nvPr>
            <p:custDataLst>
              <p:tags r:id="rId1"/>
            </p:custDataLst>
          </p:nvPr>
        </p:nvSpPr>
        <p:spPr>
          <a:xfrm rot="204112">
            <a:off x="1478505" y="1364400"/>
            <a:ext cx="4095276" cy="2137548"/>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8" name="矩形 39"/>
          <p:cNvSpPr/>
          <p:nvPr>
            <p:custDataLst>
              <p:tags r:id="rId2"/>
            </p:custDataLst>
          </p:nvPr>
        </p:nvSpPr>
        <p:spPr>
          <a:xfrm>
            <a:off x="1483237" y="1365076"/>
            <a:ext cx="4095276" cy="213754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0" name="TextBox 2"/>
          <p:cNvSpPr txBox="1"/>
          <p:nvPr>
            <p:custDataLst>
              <p:tags r:id="rId3"/>
            </p:custDataLst>
          </p:nvPr>
        </p:nvSpPr>
        <p:spPr>
          <a:xfrm>
            <a:off x="1720517"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美的集团</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352" name="矩形 100"/>
          <p:cNvSpPr/>
          <p:nvPr>
            <p:custDataLst>
              <p:tags r:id="rId4"/>
            </p:custDataLst>
          </p:nvPr>
        </p:nvSpPr>
        <p:spPr>
          <a:xfrm rot="204112">
            <a:off x="6612811" y="1364400"/>
            <a:ext cx="4095276" cy="2137548"/>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4" name="矩形 101"/>
          <p:cNvSpPr/>
          <p:nvPr>
            <p:custDataLst>
              <p:tags r:id="rId5"/>
            </p:custDataLst>
          </p:nvPr>
        </p:nvSpPr>
        <p:spPr>
          <a:xfrm>
            <a:off x="6618219" y="1365076"/>
            <a:ext cx="4095276" cy="2137548"/>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6" name="TextBox 2"/>
          <p:cNvSpPr txBox="1"/>
          <p:nvPr>
            <p:custDataLst>
              <p:tags r:id="rId6"/>
            </p:custDataLst>
          </p:nvPr>
        </p:nvSpPr>
        <p:spPr>
          <a:xfrm>
            <a:off x="6856175"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海尔智家</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358" name="矩形 122"/>
          <p:cNvSpPr/>
          <p:nvPr>
            <p:custDataLst>
              <p:tags r:id="rId7"/>
            </p:custDataLst>
          </p:nvPr>
        </p:nvSpPr>
        <p:spPr>
          <a:xfrm rot="204112">
            <a:off x="1478505" y="4039376"/>
            <a:ext cx="4095276" cy="2137548"/>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0" name="矩形 123"/>
          <p:cNvSpPr/>
          <p:nvPr>
            <p:custDataLst>
              <p:tags r:id="rId8"/>
            </p:custDataLst>
          </p:nvPr>
        </p:nvSpPr>
        <p:spPr>
          <a:xfrm>
            <a:off x="1483237" y="4040052"/>
            <a:ext cx="4095276" cy="213754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2" name="TextBox 2"/>
          <p:cNvSpPr txBox="1"/>
          <p:nvPr>
            <p:custDataLst>
              <p:tags r:id="rId9"/>
            </p:custDataLst>
          </p:nvPr>
        </p:nvSpPr>
        <p:spPr>
          <a:xfrm>
            <a:off x="1719841"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格力电器</a:t>
            </a:r>
            <a:endParaRPr altLang="en-US" b="1" dirty="0" sz="4400" lang="zh-CN" spc="150">
              <a:solidFill>
                <a:srgbClr val="FFFFFF"/>
              </a:solidFill>
              <a:latin typeface="+mj-ea"/>
              <a:ea typeface="+mj-ea"/>
              <a:cs typeface="微软雅黑" panose="020B0503020204020204" pitchFamily="34" charset="-122"/>
              <a:sym typeface="+mn-lt"/>
            </a:endParaRPr>
          </a:p>
        </p:txBody>
      </p:sp>
      <p:sp>
        <p:nvSpPr>
          <p:cNvPr id="1049364" name="矩形 89"/>
          <p:cNvSpPr/>
          <p:nvPr>
            <p:custDataLst>
              <p:tags r:id="rId10"/>
            </p:custDataLst>
          </p:nvPr>
        </p:nvSpPr>
        <p:spPr>
          <a:xfrm rot="204112">
            <a:off x="6612811" y="4039376"/>
            <a:ext cx="4095276" cy="2137548"/>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6" name="矩形 90"/>
          <p:cNvSpPr/>
          <p:nvPr>
            <p:custDataLst>
              <p:tags r:id="rId11"/>
            </p:custDataLst>
          </p:nvPr>
        </p:nvSpPr>
        <p:spPr>
          <a:xfrm>
            <a:off x="6618219" y="4040052"/>
            <a:ext cx="4095276" cy="213754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8" name="TextBox 2"/>
          <p:cNvSpPr txBox="1"/>
          <p:nvPr>
            <p:custDataLst>
              <p:tags r:id="rId12"/>
            </p:custDataLst>
          </p:nvPr>
        </p:nvSpPr>
        <p:spPr>
          <a:xfrm>
            <a:off x="6854823"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九阳股份</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02" name="标题 1"/>
          <p:cNvSpPr>
            <a:spLocks noGrp="1"/>
          </p:cNvSpPr>
          <p:nvPr>
            <p:ph type="title"/>
          </p:nvPr>
        </p:nvSpPr>
        <p:spPr/>
        <p:txBody>
          <a:bodyPr/>
          <a:p>
            <a:r>
              <a:rPr altLang="en-US" lang="zh-CN"/>
              <a:t>竞争企业市场份额比较</a:t>
            </a:r>
            <a:endParaRPr altLang="en-US" lang="zh-CN"/>
          </a:p>
        </p:txBody>
      </p:sp>
      <p:sp>
        <p:nvSpPr>
          <p:cNvPr id="104940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家电行业市场份额占比最大的企业是美的，占比约为30%。</a:t>
            </a:r>
            <a:endParaRPr altLang="en-US" dirty="0" sz="1200" lang="zh-CN" spc="150">
              <a:solidFill>
                <a:schemeClr val="tx1">
                  <a:lumMod val="65000"/>
                  <a:lumOff val="35000"/>
                </a:schemeClr>
              </a:solidFill>
              <a:latin typeface="+mn-ea"/>
              <a:sym typeface="+mn-ea"/>
            </a:endParaRPr>
          </a:p>
        </p:txBody>
      </p:sp>
      <p:sp>
        <p:nvSpPr>
          <p:cNvPr id="104940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格力电器排名第二，市场份额占比约为25%。</a:t>
            </a:r>
            <a:endParaRPr altLang="en-US" dirty="0" sz="1200" lang="zh-CN" spc="150">
              <a:solidFill>
                <a:schemeClr val="tx1">
                  <a:lumMod val="65000"/>
                  <a:lumOff val="35000"/>
                </a:schemeClr>
              </a:solidFill>
              <a:latin typeface="+mn-ea"/>
              <a:sym typeface="+mn-ea"/>
            </a:endParaRPr>
          </a:p>
        </p:txBody>
      </p:sp>
      <p:sp>
        <p:nvSpPr>
          <p:cNvPr id="104940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海尔智家排名第三，市场份额占比约为15%。</a:t>
            </a:r>
            <a:endParaRPr altLang="en-US" dirty="0" sz="1200" lang="zh-CN" spc="150">
              <a:solidFill>
                <a:schemeClr val="tx1">
                  <a:lumMod val="65000"/>
                  <a:lumOff val="35000"/>
                </a:schemeClr>
              </a:solidFill>
              <a:latin typeface="+mn-ea"/>
              <a:sym typeface="+mn-ea"/>
            </a:endParaRPr>
          </a:p>
        </p:txBody>
      </p:sp>
      <p:sp>
        <p:nvSpPr>
          <p:cNvPr id="104941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其他企业合计占比约为30%。</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4" name="标题 1"/>
          <p:cNvSpPr>
            <a:spLocks noGrp="1"/>
          </p:cNvSpPr>
          <p:nvPr>
            <p:ph type="title"/>
          </p:nvPr>
        </p:nvSpPr>
        <p:spPr/>
        <p:txBody>
          <a:bodyPr/>
          <a:p>
            <a:r>
              <a:rPr altLang="en-US" lang="zh-CN"/>
              <a:t>竞争企业优劣势分析</a:t>
            </a:r>
            <a:endParaRPr altLang="en-US" lang="zh-CN"/>
          </a:p>
        </p:txBody>
      </p:sp>
      <p:sp>
        <p:nvSpPr>
          <p:cNvPr id="104944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优势企业：市场份额大，品牌知名度高，技术实力强</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5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劣势企业：市场份额小，品牌知名度低，技术实力弱</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5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竞争格局：各家企业之间的市场份额占比，技术实力对比</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6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未来发展：各家企业未来的发展方向和战略规划</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02" name="标题"/>
          <p:cNvSpPr>
            <a:spLocks noGrp="1"/>
          </p:cNvSpPr>
          <p:nvPr>
            <p:ph type="title"/>
            <p:custDataLst>
              <p:tags r:id="rId1"/>
            </p:custDataLst>
          </p:nvPr>
        </p:nvSpPr>
        <p:spPr>
          <a:xfrm>
            <a:off x="939798" y="-1"/>
            <a:ext cx="10414002" cy="2114171"/>
          </a:xfrm>
        </p:spPr>
        <p:txBody>
          <a:bodyPr anchor="b">
            <a:normAutofit/>
          </a:bodyPr>
          <a:p>
            <a:r>
              <a:rPr altLang="en-US" dirty="0" lang="zh-CN"/>
              <a:t>2024年家用电器行业发展趋势预测</a:t>
            </a:r>
            <a:endParaRPr altLang="en-US" dirty="0" lang="zh-CN"/>
          </a:p>
        </p:txBody>
      </p:sp>
      <p:sp>
        <p:nvSpPr>
          <p:cNvPr id="104950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46" name="标题 1"/>
          <p:cNvSpPr>
            <a:spLocks noGrp="1"/>
          </p:cNvSpPr>
          <p:nvPr>
            <p:ph type="title"/>
          </p:nvPr>
        </p:nvSpPr>
        <p:spPr/>
        <p:txBody>
          <a:bodyPr/>
          <a:p>
            <a:r>
              <a:rPr altLang="en-US" lang="zh-CN"/>
              <a:t>技术创新推动行业发展</a:t>
            </a:r>
            <a:endParaRPr altLang="en-US" lang="zh-CN"/>
          </a:p>
        </p:txBody>
      </p:sp>
      <p:sp>
        <p:nvSpPr>
          <p:cNvPr id="104954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智能家居成为新趋势，带动家电行业技术升级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5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节能环保需求增加，推动家电产品向高效节能方向发展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物联网、人工智能等新技术在家电领域的应用不断深化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7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定制化、个性化家电产品逐渐成为市场主流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04" name="标题 1"/>
          <p:cNvSpPr>
            <a:spLocks noGrp="1"/>
          </p:cNvSpPr>
          <p:nvPr>
            <p:ph type="title"/>
          </p:nvPr>
        </p:nvSpPr>
        <p:spPr/>
        <p:txBody>
          <a:bodyPr/>
          <a:p>
            <a:r>
              <a:rPr altLang="en-US" lang="zh-CN"/>
              <a:t>智能化、个性化产品趋势</a:t>
            </a:r>
            <a:endParaRPr altLang="en-US" lang="zh-CN"/>
          </a:p>
        </p:txBody>
      </p:sp>
      <p:sp>
        <p:nvSpPr>
          <p:cNvPr id="104960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0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1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1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1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1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健康环保：随着环保意识的不断提高，家用电器将越来越注重健康环保，能够提供更加健康、环保的使用体验。</a:t>
            </a:r>
            <a:endParaRPr altLang="en-US" dirty="0" sz="2400" lang="zh-CN">
              <a:latin typeface="+mn-ea"/>
              <a:ea typeface="+mn-ea"/>
            </a:endParaRPr>
          </a:p>
        </p:txBody>
      </p:sp>
      <p:sp>
        <p:nvSpPr>
          <p:cNvPr id="104962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智能家居：家用电器将与智能家居系统更加紧密地结合，实现智能家居的互联互通，提高家庭生活的便利性和舒适性。</a:t>
            </a:r>
            <a:endParaRPr altLang="en-US" dirty="0" sz="2400" lang="zh-CN">
              <a:latin typeface="+mn-ea"/>
              <a:ea typeface="+mn-ea"/>
            </a:endParaRPr>
          </a:p>
        </p:txBody>
      </p:sp>
      <p:sp>
        <p:nvSpPr>
          <p:cNvPr id="104962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智能化：随着人工智能技术的不断发展，家用电器将越来越智能化，能够实现语音控制、智能识别等功能。</a:t>
            </a:r>
            <a:endParaRPr altLang="en-US" dirty="0" sz="2400" lang="zh-CN">
              <a:latin typeface="+mn-ea"/>
              <a:ea typeface="+mn-ea"/>
            </a:endParaRPr>
          </a:p>
        </p:txBody>
      </p:sp>
      <p:sp>
        <p:nvSpPr>
          <p:cNvPr id="104962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个性化：随着消费者需求的多样化，家用电器将越来越个性化，能够满足不同消费者的个性化需求，如定制化外观、智能化菜单等。</a:t>
            </a:r>
            <a:endParaRPr altLang="en-US" dirty="0" sz="24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62" name="标题 1"/>
          <p:cNvSpPr>
            <a:spLocks noGrp="1"/>
          </p:cNvSpPr>
          <p:nvPr>
            <p:ph type="title"/>
          </p:nvPr>
        </p:nvSpPr>
        <p:spPr/>
        <p:txBody>
          <a:bodyPr/>
          <a:p>
            <a:r>
              <a:rPr altLang="en-US" lang="zh-CN"/>
              <a:t>绿色环保理念影响</a:t>
            </a:r>
            <a:endParaRPr altLang="en-US" lang="zh-CN"/>
          </a:p>
        </p:txBody>
      </p:sp>
      <p:sp>
        <p:nvSpPr>
          <p:cNvPr id="104966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6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节能技术在家用电器行业的应用将更加广泛</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67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7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低碳排放和环保材料将成为家用电器行业的发展趋势</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67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7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消费者对环保家用电器的需求将不断增加</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68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8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政府对环保家用电器的政策支持力度将进一步加大</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0" name="标题 1"/>
          <p:cNvSpPr>
            <a:spLocks noGrp="1"/>
          </p:cNvSpPr>
          <p:nvPr>
            <p:ph type="title"/>
          </p:nvPr>
        </p:nvSpPr>
        <p:spPr/>
        <p:txBody>
          <a:bodyPr/>
          <a:p>
            <a:r>
              <a:rPr altLang="en-US" lang="zh-CN"/>
              <a:t>线上线下融合销售模式</a:t>
            </a:r>
            <a:endParaRPr altLang="en-US" lang="zh-CN"/>
          </a:p>
        </p:txBody>
      </p:sp>
      <p:sp>
        <p:nvSpPr>
          <p:cNvPr id="104972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线上销售成为主流，线下门店逐渐转型为体验店</a:t>
            </a:r>
            <a:endParaRPr altLang="en-US" dirty="0" sz="1200" lang="zh-CN" spc="150">
              <a:solidFill>
                <a:schemeClr val="tx1">
                  <a:lumMod val="65000"/>
                  <a:lumOff val="35000"/>
                </a:schemeClr>
              </a:solidFill>
              <a:latin typeface="+mn-ea"/>
              <a:sym typeface="+mn-ea"/>
            </a:endParaRPr>
          </a:p>
        </p:txBody>
      </p:sp>
      <p:sp>
        <p:nvSpPr>
          <p:cNvPr id="104972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消费者越来越依赖线上购物，对线下门店的体验和服务要求更高</a:t>
            </a:r>
            <a:endParaRPr altLang="en-US" dirty="0" sz="1200" lang="zh-CN" spc="150">
              <a:solidFill>
                <a:schemeClr val="tx1">
                  <a:lumMod val="65000"/>
                  <a:lumOff val="35000"/>
                </a:schemeClr>
              </a:solidFill>
              <a:latin typeface="+mn-ea"/>
              <a:sym typeface="+mn-ea"/>
            </a:endParaRPr>
          </a:p>
        </p:txBody>
      </p:sp>
      <p:sp>
        <p:nvSpPr>
          <p:cNvPr id="104972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家用电器行业将进一步整合线上线下的销售渠道，实现全渠道营销</a:t>
            </a:r>
            <a:endParaRPr altLang="en-US" dirty="0" sz="1200" lang="zh-CN" spc="150">
              <a:solidFill>
                <a:schemeClr val="tx1">
                  <a:lumMod val="65000"/>
                  <a:lumOff val="35000"/>
                </a:schemeClr>
              </a:solidFill>
              <a:latin typeface="+mn-ea"/>
              <a:sym typeface="+mn-ea"/>
            </a:endParaRPr>
          </a:p>
        </p:txBody>
      </p:sp>
      <p:sp>
        <p:nvSpPr>
          <p:cNvPr id="104972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线上线下的融合将促进家用电器行业的创新与发展，提升消费者购物体验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62" name="标题"/>
          <p:cNvSpPr>
            <a:spLocks noGrp="1"/>
          </p:cNvSpPr>
          <p:nvPr>
            <p:ph type="title"/>
            <p:custDataLst>
              <p:tags r:id="rId1"/>
            </p:custDataLst>
          </p:nvPr>
        </p:nvSpPr>
        <p:spPr>
          <a:xfrm>
            <a:off x="939798" y="-1"/>
            <a:ext cx="10414002" cy="2114171"/>
          </a:xfrm>
        </p:spPr>
        <p:txBody>
          <a:bodyPr anchor="b">
            <a:normAutofit/>
          </a:bodyPr>
          <a:p>
            <a:r>
              <a:rPr altLang="en-US" dirty="0" lang="zh-CN"/>
              <a:t>2024年家用电器行业投资前景预测</a:t>
            </a:r>
            <a:endParaRPr altLang="en-US" dirty="0" lang="zh-CN"/>
          </a:p>
        </p:txBody>
      </p:sp>
      <p:sp>
        <p:nvSpPr>
          <p:cNvPr id="104976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06" name="标题 1"/>
          <p:cNvSpPr>
            <a:spLocks noGrp="1"/>
          </p:cNvSpPr>
          <p:nvPr>
            <p:ph type="title"/>
          </p:nvPr>
        </p:nvSpPr>
        <p:spPr/>
        <p:txBody>
          <a:bodyPr/>
          <a:p>
            <a:r>
              <a:rPr altLang="en-US" lang="zh-CN"/>
              <a:t>投资机会与风险分析</a:t>
            </a:r>
            <a:endParaRPr altLang="en-US" lang="zh-CN"/>
          </a:p>
        </p:txBody>
      </p:sp>
      <p:sp>
        <p:nvSpPr>
          <p:cNvPr id="1049808" name="矩形: 圆角 4"/>
          <p:cNvSpPr/>
          <p:nvPr>
            <p:custDataLst>
              <p:tags r:id="rId1"/>
            </p:custDataLst>
          </p:nvPr>
        </p:nvSpPr>
        <p:spPr>
          <a:xfrm>
            <a:off x="838200" y="3291911"/>
            <a:ext cx="4891939" cy="957569"/>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810" name="正文"/>
          <p:cNvSpPr txBox="1"/>
          <p:nvPr>
            <p:custDataLst>
              <p:tags r:id="rId2"/>
            </p:custDataLst>
          </p:nvPr>
        </p:nvSpPr>
        <p:spPr>
          <a:xfrm>
            <a:off x="1342248" y="3420967"/>
            <a:ext cx="4034815" cy="643452"/>
          </a:xfrm>
          <a:prstGeom prst="rect"/>
          <a:noFill/>
        </p:spPr>
        <p:txBody>
          <a:bodyPr anchor="t" anchorCtr="0" bIns="0" lIns="0" rIns="0" rtlCol="0" tIns="0" wrap="square">
            <a:normAutofit fontScale="66250"/>
          </a:bodyPr>
          <a:p>
            <a:pPr algn="l" fontAlgn="auto" indent="0">
              <a:lnSpc>
                <a:spcPct val="130000"/>
              </a:lnSpc>
            </a:pPr>
            <a:r>
              <a:rPr altLang="en-US" dirty="0" sz="1600" lang="zh-CN" spc="150">
                <a:solidFill>
                  <a:schemeClr val="tx1"/>
                </a:solidFill>
                <a:latin typeface="+mn-ea"/>
              </a:rPr>
              <a:t>投资机会：随着消费者对高品质生活的追求，家用电器行业将迎来更多发展机遇，投资者可以关注具有创新技术和品牌优势的企业。</a:t>
            </a:r>
            <a:endParaRPr altLang="en-US" dirty="0" sz="1600" lang="zh-CN" spc="150">
              <a:solidFill>
                <a:schemeClr val="tx1"/>
              </a:solidFill>
              <a:latin typeface="+mn-ea"/>
            </a:endParaRPr>
          </a:p>
        </p:txBody>
      </p:sp>
      <p:sp>
        <p:nvSpPr>
          <p:cNvPr id="1049812" name="矩形: 圆角 4"/>
          <p:cNvSpPr/>
          <p:nvPr>
            <p:custDataLst>
              <p:tags r:id="rId3"/>
            </p:custDataLst>
          </p:nvPr>
        </p:nvSpPr>
        <p:spPr>
          <a:xfrm>
            <a:off x="6461861" y="3291911"/>
            <a:ext cx="4891939" cy="958177"/>
          </a:xfrm>
          <a:prstGeom prst="roundRect">
            <a:avLst>
              <a:gd name="adj" fmla="val 10597"/>
            </a:avLst>
          </a:prstGeom>
          <a:solidFill>
            <a:schemeClr val="bg1"/>
          </a:solidFill>
          <a:ln w="6350">
            <a:solidFill>
              <a:schemeClr val="accent1">
                <a:alpha val="5000"/>
              </a:schemeClr>
            </a:solidFill>
          </a:ln>
          <a:effectLst>
            <a:outerShdw algn="tl" blurRad="127000" dir="2700000" dist="25400"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dirty="0" lang="zh-CN">
              <a:solidFill>
                <a:schemeClr val="dk1"/>
              </a:solidFill>
              <a:sym typeface="+mn-ea"/>
            </a:endParaRPr>
          </a:p>
        </p:txBody>
      </p:sp>
      <p:sp>
        <p:nvSpPr>
          <p:cNvPr id="1049814" name="正文"/>
          <p:cNvSpPr txBox="1"/>
          <p:nvPr>
            <p:custDataLst>
              <p:tags r:id="rId4"/>
            </p:custDataLst>
          </p:nvPr>
        </p:nvSpPr>
        <p:spPr>
          <a:xfrm>
            <a:off x="6890423" y="3420967"/>
            <a:ext cx="4034815" cy="643452"/>
          </a:xfrm>
          <a:prstGeom prst="rect"/>
          <a:noFill/>
        </p:spPr>
        <p:txBody>
          <a:bodyPr anchor="t" anchorCtr="0" bIns="0" lIns="0" rIns="0" rtlCol="0" tIns="0" wrap="square">
            <a:normAutofit fontScale="66250"/>
          </a:bodyPr>
          <a:p>
            <a:pPr algn="l" fontAlgn="auto" indent="0">
              <a:lnSpc>
                <a:spcPct val="130000"/>
              </a:lnSpc>
            </a:pPr>
            <a:r>
              <a:rPr altLang="en-US" dirty="0" sz="1600" lang="zh-CN" spc="150">
                <a:solidFill>
                  <a:schemeClr val="tx1"/>
                </a:solidFill>
                <a:latin typeface="+mn-ea"/>
              </a:rPr>
              <a:t>风险分析：市场竞争激烈，技术更新换代快，政策法规调整等因素可能对行业带来不确定性，投资者需谨慎评估风险，合理配置资产。</a:t>
            </a:r>
            <a:endParaRPr altLang="en-US" dirty="0" sz="1600" lang="zh-CN" spc="150">
              <a:solidFill>
                <a:schemeClr val="tx1"/>
              </a:solidFill>
              <a:latin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48" name="标题 1"/>
          <p:cNvSpPr>
            <a:spLocks noGrp="1"/>
          </p:cNvSpPr>
          <p:nvPr>
            <p:ph type="title"/>
          </p:nvPr>
        </p:nvSpPr>
        <p:spPr/>
        <p:txBody>
          <a:bodyPr/>
          <a:p>
            <a:r>
              <a:rPr altLang="en-US" lang="zh-CN"/>
              <a:t>投资领域与方向建议</a:t>
            </a:r>
            <a:endParaRPr altLang="en-US" lang="zh-CN"/>
          </a:p>
        </p:txBody>
      </p:sp>
      <p:sp>
        <p:nvSpPr>
          <p:cNvPr id="104985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5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5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智能家居电器：随着消费者对智能生活的需求增加，智能家居电器市场潜力巨大。</a:t>
            </a:r>
            <a:endParaRPr altLang="en-US" dirty="0" sz="2000" lang="zh-CN" spc="200">
              <a:solidFill>
                <a:schemeClr val="tx1">
                  <a:lumMod val="85000"/>
                  <a:lumOff val="15000"/>
                </a:schemeClr>
              </a:solidFill>
              <a:latin typeface="+mn-ea"/>
              <a:sym typeface="+mn-ea"/>
            </a:endParaRPr>
          </a:p>
        </p:txBody>
      </p:sp>
      <p:sp>
        <p:nvSpPr>
          <p:cNvPr id="104985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5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6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节能环保电器：在环保意识日益增强的背景下，节能环保的家用电器将更受欢迎。</a:t>
            </a:r>
            <a:endParaRPr altLang="en-US" dirty="0" sz="2000" lang="zh-CN" spc="200">
              <a:solidFill>
                <a:schemeClr val="tx1">
                  <a:lumMod val="85000"/>
                  <a:lumOff val="15000"/>
                </a:schemeClr>
              </a:solidFill>
              <a:latin typeface="+mn-ea"/>
              <a:sym typeface="+mn-ea"/>
            </a:endParaRPr>
          </a:p>
        </p:txBody>
      </p:sp>
      <p:sp>
        <p:nvSpPr>
          <p:cNvPr id="104986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6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6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个性化定制电器：随着消费者需求的多样化，个性化定制的家用电器将有更大的发展空间。</a:t>
            </a:r>
            <a:endParaRPr altLang="en-US" dirty="0" sz="2000" lang="zh-CN" spc="200">
              <a:solidFill>
                <a:schemeClr val="tx1">
                  <a:lumMod val="85000"/>
                  <a:lumOff val="15000"/>
                </a:schemeClr>
              </a:solidFill>
              <a:latin typeface="+mn-ea"/>
              <a:sym typeface="+mn-ea"/>
            </a:endParaRPr>
          </a:p>
        </p:txBody>
      </p:sp>
      <p:sp>
        <p:nvSpPr>
          <p:cNvPr id="104986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7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7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互联网+家用电器：借助互联网技术，实现家用电器的智能化、远程控制等功能，是未来的发展趋势。</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06" name="标题 1"/>
          <p:cNvSpPr>
            <a:spLocks noGrp="1"/>
          </p:cNvSpPr>
          <p:nvPr>
            <p:ph type="title"/>
          </p:nvPr>
        </p:nvSpPr>
        <p:spPr/>
        <p:txBody>
          <a:bodyPr/>
          <a:p>
            <a:r>
              <a:rPr altLang="en-US" lang="zh-CN"/>
              <a:t>投资回报与收益预期</a:t>
            </a:r>
            <a:endParaRPr altLang="en-US" lang="zh-CN"/>
          </a:p>
        </p:txBody>
      </p:sp>
      <p:sp>
        <p:nvSpPr>
          <p:cNvPr id="104990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投资回报率：预计在2024年家用电器行业的投资回报率将达到10%以上</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市场规模：预计到2024年，中国家用电器市场规模将达到数千亿元，为投资者提供广阔的市场空间</a:t>
            </a:r>
            <a:endParaRPr dirty="0" sz="1600" err="1">
              <a:solidFill>
                <a:schemeClr val="tx1">
                  <a:lumMod val="75000"/>
                  <a:lumOff val="25000"/>
                </a:schemeClr>
              </a:solidFill>
              <a:latin typeface="+mn-ea"/>
              <a:ea typeface="+mn-ea"/>
              <a:cs typeface="+mn-ea"/>
              <a:sym typeface="+mn-lt"/>
            </a:endParaRPr>
          </a:p>
        </p:txBody>
      </p:sp>
      <p:sp>
        <p:nvSpPr>
          <p:cNvPr id="104992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3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竞争格局：虽然竞争激烈，但优秀的家用电器企业通过技术创新和品牌建设仍能获得较高的市场份额和收益</a:t>
            </a:r>
            <a:endParaRPr dirty="0" sz="1600" err="1">
              <a:solidFill>
                <a:schemeClr val="tx1">
                  <a:lumMod val="75000"/>
                  <a:lumOff val="25000"/>
                </a:schemeClr>
              </a:solidFill>
              <a:latin typeface="+mn-ea"/>
              <a:ea typeface="+mn-ea"/>
              <a:cs typeface="+mn-ea"/>
              <a:sym typeface="+mn-lt"/>
            </a:endParaRPr>
          </a:p>
        </p:txBody>
      </p:sp>
      <p:sp>
        <p:nvSpPr>
          <p:cNvPr id="10499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收益预期：随着技术进步和消费升级，预计家用电器行业将保持稳定增长，为投资者带来可观的收益</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80" name="标题"/>
          <p:cNvSpPr>
            <a:spLocks noGrp="1"/>
          </p:cNvSpPr>
          <p:nvPr>
            <p:ph type="title"/>
            <p:custDataLst>
              <p:tags r:id="rId1"/>
            </p:custDataLst>
          </p:nvPr>
        </p:nvSpPr>
        <p:spPr>
          <a:xfrm>
            <a:off x="939798" y="-1"/>
            <a:ext cx="10414002" cy="2114171"/>
          </a:xfrm>
        </p:spPr>
        <p:txBody>
          <a:bodyPr anchor="b">
            <a:normAutofit/>
          </a:bodyPr>
          <a:p>
            <a:r>
              <a:rPr altLang="en-US" dirty="0" lang="zh-CN"/>
              <a:t>结论与建议</a:t>
            </a:r>
            <a:endParaRPr altLang="en-US" dirty="0" lang="zh-CN"/>
          </a:p>
        </p:txBody>
      </p:sp>
      <p:sp>
        <p:nvSpPr>
          <p:cNvPr id="10499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06</a:t>
            </a:r>
            <a:endParaRPr altLang="zh-CN" lang="en-US"/>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24" name="标题 1"/>
          <p:cNvSpPr>
            <a:spLocks noGrp="1"/>
          </p:cNvSpPr>
          <p:nvPr>
            <p:ph type="title"/>
          </p:nvPr>
        </p:nvSpPr>
        <p:spPr/>
        <p:txBody>
          <a:bodyPr/>
          <a:p>
            <a:r>
              <a:rPr altLang="en-US" lang="zh-CN"/>
              <a:t>对家用电器行业的总结评价</a:t>
            </a:r>
            <a:endParaRPr altLang="en-US" lang="zh-CN"/>
          </a:p>
        </p:txBody>
      </p:sp>
      <p:sp>
        <p:nvSpPr>
          <p:cNvPr id="105002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2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市场规模持续扩大，竞争格局日趋激烈</a:t>
            </a:r>
            <a:endParaRPr altLang="en-US" dirty="0" sz="2000" lang="zh-CN" spc="150">
              <a:solidFill>
                <a:schemeClr val="tx1">
                  <a:lumMod val="75000"/>
                  <a:lumOff val="25000"/>
                </a:schemeClr>
              </a:solidFill>
              <a:latin typeface="+mn-ea"/>
              <a:sym typeface="+mn-ea"/>
            </a:endParaRPr>
          </a:p>
        </p:txBody>
      </p:sp>
      <p:sp>
        <p:nvSpPr>
          <p:cNvPr id="105003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3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3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技术创新成为竞争关键，智能化、绿色化成为发展趋势</a:t>
            </a:r>
            <a:endParaRPr altLang="en-US" dirty="0" sz="2000" lang="zh-CN" spc="150">
              <a:solidFill>
                <a:schemeClr val="tx1">
                  <a:lumMod val="75000"/>
                  <a:lumOff val="25000"/>
                </a:schemeClr>
              </a:solidFill>
              <a:latin typeface="+mn-ea"/>
              <a:sym typeface="+mn-ea"/>
            </a:endParaRPr>
          </a:p>
        </p:txBody>
      </p:sp>
      <p:sp>
        <p:nvSpPr>
          <p:cNvPr id="105003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3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消费者需求多样化，品质和服务成为竞争重点</a:t>
            </a:r>
            <a:endParaRPr altLang="en-US" dirty="0" sz="2000" lang="zh-CN" spc="150">
              <a:solidFill>
                <a:schemeClr val="tx1">
                  <a:lumMod val="75000"/>
                  <a:lumOff val="25000"/>
                </a:schemeClr>
              </a:solidFill>
              <a:latin typeface="+mn-ea"/>
              <a:sym typeface="+mn-ea"/>
            </a:endParaRPr>
          </a:p>
        </p:txBody>
      </p:sp>
      <p:sp>
        <p:nvSpPr>
          <p:cNvPr id="105004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4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政策支持力度加大，为行业发展提供有力保障</a:t>
            </a:r>
            <a:endParaRPr altLang="en-US" dirty="0" sz="2000" lang="zh-CN" spc="150">
              <a:solidFill>
                <a:schemeClr val="tx1">
                  <a:lumMod val="75000"/>
                  <a:lumOff val="25000"/>
                </a:schemeClr>
              </a:solidFill>
              <a:latin typeface="+mn-ea"/>
              <a:sym typeface="+mn-ea"/>
            </a:endParaRPr>
          </a:p>
        </p:txBody>
      </p:sp>
      <p:sp>
        <p:nvSpPr>
          <p:cNvPr id="105004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82" name="标题 1"/>
          <p:cNvSpPr>
            <a:spLocks noGrp="1"/>
          </p:cNvSpPr>
          <p:nvPr>
            <p:ph type="title"/>
          </p:nvPr>
        </p:nvSpPr>
        <p:spPr/>
        <p:txBody>
          <a:bodyPr/>
          <a:p>
            <a:r>
              <a:rPr altLang="en-US" lang="zh-CN"/>
              <a:t>对企业及投资者的建议</a:t>
            </a:r>
            <a:endParaRPr altLang="en-US" lang="zh-CN"/>
          </a:p>
        </p:txBody>
      </p:sp>
      <p:sp>
        <p:nvSpPr>
          <p:cNvPr id="105008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关注技术创新，提高产品竞争力</a:t>
            </a:r>
            <a:endParaRPr altLang="en-US" dirty="0" sz="1200" lang="zh-CN" spc="150">
              <a:solidFill>
                <a:schemeClr val="tx1">
                  <a:lumMod val="65000"/>
                  <a:lumOff val="35000"/>
                </a:schemeClr>
              </a:solidFill>
              <a:latin typeface="+mn-ea"/>
              <a:sym typeface="+mn-ea"/>
            </a:endParaRPr>
          </a:p>
        </p:txBody>
      </p:sp>
      <p:sp>
        <p:nvSpPr>
          <p:cNvPr id="105008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关注消费者需求变化，及时调整产品策略</a:t>
            </a:r>
            <a:endParaRPr altLang="en-US" dirty="0" sz="1200" lang="zh-CN" spc="150">
              <a:solidFill>
                <a:schemeClr val="tx1">
                  <a:lumMod val="65000"/>
                  <a:lumOff val="35000"/>
                </a:schemeClr>
              </a:solidFill>
              <a:latin typeface="+mn-ea"/>
              <a:sym typeface="+mn-ea"/>
            </a:endParaRPr>
          </a:p>
        </p:txBody>
      </p:sp>
      <p:sp>
        <p:nvSpPr>
          <p:cNvPr id="105008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加强品牌建设，提升品牌影响力</a:t>
            </a:r>
            <a:endParaRPr altLang="en-US" dirty="0" sz="1200" lang="zh-CN" spc="150">
              <a:solidFill>
                <a:schemeClr val="tx1">
                  <a:lumMod val="65000"/>
                  <a:lumOff val="35000"/>
                </a:schemeClr>
              </a:solidFill>
              <a:latin typeface="+mn-ea"/>
              <a:sym typeface="+mn-ea"/>
            </a:endParaRPr>
          </a:p>
        </p:txBody>
      </p:sp>
      <p:sp>
        <p:nvSpPr>
          <p:cNvPr id="105009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谨慎投资，避免盲目跟风和过度扩张</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24"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126"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128"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130"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1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6*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6*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6*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2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6*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6*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6*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3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6*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6*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6*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4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6*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6*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6*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5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6*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6*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6*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6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custom20230986_6*l_h_i*1_6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86_6*l_h_i*1_6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6_6*l_h_a*1_6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SLIDE_ID" val="custom2023098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1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3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8500061035156,&quot;width&quot;:863.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8500061035156,&quot;width&quot;:86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8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87.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1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18.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6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61.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62.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1_1"/>
  <p:tag name="KSO_WM_UNIT_ID" val="diagram20231677_1*l_h_i*1_1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7_1*l_h_f*1_1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BEAUTIFY_FLAG" val="#wm#"/>
  <p:tag name="KSO_WM_UNIT_LINE_FORE_SCHEMECOLOR_INDEX_BRIGHTNESS" val="0"/>
  <p:tag name="KSO_WM_UNIT_LINE_FILL_TYPE" val="2"/>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TYPE" val="l_h_i"/>
  <p:tag name="KSO_WM_UNIT_INDEX" val="1_2_1"/>
  <p:tag name="KSO_WM_UNIT_ID" val="diagram20231677_1*l_h_i*1_2_1"/>
  <p:tag name="KSO_WM_TEMPLATE_CATEGORY" val="diagram"/>
  <p:tag name="KSO_WM_TEMPLATE_INDEX" val="20231677"/>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78.9000015258789,&quot;width&quot;:863.7000122070312}"/>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949999988079071},&quot;type&quot;:1},&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7_1*l_h_f*1_2_1"/>
  <p:tag name="KSO_WM_TEMPLATE_CATEGORY" val="diagram"/>
  <p:tag name="KSO_WM_TEMPLATE_INDEX" val="2023167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78.9000015258789,&quot;width&quot;:863.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9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00.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321.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2024-01-06T02:06:03Z</dcterms:created>
  <dcterms:modified xsi:type="dcterms:W3CDTF">2024-01-06T02:06:03Z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2df4e250bb474d54b7c4658495ea3202_21</vt:lpwstr>
  </property>
</Properties>
</file>