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195" r:id="rId1"/>
    <p:sldMasterId id="2147489232" r:id="rId2"/>
  </p:sldMasterIdLst>
  <p:notesMasterIdLst>
    <p:notesMasterId r:id="rId3"/>
  </p:notesMasterIdLst>
  <p:sldIdLst>
    <p:sldId id="2856" r:id="rId4"/>
    <p:sldId id="2859" r:id="rId5"/>
    <p:sldId id="2862" r:id="rId6"/>
    <p:sldId id="2865" r:id="rId7"/>
    <p:sldId id="2868" r:id="rId8"/>
    <p:sldId id="2871" r:id="rId9"/>
    <p:sldId id="2874" r:id="rId10"/>
    <p:sldId id="2877" r:id="rId11"/>
    <p:sldId id="2880" r:id="rId12"/>
    <p:sldId id="2883" r:id="rId13"/>
    <p:sldId id="2886" r:id="rId14"/>
    <p:sldId id="2889" r:id="rId15"/>
    <p:sldId id="2892" r:id="rId16"/>
    <p:sldId id="2895" r:id="rId17"/>
    <p:sldId id="2898" r:id="rId18"/>
    <p:sldId id="2901" r:id="rId19"/>
    <p:sldId id="2904" r:id="rId20"/>
    <p:sldId id="2907" r:id="rId21"/>
    <p:sldId id="2910" r:id="rId22"/>
    <p:sldId id="2913" r:id="rId23"/>
    <p:sldId id="2916" r:id="rId24"/>
    <p:sldId id="2919" r:id="rId25"/>
    <p:sldId id="2922"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196" r:id="rId1"/>
    <p:sldLayoutId id="2147489197" r:id="rId2"/>
    <p:sldLayoutId id="2147489198" r:id="rId3"/>
    <p:sldLayoutId id="2147489199" r:id="rId4"/>
    <p:sldLayoutId id="2147489200" r:id="rId5"/>
    <p:sldLayoutId id="2147489201" r:id="rId6"/>
    <p:sldLayoutId id="2147489202" r:id="rId7"/>
    <p:sldLayoutId id="2147489203" r:id="rId8"/>
    <p:sldLayoutId id="2147489204" r:id="rId9"/>
    <p:sldLayoutId id="2147489205" r:id="rId10"/>
    <p:sldLayoutId id="2147489206"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9233" r:id="rId1"/>
    <p:sldLayoutId id="2147489234" r:id="rId2"/>
    <p:sldLayoutId id="2147489235" r:id="rId3"/>
    <p:sldLayoutId id="2147489236" r:id="rId4"/>
    <p:sldLayoutId id="2147489237" r:id="rId5"/>
    <p:sldLayoutId id="2147489238" r:id="rId6"/>
    <p:sldLayoutId id="2147489239" r:id="rId7"/>
    <p:sldLayoutId id="2147489240" r:id="rId8"/>
    <p:sldLayoutId id="2147489241" r:id="rId9"/>
    <p:sldLayoutId id="2147489242" r:id="rId10"/>
    <p:sldLayoutId id="2147489243" r:id="rId11"/>
  </p:sldLayoutIdLs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9" Type="http://schemas.openxmlformats.org/officeDocument/2006/relationships/tags" Target="../tags/tag104.xml"/><Relationship Id="rId10" Type="http://schemas.openxmlformats.org/officeDocument/2006/relationships/tags" Target="../tags/tag105.xml"/><Relationship Id="rId11" Type="http://schemas.openxmlformats.org/officeDocument/2006/relationships/tags" Target="../tags/tag106.xml"/><Relationship Id="rId12" Type="http://schemas.openxmlformats.org/officeDocument/2006/relationships/tags" Target="../tags/tag107.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tags" Target="../tags/tag111.xml"/><Relationship Id="rId5" Type="http://schemas.openxmlformats.org/officeDocument/2006/relationships/tags" Target="../tags/tag112.xml"/><Relationship Id="rId6" Type="http://schemas.openxmlformats.org/officeDocument/2006/relationships/tags" Target="../tags/tag113.xml"/><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tags" Target="../tags/tag140.xml"/><Relationship Id="rId18" Type="http://schemas.openxmlformats.org/officeDocument/2006/relationships/tags" Target="../tags/tag141.xml"/><Relationship Id="rId19" Type="http://schemas.openxmlformats.org/officeDocument/2006/relationships/tags" Target="../tags/tag142.xml"/><Relationship Id="rId20" Type="http://schemas.openxmlformats.org/officeDocument/2006/relationships/tags" Target="../tags/tag143.xml"/><Relationship Id="rId21" Type="http://schemas.openxmlformats.org/officeDocument/2006/relationships/tags" Target="../tags/tag144.xml"/><Relationship Id="rId22" Type="http://schemas.openxmlformats.org/officeDocument/2006/relationships/tags" Target="../tags/tag145.xml"/><Relationship Id="rId23" Type="http://schemas.openxmlformats.org/officeDocument/2006/relationships/tags" Target="../tags/tag146.xml"/><Relationship Id="rId24" Type="http://schemas.openxmlformats.org/officeDocument/2006/relationships/tags" Target="../tags/tag147.xml"/><Relationship Id="rId25" Type="http://schemas.openxmlformats.org/officeDocument/2006/relationships/tags" Target="../tags/tag148.xml"/><Relationship Id="rId26" Type="http://schemas.openxmlformats.org/officeDocument/2006/relationships/tags" Target="../tags/tag149.xml"/><Relationship Id="rId27" Type="http://schemas.openxmlformats.org/officeDocument/2006/relationships/tags" Target="../tags/tag150.xml"/><Relationship Id="rId28" Type="http://schemas.openxmlformats.org/officeDocument/2006/relationships/tags" Target="../tags/tag151.xml"/><Relationship Id="rId29" Type="http://schemas.openxmlformats.org/officeDocument/2006/relationships/tags" Target="../tags/tag152.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tags" Target="../tags/tag160.xml"/><Relationship Id="rId6" Type="http://schemas.openxmlformats.org/officeDocument/2006/relationships/tags" Target="../tags/tag161.xml"/><Relationship Id="rId7" Type="http://schemas.openxmlformats.org/officeDocument/2006/relationships/tags" Target="../tags/tag162.xml"/><Relationship Id="rId8" Type="http://schemas.openxmlformats.org/officeDocument/2006/relationships/tags" Target="../tags/tag163.xml"/><Relationship Id="rId9" Type="http://schemas.openxmlformats.org/officeDocument/2006/relationships/tags" Target="../tags/tag164.xml"/><Relationship Id="rId10" Type="http://schemas.openxmlformats.org/officeDocument/2006/relationships/tags" Target="../tags/tag165.xml"/><Relationship Id="rId11" Type="http://schemas.openxmlformats.org/officeDocument/2006/relationships/tags" Target="../tags/tag166.xml"/><Relationship Id="rId12" Type="http://schemas.openxmlformats.org/officeDocument/2006/relationships/tags" Target="../tags/tag167.xml"/><Relationship Id="rId13" Type="http://schemas.openxmlformats.org/officeDocument/2006/relationships/tags" Target="../tags/tag168.xml"/><Relationship Id="rId14" Type="http://schemas.openxmlformats.org/officeDocument/2006/relationships/tags" Target="../tags/tag169.xml"/><Relationship Id="rId15" Type="http://schemas.openxmlformats.org/officeDocument/2006/relationships/tags" Target="../tags/tag170.xml"/><Relationship Id="rId16" Type="http://schemas.openxmlformats.org/officeDocument/2006/relationships/tags" Target="../tags/tag171.xml"/><Relationship Id="rId17" Type="http://schemas.openxmlformats.org/officeDocument/2006/relationships/tags" Target="../tags/tag172.xml"/><Relationship Id="rId18" Type="http://schemas.openxmlformats.org/officeDocument/2006/relationships/tags" Target="../tags/tag173.xml"/><Relationship Id="rId19" Type="http://schemas.openxmlformats.org/officeDocument/2006/relationships/tags" Target="../tags/tag174.xml"/><Relationship Id="rId20" Type="http://schemas.openxmlformats.org/officeDocument/2006/relationships/tags" Target="../tags/tag175.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tags" Target="../tags/tag202.xml"/><Relationship Id="rId5" Type="http://schemas.openxmlformats.org/officeDocument/2006/relationships/tags" Target="../tags/tag203.xml"/><Relationship Id="rId6" Type="http://schemas.openxmlformats.org/officeDocument/2006/relationships/tags" Target="../tags/tag204.xml"/><Relationship Id="rId7" Type="http://schemas.openxmlformats.org/officeDocument/2006/relationships/tags" Target="../tags/tag205.xml"/><Relationship Id="rId8" Type="http://schemas.openxmlformats.org/officeDocument/2006/relationships/tags" Target="../tags/tag206.xml"/><Relationship Id="rId9" Type="http://schemas.openxmlformats.org/officeDocument/2006/relationships/tags" Target="../tags/tag207.xml"/><Relationship Id="rId10" Type="http://schemas.openxmlformats.org/officeDocument/2006/relationships/tags" Target="../tags/tag208.xml"/><Relationship Id="rId11" Type="http://schemas.openxmlformats.org/officeDocument/2006/relationships/tags" Target="../tags/tag209.xml"/><Relationship Id="rId12" Type="http://schemas.openxmlformats.org/officeDocument/2006/relationships/tags" Target="../tags/tag210.xml"/><Relationship Id="rId13" Type="http://schemas.openxmlformats.org/officeDocument/2006/relationships/tags" Target="../tags/tag211.xml"/><Relationship Id="rId14" Type="http://schemas.openxmlformats.org/officeDocument/2006/relationships/tags" Target="../tags/tag212.xml"/><Relationship Id="rId15" Type="http://schemas.openxmlformats.org/officeDocument/2006/relationships/tags" Target="../tags/tag213.xml"/><Relationship Id="rId16" Type="http://schemas.openxmlformats.org/officeDocument/2006/relationships/tags" Target="../tags/tag214.xml"/><Relationship Id="rId17" Type="http://schemas.openxmlformats.org/officeDocument/2006/relationships/tags" Target="../tags/tag215.xml"/><Relationship Id="rId18" Type="http://schemas.openxmlformats.org/officeDocument/2006/relationships/tags" Target="../tags/tag216.xml"/><Relationship Id="rId19" Type="http://schemas.openxmlformats.org/officeDocument/2006/relationships/tags" Target="../tags/tag217.xml"/><Relationship Id="rId20" Type="http://schemas.openxmlformats.org/officeDocument/2006/relationships/tags" Target="../tags/tag218.xml"/><Relationship Id="rId21" Type="http://schemas.openxmlformats.org/officeDocument/2006/relationships/tags" Target="../tags/tag219.xml"/><Relationship Id="rId22" Type="http://schemas.openxmlformats.org/officeDocument/2006/relationships/tags" Target="../tags/tag220.xml"/><Relationship Id="rId23" Type="http://schemas.openxmlformats.org/officeDocument/2006/relationships/tags" Target="../tags/tag221.xml"/><Relationship Id="rId24" Type="http://schemas.openxmlformats.org/officeDocument/2006/relationships/tags" Target="../tags/tag222.xml"/><Relationship Id="rId25" Type="http://schemas.openxmlformats.org/officeDocument/2006/relationships/tags" Target="../tags/tag223.xml"/><Relationship Id="rId26" Type="http://schemas.openxmlformats.org/officeDocument/2006/relationships/tags" Target="../tags/tag224.xml"/><Relationship Id="rId27" Type="http://schemas.openxmlformats.org/officeDocument/2006/relationships/tags" Target="../tags/tag225.xml"/><Relationship Id="rId28" Type="http://schemas.openxmlformats.org/officeDocument/2006/relationships/tags" Target="../tags/tag226.xml"/><Relationship Id="rId29" Type="http://schemas.openxmlformats.org/officeDocument/2006/relationships/tags" Target="../tags/tag227.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tags" Target="../tags/tag244.xml"/><Relationship Id="rId6" Type="http://schemas.openxmlformats.org/officeDocument/2006/relationships/tags" Target="../tags/tag245.xml"/><Relationship Id="rId7" Type="http://schemas.openxmlformats.org/officeDocument/2006/relationships/tags" Target="../tags/tag246.xml"/><Relationship Id="rId8" Type="http://schemas.openxmlformats.org/officeDocument/2006/relationships/tags" Target="../tags/tag247.xml"/><Relationship Id="rId9" Type="http://schemas.openxmlformats.org/officeDocument/2006/relationships/tags" Target="../tags/tag248.xml"/><Relationship Id="rId10" Type="http://schemas.openxmlformats.org/officeDocument/2006/relationships/tags" Target="../tags/tag249.xml"/><Relationship Id="rId11" Type="http://schemas.openxmlformats.org/officeDocument/2006/relationships/tags" Target="../tags/tag250.xml"/><Relationship Id="rId12" Type="http://schemas.openxmlformats.org/officeDocument/2006/relationships/tags" Target="../tags/tag25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tags" Target="../tags/tag264.xml"/><Relationship Id="rId14" Type="http://schemas.openxmlformats.org/officeDocument/2006/relationships/tags" Target="../tags/tag265.xml"/><Relationship Id="rId15" Type="http://schemas.openxmlformats.org/officeDocument/2006/relationships/tags" Target="../tags/tag266.xml"/><Relationship Id="rId16"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tags" Target="../tags/tag305.xml"/><Relationship Id="rId5" Type="http://schemas.openxmlformats.org/officeDocument/2006/relationships/tags" Target="../tags/tag306.xml"/><Relationship Id="rId6" Type="http://schemas.openxmlformats.org/officeDocument/2006/relationships/tags" Target="../tags/tag307.xml"/><Relationship Id="rId7" Type="http://schemas.openxmlformats.org/officeDocument/2006/relationships/tags" Target="../tags/tag308.xml"/><Relationship Id="rId8" Type="http://schemas.openxmlformats.org/officeDocument/2006/relationships/tags" Target="../tags/tag309.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solidFill>
                  <a:schemeClr val="lt1">
                    <a:lumMod val="100000"/>
                  </a:schemeClr>
                </a:solidFill>
              </a:rPr>
              <a:t>个人护理电器市场分析与2024年投资前景预测</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a:t>
            </a:r>
            <a:endParaRPr altLang="en-US"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695960" y="2700000"/>
            <a:ext cx="2700020" cy="1449705"/>
          </a:xfrm>
          <a:prstGeom prst="rect"/>
          <a:noFill/>
        </p:spPr>
        <p:txBody>
          <a:bodyPr anchor="b" anchorCtr="0" bIns="0" lIns="0" rIns="0" rtlCol="0" tIns="0" wrap="square">
            <a:normAutofit fontScale="99057" lnSpcReduction="10000"/>
          </a:bodyPr>
          <a:p>
            <a:pPr algn="ctr">
              <a:lnSpc>
                <a:spcPct val="100000"/>
              </a:lnSpc>
            </a:pPr>
            <a:r>
              <a:rPr b="1" sz="106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106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695960" y="3463270"/>
            <a:ext cx="2700020" cy="1533525"/>
          </a:xfrm>
          <a:prstGeom prst="rect"/>
          <a:noFill/>
        </p:spPr>
        <p:txBody>
          <a:bodyPr anchor="t" anchorCtr="0" bIns="0" lIns="0" rIns="0" rtlCol="0" tIns="0" wrap="square">
            <a:normAutofit/>
          </a:bodyPr>
          <a:p>
            <a:pPr algn="ctr">
              <a:lnSpc>
                <a:spcPct val="100000"/>
              </a:lnSpc>
            </a:pPr>
            <a:r>
              <a:rPr altLang="en-US" b="1" dirty="0" sz="3200" lang="zh-CN" spc="300">
                <a:solidFill>
                  <a:schemeClr val="lt1">
                    <a:lumMod val="100000"/>
                  </a:schemeClr>
                </a:solidFill>
                <a:latin typeface="+mj-ea"/>
                <a:ea typeface="+mj-ea"/>
              </a:rPr>
              <a:t>个人护理电器市场概述</a:t>
            </a:r>
            <a:endParaRPr altLang="en-US" b="1" dirty="0" sz="3200" lang="zh-CN" spc="300">
              <a:solidFill>
                <a:schemeClr val="lt1">
                  <a:lumMod val="100000"/>
                </a:schemeClr>
              </a:solidFill>
              <a:latin typeface="+mj-ea"/>
              <a:ea typeface="+mj-ea"/>
            </a:endParaRPr>
          </a:p>
        </p:txBody>
      </p:sp>
      <p:sp>
        <p:nvSpPr>
          <p:cNvPr id="1048828" name="序号"/>
          <p:cNvSpPr txBox="1"/>
          <p:nvPr>
            <p:custDataLst>
              <p:tags r:id="rId4"/>
            </p:custDataLst>
          </p:nvPr>
        </p:nvSpPr>
        <p:spPr>
          <a:xfrm>
            <a:off x="3366135" y="2700000"/>
            <a:ext cx="2700020" cy="1449705"/>
          </a:xfrm>
          <a:prstGeom prst="rect"/>
          <a:noFill/>
        </p:spPr>
        <p:txBody>
          <a:bodyPr anchor="b" anchorCtr="0" bIns="0" lIns="0" rIns="0" rtlCol="0" tIns="0" wrap="square">
            <a:normAutofit fontScale="99057" lnSpcReduction="10000"/>
          </a:bodyPr>
          <a:p>
            <a:pPr algn="ctr">
              <a:lnSpc>
                <a:spcPct val="100000"/>
              </a:lnSpc>
            </a:pPr>
            <a:r>
              <a:rPr b="1" sz="106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106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3366135" y="3463270"/>
            <a:ext cx="2700020" cy="1533525"/>
          </a:xfrm>
          <a:prstGeom prst="rect"/>
          <a:noFill/>
        </p:spPr>
        <p:txBody>
          <a:bodyPr anchor="t" anchorCtr="0" bIns="0" lIns="0" rIns="0" rtlCol="0" tIns="0" wrap="square">
            <a:normAutofit/>
          </a:bodyPr>
          <a:p>
            <a:pPr algn="ctr">
              <a:lnSpc>
                <a:spcPct val="100000"/>
              </a:lnSpc>
            </a:pPr>
            <a:r>
              <a:rPr altLang="en-US" b="1" dirty="0" sz="3200" lang="zh-CN" spc="300">
                <a:solidFill>
                  <a:schemeClr val="lt1">
                    <a:lumMod val="100000"/>
                  </a:schemeClr>
                </a:solidFill>
                <a:latin typeface="+mj-ea"/>
                <a:ea typeface="+mj-ea"/>
              </a:rPr>
              <a:t>个人护理电器市场发展趋势</a:t>
            </a:r>
            <a:endParaRPr altLang="en-US" b="1" dirty="0" sz="32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6036310" y="2700000"/>
            <a:ext cx="2700020" cy="1449705"/>
          </a:xfrm>
          <a:prstGeom prst="rect"/>
          <a:noFill/>
        </p:spPr>
        <p:txBody>
          <a:bodyPr anchor="b" anchorCtr="0" bIns="0" lIns="0" rIns="0" rtlCol="0" tIns="0" wrap="square">
            <a:normAutofit fontScale="99057" lnSpcReduction="10000"/>
          </a:bodyPr>
          <a:p>
            <a:pPr algn="ctr">
              <a:lnSpc>
                <a:spcPct val="100000"/>
              </a:lnSpc>
            </a:pPr>
            <a:r>
              <a:rPr b="1" sz="106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106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6036310" y="3463270"/>
            <a:ext cx="2700020" cy="1533525"/>
          </a:xfrm>
          <a:prstGeom prst="rect"/>
          <a:noFill/>
        </p:spPr>
        <p:txBody>
          <a:bodyPr anchor="t" anchorCtr="0" bIns="0" lIns="0" rIns="0" rtlCol="0" tIns="0" wrap="square">
            <a:normAutofit/>
          </a:bodyPr>
          <a:p>
            <a:pPr algn="ctr">
              <a:lnSpc>
                <a:spcPct val="100000"/>
              </a:lnSpc>
            </a:pPr>
            <a:r>
              <a:rPr altLang="en-US" b="1" dirty="0" sz="3200" lang="zh-CN" spc="300">
                <a:solidFill>
                  <a:schemeClr val="lt1">
                    <a:lumMod val="100000"/>
                  </a:schemeClr>
                </a:solidFill>
                <a:latin typeface="+mj-ea"/>
                <a:ea typeface="+mj-ea"/>
              </a:rPr>
              <a:t>个人护理电器市场投资前景预测</a:t>
            </a:r>
            <a:endParaRPr altLang="en-US" b="1" dirty="0" sz="32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8706485" y="2700000"/>
            <a:ext cx="2700020" cy="1449705"/>
          </a:xfrm>
          <a:prstGeom prst="rect"/>
          <a:noFill/>
        </p:spPr>
        <p:txBody>
          <a:bodyPr anchor="b" anchorCtr="0" bIns="0" lIns="0" rIns="0" rtlCol="0" tIns="0" wrap="square">
            <a:normAutofit fontScale="99057" lnSpcReduction="10000"/>
          </a:bodyPr>
          <a:p>
            <a:pPr algn="ctr">
              <a:lnSpc>
                <a:spcPct val="100000"/>
              </a:lnSpc>
            </a:pPr>
            <a:r>
              <a:rPr b="1" sz="106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106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8706485" y="3463270"/>
            <a:ext cx="2700020" cy="1533525"/>
          </a:xfrm>
          <a:prstGeom prst="rect"/>
          <a:noFill/>
        </p:spPr>
        <p:txBody>
          <a:bodyPr anchor="t" anchorCtr="0" bIns="0" lIns="0" rIns="0" rtlCol="0" tIns="0" wrap="square">
            <a:normAutofit/>
          </a:bodyPr>
          <a:p>
            <a:pPr algn="ctr">
              <a:lnSpc>
                <a:spcPct val="100000"/>
              </a:lnSpc>
            </a:pPr>
            <a:r>
              <a:rPr altLang="en-US" b="1" dirty="0" sz="3200" lang="zh-CN" spc="300">
                <a:solidFill>
                  <a:schemeClr val="lt1">
                    <a:lumMod val="100000"/>
                  </a:schemeClr>
                </a:solidFill>
                <a:latin typeface="+mj-ea"/>
                <a:ea typeface="+mj-ea"/>
              </a:rPr>
              <a:t>个人护理电器市场发展建议</a:t>
            </a:r>
            <a:endParaRPr altLang="en-US" b="1" dirty="0" sz="3200" lang="zh-CN" spc="300">
              <a:solidFill>
                <a:schemeClr val="lt1">
                  <a:lumMod val="100000"/>
                </a:schemeClr>
              </a:solidFill>
              <a:latin typeface="+mj-ea"/>
              <a:ea typeface="+mj-ea"/>
            </a:endParaRPr>
          </a:p>
        </p:txBody>
      </p:sp>
    </p:spTree>
    <p:custDataLst>
      <p:tags r:id="rId1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标题"/>
          <p:cNvSpPr>
            <a:spLocks noGrp="1"/>
          </p:cNvSpPr>
          <p:nvPr>
            <p:ph type="title"/>
            <p:custDataLst>
              <p:tags r:id="rId1"/>
            </p:custDataLst>
          </p:nvPr>
        </p:nvSpPr>
        <p:spPr/>
        <p:txBody>
          <a:bodyPr/>
          <a:p>
            <a:r>
              <a:rPr altLang="en-US" dirty="0" lang="zh-CN">
                <a:solidFill>
                  <a:schemeClr val="lt1">
                    <a:lumMod val="100000"/>
                  </a:schemeClr>
                </a:solidFill>
              </a:rPr>
              <a:t>个人护理电器市场概述</a:t>
            </a:r>
            <a:endParaRPr altLang="en-US" dirty="0" lang="zh-CN">
              <a:solidFill>
                <a:schemeClr val="lt1">
                  <a:lumMod val="100000"/>
                </a:schemeClr>
              </a:solidFill>
            </a:endParaRPr>
          </a:p>
        </p:txBody>
      </p:sp>
      <p:sp>
        <p:nvSpPr>
          <p:cNvPr id="1048870"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标题 1"/>
          <p:cNvSpPr>
            <a:spLocks noGrp="1"/>
          </p:cNvSpPr>
          <p:nvPr>
            <p:ph type="title"/>
          </p:nvPr>
        </p:nvSpPr>
        <p:spPr/>
        <p:txBody>
          <a:bodyPr/>
          <a:p>
            <a:r>
              <a:rPr altLang="en-US" lang="zh-CN"/>
              <a:t>市场定义与分类</a:t>
            </a:r>
            <a:endParaRPr altLang="en-US" lang="zh-CN"/>
          </a:p>
        </p:txBody>
      </p:sp>
      <p:sp>
        <p:nvSpPr>
          <p:cNvPr id="104890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个人护理电器市场的定义：指用于个人护理领域的电子产品，如电动剃须刀、吹风机、美容仪等。</a:t>
            </a:r>
            <a:endParaRPr altLang="en-US" dirty="0" lang="zh-CN" spc="150">
              <a:solidFill>
                <a:schemeClr val="tx1">
                  <a:lumMod val="85000"/>
                  <a:lumOff val="15000"/>
                </a:schemeClr>
              </a:solidFill>
              <a:latin typeface="+mn-ea"/>
              <a:sym typeface="+mn-ea"/>
            </a:endParaRPr>
          </a:p>
        </p:txBody>
      </p:sp>
      <p:sp>
        <p:nvSpPr>
          <p:cNvPr id="104891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fontScale="9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市场分类：根据产品功能和用途，可分为基础护理电器和高端护理电器。基础护理电器包括电动剃须刀、吹风机等，高端护理电器包括美容仪、按摩仪等。</a:t>
            </a:r>
            <a:endParaRPr altLang="en-US" dirty="0" sz="2000" lang="zh-CN" spc="150">
              <a:solidFill>
                <a:schemeClr val="tx1">
                  <a:lumMod val="85000"/>
                  <a:lumOff val="15000"/>
                </a:schemeClr>
              </a:solidFill>
              <a:latin typeface="+mn-ea"/>
              <a:sym typeface="+mn-ea"/>
            </a:endParaRPr>
          </a:p>
        </p:txBody>
      </p:sp>
      <p:sp>
        <p:nvSpPr>
          <p:cNvPr id="104891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市场规模：随着人们生活水平的提高和消费观念的转变，个人护理电器市场规模不断扩大。</a:t>
            </a:r>
            <a:endParaRPr altLang="en-US" dirty="0" lang="zh-CN" spc="150">
              <a:solidFill>
                <a:schemeClr val="tx1">
                  <a:lumMod val="85000"/>
                  <a:lumOff val="15000"/>
                </a:schemeClr>
              </a:solidFill>
              <a:latin typeface="+mn-ea"/>
              <a:sym typeface="+mn-ea"/>
            </a:endParaRPr>
          </a:p>
        </p:txBody>
      </p:sp>
      <p:sp>
        <p:nvSpPr>
          <p:cNvPr id="104892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市场特点：个人护理电器市场具有产品更新换代快、消费者需求多样化、市场竞争激烈等特点。</a:t>
            </a:r>
            <a:endParaRPr altLang="en-US" dirty="0" lang="zh-CN" spc="15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2" name="标题 1"/>
          <p:cNvSpPr>
            <a:spLocks noGrp="1"/>
          </p:cNvSpPr>
          <p:nvPr>
            <p:ph type="title"/>
          </p:nvPr>
        </p:nvSpPr>
        <p:spPr/>
        <p:txBody>
          <a:bodyPr/>
          <a:p>
            <a:r>
              <a:rPr altLang="en-US" lang="zh-CN"/>
              <a:t>市场规模与增长</a:t>
            </a:r>
            <a:endParaRPr altLang="en-US" lang="zh-CN"/>
          </a:p>
        </p:txBody>
      </p:sp>
      <p:sp>
        <p:nvSpPr>
          <p:cNvPr id="104896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6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6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2023年市场规模达到约XX亿元人民币</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7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过去五年复合年增长率为XX%</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7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2024年市场规模预计将达到约XX亿元人民币</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898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6"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未来五年复合年增长率预计为XX%</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1"/>
          <p:cNvSpPr>
            <a:spLocks noGrp="1"/>
          </p:cNvSpPr>
          <p:nvPr>
            <p:ph type="title"/>
          </p:nvPr>
        </p:nvSpPr>
        <p:spPr/>
        <p:txBody>
          <a:bodyPr/>
          <a:p>
            <a:r>
              <a:rPr altLang="en-US" lang="zh-CN"/>
              <a:t>市场竞争格局</a:t>
            </a:r>
            <a:endParaRPr altLang="en-US" lang="zh-CN"/>
          </a:p>
        </p:txBody>
      </p:sp>
      <p:sp>
        <p:nvSpPr>
          <p:cNvPr id="10490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品牌竞争：飞利浦、博朗、松下等知名品牌占据市场主导地位</a:t>
            </a:r>
            <a:endParaRPr altLang="en-US" dirty="0" sz="1200" lang="zh-CN" spc="150">
              <a:solidFill>
                <a:schemeClr val="tx1">
                  <a:lumMod val="65000"/>
                  <a:lumOff val="35000"/>
                </a:schemeClr>
              </a:solidFill>
              <a:latin typeface="+mn-ea"/>
              <a:sym typeface="+mn-ea"/>
            </a:endParaRPr>
          </a:p>
        </p:txBody>
      </p:sp>
      <p:sp>
        <p:nvSpPr>
          <p:cNvPr id="10490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产品差异化：各品牌通过产品差异化来满足不同消费者需求</a:t>
            </a:r>
            <a:endParaRPr altLang="en-US" dirty="0" sz="1200" lang="zh-CN" spc="150">
              <a:solidFill>
                <a:schemeClr val="tx1">
                  <a:lumMod val="65000"/>
                  <a:lumOff val="35000"/>
                </a:schemeClr>
              </a:solidFill>
              <a:latin typeface="+mn-ea"/>
              <a:sym typeface="+mn-ea"/>
            </a:endParaRPr>
          </a:p>
        </p:txBody>
      </p:sp>
      <p:sp>
        <p:nvSpPr>
          <p:cNvPr id="10490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价格战：市场竞争激烈，价格战成为常见手段</a:t>
            </a:r>
            <a:endParaRPr altLang="en-US" dirty="0" sz="1200" lang="zh-CN" spc="150">
              <a:solidFill>
                <a:schemeClr val="tx1">
                  <a:lumMod val="65000"/>
                  <a:lumOff val="35000"/>
                </a:schemeClr>
              </a:solidFill>
              <a:latin typeface="+mn-ea"/>
              <a:sym typeface="+mn-ea"/>
            </a:endParaRPr>
          </a:p>
        </p:txBody>
      </p:sp>
      <p:sp>
        <p:nvSpPr>
          <p:cNvPr id="10490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新兴品牌涌现：随着市场需求的增长，新兴品牌不断涌现并获得市场份额</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62" name="标题 1"/>
          <p:cNvSpPr>
            <a:spLocks noGrp="1"/>
          </p:cNvSpPr>
          <p:nvPr>
            <p:ph type="title"/>
          </p:nvPr>
        </p:nvSpPr>
        <p:spPr/>
        <p:txBody>
          <a:bodyPr/>
          <a:p>
            <a:r>
              <a:rPr altLang="en-US" lang="zh-CN"/>
              <a:t>消费者需求与行为分析</a:t>
            </a:r>
            <a:endParaRPr altLang="en-US" lang="zh-CN"/>
          </a:p>
        </p:txBody>
      </p:sp>
      <p:sp>
        <p:nvSpPr>
          <p:cNvPr id="104906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6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7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7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8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8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9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9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0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消费者群体特点：年轻化、个性化、品质化</a:t>
            </a:r>
            <a:endParaRPr altLang="en-US" dirty="0" sz="1200" lang="zh-CN" spc="150">
              <a:solidFill>
                <a:schemeClr val="tx1">
                  <a:lumMod val="65000"/>
                  <a:lumOff val="35000"/>
                </a:schemeClr>
              </a:solidFill>
              <a:latin typeface="+mn-ea"/>
              <a:sym typeface="+mn-ea"/>
            </a:endParaRPr>
          </a:p>
        </p:txBody>
      </p:sp>
      <p:sp>
        <p:nvSpPr>
          <p:cNvPr id="104910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营销策略影响：广告宣传、社交媒体、口碑推荐</a:t>
            </a:r>
            <a:endParaRPr altLang="en-US" dirty="0" sz="1200" lang="zh-CN" spc="150">
              <a:solidFill>
                <a:schemeClr val="tx1">
                  <a:lumMod val="65000"/>
                  <a:lumOff val="35000"/>
                </a:schemeClr>
              </a:solidFill>
              <a:latin typeface="+mn-ea"/>
              <a:sym typeface="+mn-ea"/>
            </a:endParaRPr>
          </a:p>
        </p:txBody>
      </p:sp>
      <p:sp>
        <p:nvSpPr>
          <p:cNvPr id="104910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购买决策过程：品牌认知、产品对比、价格敏感度</a:t>
            </a:r>
            <a:endParaRPr altLang="en-US" dirty="0" sz="1200" lang="zh-CN" spc="150">
              <a:solidFill>
                <a:schemeClr val="tx1">
                  <a:lumMod val="65000"/>
                  <a:lumOff val="35000"/>
                </a:schemeClr>
              </a:solidFill>
              <a:latin typeface="+mn-ea"/>
              <a:sym typeface="+mn-ea"/>
            </a:endParaRPr>
          </a:p>
        </p:txBody>
      </p:sp>
      <p:sp>
        <p:nvSpPr>
          <p:cNvPr id="104910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消费需求趋势：多功能、智能化、便捷化</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0" name="标题"/>
          <p:cNvSpPr>
            <a:spLocks noGrp="1"/>
          </p:cNvSpPr>
          <p:nvPr>
            <p:ph type="title"/>
            <p:custDataLst>
              <p:tags r:id="rId1"/>
            </p:custDataLst>
          </p:nvPr>
        </p:nvSpPr>
        <p:spPr/>
        <p:txBody>
          <a:bodyPr/>
          <a:p>
            <a:r>
              <a:rPr altLang="en-US" dirty="0" lang="zh-CN">
                <a:solidFill>
                  <a:schemeClr val="lt1">
                    <a:lumMod val="100000"/>
                  </a:schemeClr>
                </a:solidFill>
              </a:rPr>
              <a:t>个人护理电器市场发展趋势</a:t>
            </a:r>
            <a:endParaRPr altLang="en-US" dirty="0" lang="zh-CN">
              <a:solidFill>
                <a:schemeClr val="lt1">
                  <a:lumMod val="100000"/>
                </a:schemeClr>
              </a:solidFill>
            </a:endParaRPr>
          </a:p>
        </p:txBody>
      </p:sp>
      <p:sp>
        <p:nvSpPr>
          <p:cNvPr id="1049142"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6" name="标题 1"/>
          <p:cNvSpPr>
            <a:spLocks noGrp="1"/>
          </p:cNvSpPr>
          <p:nvPr>
            <p:ph type="title"/>
          </p:nvPr>
        </p:nvSpPr>
        <p:spPr/>
        <p:txBody>
          <a:bodyPr/>
          <a:p>
            <a:r>
              <a:rPr altLang="en-US" lang="zh-CN"/>
              <a:t>技术创新与产品升级</a:t>
            </a:r>
            <a:endParaRPr altLang="en-US" lang="zh-CN"/>
          </a:p>
        </p:txBody>
      </p:sp>
      <p:sp>
        <p:nvSpPr>
          <p:cNvPr id="104917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8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智能化的个人护理电器成为新趋势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消费者对个人护理电器的需求升级</a:t>
            </a:r>
            <a:endParaRPr dirty="0" sz="2000" err="1">
              <a:solidFill>
                <a:schemeClr val="tx1">
                  <a:lumMod val="75000"/>
                  <a:lumOff val="25000"/>
                </a:schemeClr>
              </a:solidFill>
              <a:latin typeface="+mn-ea"/>
              <a:ea typeface="+mn-ea"/>
              <a:cs typeface="+mn-ea"/>
              <a:sym typeface="+mn-lt"/>
            </a:endParaRPr>
          </a:p>
        </p:txBody>
      </p:sp>
      <p:sp>
        <p:nvSpPr>
          <p:cNvPr id="104919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0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品牌竞争推动产品升级与创新</a:t>
            </a:r>
            <a:endParaRPr dirty="0" sz="2000" err="1">
              <a:solidFill>
                <a:schemeClr val="tx1">
                  <a:lumMod val="75000"/>
                  <a:lumOff val="25000"/>
                </a:schemeClr>
              </a:solidFill>
              <a:latin typeface="+mn-ea"/>
              <a:ea typeface="+mn-ea"/>
              <a:cs typeface="+mn-ea"/>
              <a:sym typeface="+mn-lt"/>
            </a:endParaRPr>
          </a:p>
        </p:txBody>
      </p:sp>
      <p:sp>
        <p:nvSpPr>
          <p:cNvPr id="10492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创新技术如AI、物联网在个人护理电器中的应用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50" name="标题 1"/>
          <p:cNvSpPr>
            <a:spLocks noGrp="1"/>
          </p:cNvSpPr>
          <p:nvPr>
            <p:ph type="title"/>
          </p:nvPr>
        </p:nvSpPr>
        <p:spPr/>
        <p:txBody>
          <a:bodyPr/>
          <a:p>
            <a:r>
              <a:rPr altLang="en-US" lang="zh-CN"/>
              <a:t>智能化与个性化发展</a:t>
            </a:r>
            <a:endParaRPr altLang="en-US" lang="zh-CN"/>
          </a:p>
        </p:txBody>
      </p:sp>
      <p:sp>
        <p:nvSpPr>
          <p:cNvPr id="104925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智能化：随着人工智能技术的进步，个人护理电器将更加智能化，能够实现语音控制、智能识别等功能，提高使用体验和效率。</a:t>
            </a:r>
            <a:endParaRPr altLang="en-US" dirty="0" sz="2000" lang="zh-CN" spc="150">
              <a:solidFill>
                <a:schemeClr val="tx1">
                  <a:lumMod val="85000"/>
                  <a:lumOff val="15000"/>
                </a:schemeClr>
              </a:solidFill>
              <a:latin typeface="+mn-ea"/>
              <a:sym typeface="+mn-ea"/>
            </a:endParaRPr>
          </a:p>
        </p:txBody>
      </p:sp>
      <p:sp>
        <p:nvSpPr>
          <p:cNvPr id="104925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个性化：消费者对个人护理电器的个性化需求越来越高，企业将更加注重产品的设计和功能差异化，以满足不同消费者的需求。</a:t>
            </a:r>
            <a:endParaRPr altLang="en-US" dirty="0" sz="2000" lang="zh-CN" spc="150">
              <a:solidFill>
                <a:schemeClr val="tx1">
                  <a:lumMod val="85000"/>
                  <a:lumOff val="15000"/>
                </a:schemeClr>
              </a:solidFill>
              <a:latin typeface="+mn-ea"/>
              <a:sym typeface="+mn-ea"/>
            </a:endParaRPr>
          </a:p>
        </p:txBody>
      </p:sp>
      <p:sp>
        <p:nvSpPr>
          <p:cNvPr id="104926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健康监测：个人护理电器将集成更多的健康监测功能，如心率监测、血压监测等，帮助消费者更好地了解自己的身体状况。</a:t>
            </a:r>
            <a:endParaRPr altLang="en-US" dirty="0" sz="2000" lang="zh-CN" spc="150">
              <a:solidFill>
                <a:schemeClr val="tx1">
                  <a:lumMod val="85000"/>
                  <a:lumOff val="15000"/>
                </a:schemeClr>
              </a:solidFill>
              <a:latin typeface="+mn-ea"/>
              <a:sym typeface="+mn-ea"/>
            </a:endParaRPr>
          </a:p>
        </p:txBody>
      </p:sp>
      <p:sp>
        <p:nvSpPr>
          <p:cNvPr id="104927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7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跨界合作：个人护理电器企业将与健康、美容等领域的企业进行更多的跨界合作，共同推出更多创新产品。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08" name="标题 1"/>
          <p:cNvSpPr>
            <a:spLocks noGrp="1"/>
          </p:cNvSpPr>
          <p:nvPr>
            <p:ph type="title"/>
          </p:nvPr>
        </p:nvSpPr>
        <p:spPr/>
        <p:txBody>
          <a:bodyPr/>
          <a:p>
            <a:r>
              <a:rPr altLang="en-US" lang="zh-CN"/>
              <a:t>跨界合作与生态圈建设</a:t>
            </a:r>
            <a:endParaRPr altLang="en-US" lang="zh-CN"/>
          </a:p>
        </p:txBody>
      </p:sp>
      <p:sp>
        <p:nvSpPr>
          <p:cNvPr id="104931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个人护理电器市场正逐渐与健康、美容、医疗等领域融合，跨界合作成为趋势</a:t>
            </a:r>
            <a:endParaRPr altLang="en-US" dirty="0" sz="1200" lang="zh-CN" spc="150">
              <a:solidFill>
                <a:schemeClr val="tx1">
                  <a:lumMod val="65000"/>
                  <a:lumOff val="35000"/>
                </a:schemeClr>
              </a:solidFill>
              <a:latin typeface="+mn-ea"/>
              <a:sym typeface="+mn-ea"/>
            </a:endParaRPr>
          </a:p>
        </p:txBody>
      </p:sp>
      <p:sp>
        <p:nvSpPr>
          <p:cNvPr id="104931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品牌与渠道合作，共同打造个人护理电器生态圈，实现资源共享和互利共赢</a:t>
            </a:r>
            <a:endParaRPr altLang="en-US" dirty="0" sz="1200" lang="zh-CN" spc="150">
              <a:solidFill>
                <a:schemeClr val="tx1">
                  <a:lumMod val="65000"/>
                  <a:lumOff val="35000"/>
                </a:schemeClr>
              </a:solidFill>
              <a:latin typeface="+mn-ea"/>
              <a:sym typeface="+mn-ea"/>
            </a:endParaRPr>
          </a:p>
        </p:txBody>
      </p:sp>
      <p:sp>
        <p:nvSpPr>
          <p:cNvPr id="104931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跨界合作有助于推动个人护理电器产品的创新和升级，满足消费者多元化需求</a:t>
            </a:r>
            <a:endParaRPr altLang="en-US" dirty="0" sz="1200" lang="zh-CN" spc="150">
              <a:solidFill>
                <a:schemeClr val="tx1">
                  <a:lumMod val="65000"/>
                  <a:lumOff val="35000"/>
                </a:schemeClr>
              </a:solidFill>
              <a:latin typeface="+mn-ea"/>
              <a:sym typeface="+mn-ea"/>
            </a:endParaRPr>
          </a:p>
        </p:txBody>
      </p:sp>
      <p:sp>
        <p:nvSpPr>
          <p:cNvPr id="104931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生态圈建设有助于提升个人护理电器行业的整体竞争力和市场影响力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50" name="标题 1"/>
          <p:cNvSpPr>
            <a:spLocks noGrp="1"/>
          </p:cNvSpPr>
          <p:nvPr>
            <p:ph type="title"/>
          </p:nvPr>
        </p:nvSpPr>
        <p:spPr/>
        <p:txBody>
          <a:bodyPr/>
          <a:p>
            <a:r>
              <a:rPr altLang="en-US" lang="zh-CN"/>
              <a:t>绿色环保与可持续发展</a:t>
            </a:r>
            <a:endParaRPr altLang="en-US" lang="zh-CN"/>
          </a:p>
        </p:txBody>
      </p:sp>
      <p:sp>
        <p:nvSpPr>
          <p:cNvPr id="104935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绿色环保成为市场趋势，个人护理电器产品趋向环保材料和节能设计。</a:t>
            </a:r>
            <a:endParaRPr altLang="en-US" dirty="0" sz="1200" lang="zh-CN" spc="150">
              <a:solidFill>
                <a:schemeClr val="tx1">
                  <a:lumMod val="65000"/>
                  <a:lumOff val="35000"/>
                </a:schemeClr>
              </a:solidFill>
              <a:latin typeface="+mn-ea"/>
              <a:sym typeface="+mn-ea"/>
            </a:endParaRPr>
          </a:p>
        </p:txBody>
      </p:sp>
      <p:sp>
        <p:nvSpPr>
          <p:cNvPr id="104935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消费者对个人护理电器的环保性能越来越关注，企业需注重产品的环保认证和绿色包装。</a:t>
            </a:r>
            <a:endParaRPr altLang="en-US" dirty="0" sz="1200" lang="zh-CN" spc="150">
              <a:solidFill>
                <a:schemeClr val="tx1">
                  <a:lumMod val="65000"/>
                  <a:lumOff val="35000"/>
                </a:schemeClr>
              </a:solidFill>
              <a:latin typeface="+mn-ea"/>
              <a:sym typeface="+mn-ea"/>
            </a:endParaRPr>
          </a:p>
        </p:txBody>
      </p:sp>
      <p:sp>
        <p:nvSpPr>
          <p:cNvPr id="104935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可持续发展理念融入产品设计，个人护理电器趋向多功能、智能化，满足用户个性化需求的同时实现节能减排。</a:t>
            </a:r>
            <a:endParaRPr altLang="en-US" dirty="0" sz="1200" lang="zh-CN" spc="150">
              <a:solidFill>
                <a:schemeClr val="tx1">
                  <a:lumMod val="65000"/>
                  <a:lumOff val="35000"/>
                </a:schemeClr>
              </a:solidFill>
              <a:latin typeface="+mn-ea"/>
              <a:sym typeface="+mn-ea"/>
            </a:endParaRPr>
          </a:p>
        </p:txBody>
      </p:sp>
      <p:sp>
        <p:nvSpPr>
          <p:cNvPr id="104935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政府对环保法规的加强，推动个人护理电器行业向绿色制造转型，企业需关注相关政策法规并积极采取应对措施。</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92" name="标题"/>
          <p:cNvSpPr>
            <a:spLocks noGrp="1"/>
          </p:cNvSpPr>
          <p:nvPr>
            <p:ph type="title"/>
            <p:custDataLst>
              <p:tags r:id="rId1"/>
            </p:custDataLst>
          </p:nvPr>
        </p:nvSpPr>
        <p:spPr/>
        <p:txBody>
          <a:bodyPr/>
          <a:p>
            <a:r>
              <a:rPr altLang="en-US" dirty="0" lang="zh-CN">
                <a:solidFill>
                  <a:schemeClr val="lt1">
                    <a:lumMod val="100000"/>
                  </a:schemeClr>
                </a:solidFill>
              </a:rPr>
              <a:t>个人护理电器市场投资前景预测</a:t>
            </a:r>
            <a:endParaRPr altLang="en-US" dirty="0" lang="zh-CN">
              <a:solidFill>
                <a:schemeClr val="lt1">
                  <a:lumMod val="100000"/>
                </a:schemeClr>
              </a:solidFill>
            </a:endParaRPr>
          </a:p>
        </p:txBody>
      </p:sp>
      <p:sp>
        <p:nvSpPr>
          <p:cNvPr id="1049394"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8" name="标题 1"/>
          <p:cNvSpPr>
            <a:spLocks noGrp="1"/>
          </p:cNvSpPr>
          <p:nvPr>
            <p:ph type="title"/>
          </p:nvPr>
        </p:nvSpPr>
        <p:spPr/>
        <p:txBody>
          <a:bodyPr/>
          <a:p>
            <a:r>
              <a:rPr altLang="en-US" lang="zh-CN"/>
              <a:t>市场规模预测</a:t>
            </a:r>
            <a:endParaRPr altLang="en-US" lang="zh-CN"/>
          </a:p>
        </p:txBody>
      </p:sp>
      <p:sp>
        <p:nvSpPr>
          <p:cNvPr id="104943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3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4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4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4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5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5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46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2024年市场规模将达到XX亿元人民币</a:t>
            </a:r>
            <a:endParaRPr altLang="en-US" dirty="0" sz="1200" lang="zh-CN" spc="150">
              <a:solidFill>
                <a:schemeClr val="tx1">
                  <a:lumMod val="65000"/>
                  <a:lumOff val="35000"/>
                </a:schemeClr>
              </a:solidFill>
              <a:latin typeface="+mn-ea"/>
              <a:sym typeface="+mn-ea"/>
            </a:endParaRPr>
          </a:p>
        </p:txBody>
      </p:sp>
      <p:sp>
        <p:nvSpPr>
          <p:cNvPr id="104946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未来几年新兴市场将成为增长的重要动力</a:t>
            </a:r>
            <a:endParaRPr altLang="en-US" dirty="0" sz="1200" lang="zh-CN" spc="150">
              <a:solidFill>
                <a:schemeClr val="tx1">
                  <a:lumMod val="65000"/>
                  <a:lumOff val="35000"/>
                </a:schemeClr>
              </a:solidFill>
              <a:latin typeface="+mn-ea"/>
              <a:sym typeface="+mn-ea"/>
            </a:endParaRPr>
          </a:p>
        </p:txBody>
      </p:sp>
      <p:sp>
        <p:nvSpPr>
          <p:cNvPr id="1049470"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智能个人护理电器市场占比将逐年增加</a:t>
            </a:r>
            <a:endParaRPr altLang="en-US" dirty="0" sz="1200" lang="zh-CN" spc="150">
              <a:solidFill>
                <a:schemeClr val="tx1">
                  <a:lumMod val="65000"/>
                  <a:lumOff val="35000"/>
                </a:schemeClr>
              </a:solidFill>
              <a:latin typeface="+mn-ea"/>
              <a:sym typeface="+mn-ea"/>
            </a:endParaRPr>
          </a:p>
        </p:txBody>
      </p:sp>
      <p:sp>
        <p:nvSpPr>
          <p:cNvPr id="1049472"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增长率将保持在XX%左右</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06" name="标题 1"/>
          <p:cNvSpPr>
            <a:spLocks noGrp="1"/>
          </p:cNvSpPr>
          <p:nvPr>
            <p:ph type="title"/>
          </p:nvPr>
        </p:nvSpPr>
        <p:spPr/>
        <p:txBody>
          <a:bodyPr/>
          <a:p>
            <a:r>
              <a:rPr altLang="en-US" lang="zh-CN"/>
              <a:t>市场竞争格局预测</a:t>
            </a:r>
            <a:endParaRPr altLang="en-US" lang="zh-CN"/>
          </a:p>
        </p:txBody>
      </p:sp>
      <p:sp>
        <p:nvSpPr>
          <p:cNvPr id="104950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竞争格局：个人护理电器市场将呈现多品牌竞争的格局，市场份额将进一步分散。</a:t>
            </a:r>
            <a:endParaRPr altLang="en-US" dirty="0" sz="1200" lang="zh-CN" spc="150">
              <a:solidFill>
                <a:schemeClr val="tx1">
                  <a:lumMod val="85000"/>
                  <a:lumOff val="15000"/>
                </a:schemeClr>
              </a:solidFill>
              <a:latin typeface="+mn-ea"/>
              <a:sym typeface="+mn-ea"/>
            </a:endParaRPr>
          </a:p>
        </p:txBody>
      </p:sp>
      <p:sp>
        <p:nvSpPr>
          <p:cNvPr id="104951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品牌竞争：知名品牌将在市场上占据主导地位，新兴品牌将面临较大的竞争压力。</a:t>
            </a:r>
            <a:endParaRPr altLang="en-US" dirty="0" sz="1200" lang="zh-CN" spc="150">
              <a:solidFill>
                <a:schemeClr val="tx1">
                  <a:lumMod val="85000"/>
                  <a:lumOff val="15000"/>
                </a:schemeClr>
              </a:solidFill>
              <a:latin typeface="+mn-ea"/>
              <a:sym typeface="+mn-ea"/>
            </a:endParaRPr>
          </a:p>
        </p:txBody>
      </p:sp>
      <p:sp>
        <p:nvSpPr>
          <p:cNvPr id="104951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技术创新：市场竞争将更加激烈，技术创新将成为企业提升竞争力的关键因素。</a:t>
            </a:r>
            <a:endParaRPr altLang="en-US" dirty="0" sz="1200" lang="zh-CN" spc="150">
              <a:solidFill>
                <a:schemeClr val="tx1">
                  <a:lumMod val="85000"/>
                  <a:lumOff val="15000"/>
                </a:schemeClr>
              </a:solidFill>
              <a:latin typeface="+mn-ea"/>
              <a:sym typeface="+mn-ea"/>
            </a:endParaRPr>
          </a:p>
        </p:txBody>
      </p:sp>
      <p:sp>
        <p:nvSpPr>
          <p:cNvPr id="104952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价格竞争：在市场竞争中，价格竞争仍将存在，但企业应注重提升产品品质和品牌形象。</a:t>
            </a:r>
            <a:endParaRPr altLang="en-US" dirty="0" sz="1200" lang="zh-CN" spc="150">
              <a:solidFill>
                <a:schemeClr val="tx1">
                  <a:lumMod val="85000"/>
                  <a:lumOff val="15000"/>
                </a:schemeClr>
              </a:solidFill>
              <a:latin typeface="+mn-ea"/>
              <a:sym typeface="+mn-ea"/>
            </a:endParaRPr>
          </a:p>
        </p:txBody>
      </p:sp>
      <p:sp>
        <p:nvSpPr>
          <p:cNvPr id="104952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3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64" name="标题 1"/>
          <p:cNvSpPr>
            <a:spLocks noGrp="1"/>
          </p:cNvSpPr>
          <p:nvPr>
            <p:ph type="title"/>
          </p:nvPr>
        </p:nvSpPr>
        <p:spPr/>
        <p:txBody>
          <a:bodyPr/>
          <a:p>
            <a:r>
              <a:rPr altLang="en-US" lang="zh-CN"/>
              <a:t>消费者需求预测</a:t>
            </a:r>
            <a:endParaRPr altLang="en-US" lang="zh-CN"/>
          </a:p>
        </p:txBody>
      </p:sp>
      <p:sp>
        <p:nvSpPr>
          <p:cNvPr id="104956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消费者对个人护理电器的需求将持续增长，特别是健康护理类电器。</a:t>
            </a:r>
            <a:endParaRPr altLang="en-US" dirty="0" sz="2000" lang="zh-CN" spc="150">
              <a:solidFill>
                <a:schemeClr val="tx1">
                  <a:lumMod val="85000"/>
                  <a:lumOff val="15000"/>
                </a:schemeClr>
              </a:solidFill>
              <a:latin typeface="+mn-ea"/>
              <a:sym typeface="+mn-ea"/>
            </a:endParaRPr>
          </a:p>
        </p:txBody>
      </p:sp>
      <p:sp>
        <p:nvSpPr>
          <p:cNvPr id="104957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随着科技的发展，消费者对个人护理电器的智能化、便捷化需求将更加突出。</a:t>
            </a:r>
            <a:endParaRPr altLang="en-US" dirty="0" sz="2000" lang="zh-CN" spc="150">
              <a:solidFill>
                <a:schemeClr val="tx1">
                  <a:lumMod val="85000"/>
                  <a:lumOff val="15000"/>
                </a:schemeClr>
              </a:solidFill>
              <a:latin typeface="+mn-ea"/>
              <a:sym typeface="+mn-ea"/>
            </a:endParaRPr>
          </a:p>
        </p:txBody>
      </p:sp>
      <p:sp>
        <p:nvSpPr>
          <p:cNvPr id="104957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消费者对个人护理电器的品质和安全性要求将不断提高。</a:t>
            </a:r>
            <a:endParaRPr altLang="en-US" dirty="0" sz="2000" lang="zh-CN" spc="150">
              <a:solidFill>
                <a:schemeClr val="tx1">
                  <a:lumMod val="85000"/>
                  <a:lumOff val="15000"/>
                </a:schemeClr>
              </a:solidFill>
              <a:latin typeface="+mn-ea"/>
              <a:sym typeface="+mn-ea"/>
            </a:endParaRPr>
          </a:p>
        </p:txBody>
      </p:sp>
      <p:sp>
        <p:nvSpPr>
          <p:cNvPr id="104958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消费者对个人护理电器的个性化、定制化需求将逐渐增加。</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22" name="标题 1"/>
          <p:cNvSpPr>
            <a:spLocks noGrp="1"/>
          </p:cNvSpPr>
          <p:nvPr>
            <p:ph type="title"/>
          </p:nvPr>
        </p:nvSpPr>
        <p:spPr/>
        <p:txBody>
          <a:bodyPr/>
          <a:p>
            <a:r>
              <a:rPr altLang="en-US" lang="zh-CN"/>
              <a:t>投资风险与机会分析</a:t>
            </a:r>
            <a:endParaRPr altLang="en-US" lang="zh-CN"/>
          </a:p>
        </p:txBody>
      </p:sp>
      <p:sp>
        <p:nvSpPr>
          <p:cNvPr id="1049624" name="圆角矩形 3"/>
          <p:cNvSpPr/>
          <p:nvPr>
            <p:custDataLst>
              <p:tags r:id="rId1"/>
            </p:custDataLst>
          </p:nvPr>
        </p:nvSpPr>
        <p:spPr>
          <a:xfrm rot="16200000">
            <a:off x="5702418" y="-2489057"/>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26" name="圆角矩形 4"/>
          <p:cNvSpPr/>
          <p:nvPr>
            <p:custDataLst>
              <p:tags r:id="rId2"/>
            </p:custDataLst>
          </p:nvPr>
        </p:nvSpPr>
        <p:spPr>
          <a:xfrm rot="16200000">
            <a:off x="514912" y="2699097"/>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28" name="圆角矩形 5"/>
          <p:cNvSpPr/>
          <p:nvPr>
            <p:custDataLst>
              <p:tags r:id="rId3"/>
            </p:custDataLst>
          </p:nvPr>
        </p:nvSpPr>
        <p:spPr>
          <a:xfrm rot="16200000">
            <a:off x="5702418" y="-3491314"/>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0" name="圆角矩形 6"/>
          <p:cNvSpPr/>
          <p:nvPr>
            <p:custDataLst>
              <p:tags r:id="rId4"/>
            </p:custDataLst>
          </p:nvPr>
        </p:nvSpPr>
        <p:spPr>
          <a:xfrm rot="16200000">
            <a:off x="514912" y="1696192"/>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32" name="圆角矩形 11"/>
          <p:cNvSpPr/>
          <p:nvPr>
            <p:custDataLst>
              <p:tags r:id="rId5"/>
            </p:custDataLst>
          </p:nvPr>
        </p:nvSpPr>
        <p:spPr>
          <a:xfrm rot="16200000">
            <a:off x="5702418" y="-483895"/>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4" name="圆角矩形 12"/>
          <p:cNvSpPr/>
          <p:nvPr>
            <p:custDataLst>
              <p:tags r:id="rId6"/>
            </p:custDataLst>
          </p:nvPr>
        </p:nvSpPr>
        <p:spPr>
          <a:xfrm rot="16200000">
            <a:off x="514912" y="4704259"/>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36" name="圆角矩形 9"/>
          <p:cNvSpPr/>
          <p:nvPr>
            <p:custDataLst>
              <p:tags r:id="rId7"/>
            </p:custDataLst>
          </p:nvPr>
        </p:nvSpPr>
        <p:spPr>
          <a:xfrm rot="16200000">
            <a:off x="5702418" y="-1486152"/>
            <a:ext cx="787164" cy="1051453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8" name="圆角矩形 10"/>
          <p:cNvSpPr/>
          <p:nvPr>
            <p:custDataLst>
              <p:tags r:id="rId8"/>
            </p:custDataLst>
          </p:nvPr>
        </p:nvSpPr>
        <p:spPr>
          <a:xfrm rot="16200000">
            <a:off x="514912" y="3701354"/>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0" name="圆角矩形 7"/>
          <p:cNvSpPr/>
          <p:nvPr>
            <p:custDataLst>
              <p:tags r:id="rId9"/>
            </p:custDataLst>
          </p:nvPr>
        </p:nvSpPr>
        <p:spPr>
          <a:xfrm rot="16200000">
            <a:off x="5702418" y="517714"/>
            <a:ext cx="787164" cy="1051529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2" name="圆角矩形 8"/>
          <p:cNvSpPr/>
          <p:nvPr>
            <p:custDataLst>
              <p:tags r:id="rId10"/>
            </p:custDataLst>
          </p:nvPr>
        </p:nvSpPr>
        <p:spPr>
          <a:xfrm rot="16200000">
            <a:off x="514912" y="5705868"/>
            <a:ext cx="785868" cy="13878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4" name="文本框 14"/>
          <p:cNvSpPr txBox="1"/>
          <p:nvPr>
            <p:custDataLst>
              <p:tags r:id="rId11"/>
            </p:custDataLst>
          </p:nvPr>
        </p:nvSpPr>
        <p:spPr>
          <a:xfrm>
            <a:off x="1280048" y="5383228"/>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投资机会广阔，个人护理电器市场潜力巨大，具备投资价值</a:t>
            </a:r>
            <a:endParaRPr altLang="en-US" dirty="0" sz="2000" lang="zh-CN">
              <a:latin typeface="+mn-ea"/>
              <a:ea typeface="+mn-ea"/>
            </a:endParaRPr>
          </a:p>
        </p:txBody>
      </p:sp>
      <p:sp>
        <p:nvSpPr>
          <p:cNvPr id="1049646" name="文本框 15"/>
          <p:cNvSpPr txBox="1"/>
          <p:nvPr>
            <p:custDataLst>
              <p:tags r:id="rId12"/>
            </p:custDataLst>
          </p:nvPr>
        </p:nvSpPr>
        <p:spPr>
          <a:xfrm>
            <a:off x="1280696" y="3377418"/>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技术更新迅速，需要不断研发新技术和新产品</a:t>
            </a:r>
            <a:endParaRPr altLang="en-US" dirty="0" sz="2000" lang="zh-CN">
              <a:latin typeface="+mn-ea"/>
              <a:ea typeface="+mn-ea"/>
            </a:endParaRPr>
          </a:p>
        </p:txBody>
      </p:sp>
      <p:sp>
        <p:nvSpPr>
          <p:cNvPr id="1049648" name="文本框 16"/>
          <p:cNvSpPr txBox="1"/>
          <p:nvPr>
            <p:custDataLst>
              <p:tags r:id="rId13"/>
            </p:custDataLst>
          </p:nvPr>
        </p:nvSpPr>
        <p:spPr>
          <a:xfrm>
            <a:off x="1280048" y="4380971"/>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消费者需求多样化，需要不断满足不同消费者的需求和期望</a:t>
            </a:r>
            <a:endParaRPr altLang="en-US" dirty="0" sz="2000" lang="zh-CN">
              <a:latin typeface="+mn-ea"/>
              <a:ea typeface="+mn-ea"/>
            </a:endParaRPr>
          </a:p>
        </p:txBody>
      </p:sp>
      <p:sp>
        <p:nvSpPr>
          <p:cNvPr id="1049650" name="文本框 17"/>
          <p:cNvSpPr txBox="1"/>
          <p:nvPr>
            <p:custDataLst>
              <p:tags r:id="rId14"/>
            </p:custDataLst>
          </p:nvPr>
        </p:nvSpPr>
        <p:spPr>
          <a:xfrm>
            <a:off x="1280696" y="1372256"/>
            <a:ext cx="10073027" cy="787164"/>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市场竞争激烈，需要具备创新能力和品牌优势</a:t>
            </a:r>
            <a:endParaRPr altLang="en-US" dirty="0" sz="2000" lang="zh-CN">
              <a:latin typeface="+mn-ea"/>
              <a:ea typeface="+mn-ea"/>
            </a:endParaRPr>
          </a:p>
        </p:txBody>
      </p:sp>
      <p:sp>
        <p:nvSpPr>
          <p:cNvPr id="1049652" name="文本框 18"/>
          <p:cNvSpPr txBox="1"/>
          <p:nvPr>
            <p:custDataLst>
              <p:tags r:id="rId15"/>
            </p:custDataLst>
          </p:nvPr>
        </p:nvSpPr>
        <p:spPr>
          <a:xfrm>
            <a:off x="1280048" y="2375809"/>
            <a:ext cx="10073027" cy="7865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政策法规严格，需要遵守相关规定并确保合规经营</a:t>
            </a:r>
            <a:endParaRPr altLang="en-US" dirty="0" sz="2000" lang="zh-CN">
              <a:latin typeface="+mn-ea"/>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86" name="标题"/>
          <p:cNvSpPr>
            <a:spLocks noGrp="1"/>
          </p:cNvSpPr>
          <p:nvPr>
            <p:ph type="title"/>
            <p:custDataLst>
              <p:tags r:id="rId1"/>
            </p:custDataLst>
          </p:nvPr>
        </p:nvSpPr>
        <p:spPr/>
        <p:txBody>
          <a:bodyPr/>
          <a:p>
            <a:r>
              <a:rPr altLang="en-US" dirty="0" lang="zh-CN">
                <a:solidFill>
                  <a:schemeClr val="lt1">
                    <a:lumMod val="100000"/>
                  </a:schemeClr>
                </a:solidFill>
              </a:rPr>
              <a:t>个人护理电器市场发展建议</a:t>
            </a:r>
            <a:endParaRPr altLang="en-US" dirty="0" lang="zh-CN">
              <a:solidFill>
                <a:schemeClr val="lt1">
                  <a:lumMod val="100000"/>
                </a:schemeClr>
              </a:solidFill>
            </a:endParaRPr>
          </a:p>
        </p:txBody>
      </p:sp>
      <p:sp>
        <p:nvSpPr>
          <p:cNvPr id="1049688"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22" name="标题 1"/>
          <p:cNvSpPr>
            <a:spLocks noGrp="1"/>
          </p:cNvSpPr>
          <p:nvPr>
            <p:ph type="title"/>
          </p:nvPr>
        </p:nvSpPr>
        <p:spPr/>
        <p:txBody>
          <a:bodyPr/>
          <a:p>
            <a:r>
              <a:rPr altLang="en-US" lang="zh-CN"/>
              <a:t>产品创新与品质提升</a:t>
            </a:r>
            <a:endParaRPr altLang="en-US" lang="zh-CN"/>
          </a:p>
        </p:txBody>
      </p:sp>
      <p:sp>
        <p:nvSpPr>
          <p:cNvPr id="104972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加大研发投入，开发具有创新功能和技术的个人护理电器产品。</a:t>
            </a:r>
            <a:endParaRPr altLang="en-US" dirty="0" sz="2000" lang="zh-CN" spc="150">
              <a:solidFill>
                <a:schemeClr val="tx1">
                  <a:lumMod val="75000"/>
                  <a:lumOff val="25000"/>
                </a:schemeClr>
              </a:solidFill>
              <a:latin typeface="+mn-ea"/>
              <a:sym typeface="+mn-ea"/>
            </a:endParaRPr>
          </a:p>
        </p:txBody>
      </p:sp>
      <p:sp>
        <p:nvSpPr>
          <p:cNvPr id="104972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提高产品质量标准，确保产品性能稳定、安全可靠。</a:t>
            </a:r>
            <a:endParaRPr altLang="en-US" dirty="0" sz="2000" lang="zh-CN" spc="150">
              <a:solidFill>
                <a:schemeClr val="tx1">
                  <a:lumMod val="75000"/>
                  <a:lumOff val="25000"/>
                </a:schemeClr>
              </a:solidFill>
              <a:latin typeface="+mn-ea"/>
              <a:sym typeface="+mn-ea"/>
            </a:endParaRPr>
          </a:p>
        </p:txBody>
      </p:sp>
      <p:sp>
        <p:nvSpPr>
          <p:cNvPr id="104973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3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3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加强与国际知名品牌合作，引进先进技术和管理经验，提升产品品质。</a:t>
            </a:r>
            <a:endParaRPr altLang="en-US" dirty="0" sz="2000" lang="zh-CN" spc="150">
              <a:solidFill>
                <a:schemeClr val="tx1">
                  <a:lumMod val="75000"/>
                  <a:lumOff val="25000"/>
                </a:schemeClr>
              </a:solidFill>
              <a:latin typeface="+mn-ea"/>
              <a:sym typeface="+mn-ea"/>
            </a:endParaRPr>
          </a:p>
        </p:txBody>
      </p:sp>
      <p:sp>
        <p:nvSpPr>
          <p:cNvPr id="104974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关注消费者需求变化，及时调整产品线，满足个性化需求。</a:t>
            </a:r>
            <a:endParaRPr altLang="en-US" dirty="0" sz="2000" lang="zh-CN" spc="150">
              <a:solidFill>
                <a:schemeClr val="tx1">
                  <a:lumMod val="75000"/>
                  <a:lumOff val="25000"/>
                </a:schemeClr>
              </a:solidFill>
              <a:latin typeface="+mn-ea"/>
              <a:sym typeface="+mn-ea"/>
            </a:endParaRPr>
          </a:p>
        </p:txBody>
      </p:sp>
      <p:sp>
        <p:nvSpPr>
          <p:cNvPr id="104974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品牌建设与市场营销</a:t>
            </a:r>
            <a:endParaRPr altLang="en-US" lang="zh-CN"/>
          </a:p>
        </p:txBody>
      </p:sp>
      <p:sp>
        <p:nvSpPr>
          <p:cNvPr id="104978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8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7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建立品牌形象：通过独特的品牌形象吸引目标消费者</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多元化销售渠道：利用线上和线下渠道，拓展销售网络</a:t>
            </a:r>
            <a:endParaRPr dirty="0" sz="2000" err="1">
              <a:solidFill>
                <a:schemeClr val="tx1">
                  <a:lumMod val="75000"/>
                  <a:lumOff val="25000"/>
                </a:schemeClr>
              </a:solidFill>
              <a:latin typeface="+mn-ea"/>
              <a:ea typeface="+mn-ea"/>
              <a:cs typeface="+mn-ea"/>
              <a:sym typeface="+mn-lt"/>
            </a:endParaRPr>
          </a:p>
        </p:txBody>
      </p:sp>
      <p:sp>
        <p:nvSpPr>
          <p:cNvPr id="104980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0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0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强化售后服务：提供优质的售后服务，提升消费者满意度</a:t>
            </a:r>
            <a:endParaRPr dirty="0" sz="2000" err="1">
              <a:solidFill>
                <a:schemeClr val="tx1">
                  <a:lumMod val="75000"/>
                  <a:lumOff val="25000"/>
                </a:schemeClr>
              </a:solidFill>
              <a:latin typeface="+mn-ea"/>
              <a:ea typeface="+mn-ea"/>
              <a:cs typeface="+mn-ea"/>
              <a:sym typeface="+mn-lt"/>
            </a:endParaRPr>
          </a:p>
        </p:txBody>
      </p:sp>
      <p:sp>
        <p:nvSpPr>
          <p:cNvPr id="10498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创新产品：不断推出符合市场需求的新产品，增加竞争力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54" name="标题 1"/>
          <p:cNvSpPr>
            <a:spLocks noGrp="1"/>
          </p:cNvSpPr>
          <p:nvPr>
            <p:ph type="title"/>
          </p:nvPr>
        </p:nvSpPr>
        <p:spPr/>
        <p:txBody>
          <a:bodyPr/>
          <a:p>
            <a:r>
              <a:rPr altLang="en-US" lang="zh-CN"/>
              <a:t>跨界合作与资源整合</a:t>
            </a:r>
            <a:endParaRPr altLang="en-US" lang="zh-CN"/>
          </a:p>
        </p:txBody>
      </p:sp>
      <p:sp>
        <p:nvSpPr>
          <p:cNvPr id="104985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6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共享资源和技术，降低生产成本，提高竞争力</a:t>
            </a:r>
            <a:endParaRPr altLang="en-US" sz="1400" lang="zh-CN" spc="150">
              <a:solidFill>
                <a:schemeClr val="tx1"/>
              </a:solidFill>
              <a:effectLst/>
              <a:latin typeface="+mn-ea"/>
              <a:sym typeface="+mn-ea"/>
            </a:endParaRPr>
          </a:p>
        </p:txBody>
      </p:sp>
      <p:sp>
        <p:nvSpPr>
          <p:cNvPr id="104986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联合其他产业，共同开发新产品，扩大市场影响力</a:t>
            </a:r>
            <a:endParaRPr altLang="en-US" dirty="0" sz="1400" lang="zh-CN" spc="150">
              <a:solidFill>
                <a:schemeClr val="tx1"/>
              </a:solidFill>
              <a:effectLst/>
              <a:latin typeface="+mn-ea"/>
              <a:sym typeface="+mn-ea"/>
            </a:endParaRPr>
          </a:p>
        </p:txBody>
      </p:sp>
      <p:sp>
        <p:nvSpPr>
          <p:cNvPr id="104986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跨界合作可以带来新的创意和思路，促进个人护理电器市场的创新发展</a:t>
            </a:r>
            <a:endParaRPr altLang="en-US" sz="1400" lang="zh-CN" spc="150">
              <a:solidFill>
                <a:schemeClr val="tx1"/>
              </a:solidFill>
              <a:effectLst/>
              <a:latin typeface="+mn-ea"/>
              <a:sym typeface="+mn-ea"/>
            </a:endParaRPr>
          </a:p>
        </p:txBody>
      </p:sp>
      <p:sp>
        <p:nvSpPr>
          <p:cNvPr id="104987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通过资源整合，优化产业结构，提高市场整体水平</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绿色环保与可持续发展</a:t>
            </a:r>
            <a:endParaRPr altLang="en-US" lang="zh-CN"/>
          </a:p>
        </p:txBody>
      </p:sp>
      <p:sp>
        <p:nvSpPr>
          <p:cNvPr id="1049906"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08"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0"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提倡绿色生产，减少对环境的污染和破坏</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2"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14"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16"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研发节能、低碳、环保的个人护理电器产品</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18"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0"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2"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推动循环经济，提高资源利用效率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924"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926"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928"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加强与政府、行业协会等合作，共同推动绿色环保与可持续发展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62"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49964"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49966"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49968" name="署名"/>
          <p:cNvSpPr>
            <a:spLocks noGrp="1"/>
          </p:cNvSpPr>
          <p:nvPr>
            <p:ph type="body" sz="quarter" idx="17"/>
            <p:custDataLst>
              <p:tags r:id="rId4"/>
            </p:custDataLst>
          </p:nvPr>
        </p:nvSpPr>
        <p:spPr/>
        <p:txBody>
          <a:bodyPr/>
          <a:p>
            <a:r>
              <a:rPr altLang="en-US" lang="zh-CN"/>
              <a:t>汇报人：</a:t>
            </a:r>
            <a:r>
              <a:rPr altLang="zh-CN" lang="en-US"/>
              <a:t>XX</a:t>
            </a:r>
            <a:endParaRPr altLang="en-US"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4*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4*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4*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4*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4*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4*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4*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4*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4*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SLIDE_ID" val="custom20230982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5.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55.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98.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6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6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326.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2024-01-05T03:18:51Z</dcterms:created>
  <dcterms:modified xsi:type="dcterms:W3CDTF">2024-01-05T03:18:51Z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a724bacbc91f48e481e906b7aa7e68bd_21</vt:lpwstr>
  </property>
</Properties>
</file>