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2213" r:id="rId1"/>
    <p:sldMasterId id="2147492250" r:id="rId2"/>
  </p:sldMasterIdLst>
  <p:notesMasterIdLst>
    <p:notesMasterId r:id="rId3"/>
  </p:notesMasterIdLst>
  <p:sldIdLst>
    <p:sldId id="4042" r:id="rId4"/>
    <p:sldId id="4045" r:id="rId5"/>
    <p:sldId id="4048" r:id="rId6"/>
    <p:sldId id="4051" r:id="rId7"/>
    <p:sldId id="4054" r:id="rId8"/>
    <p:sldId id="4057" r:id="rId9"/>
    <p:sldId id="4060" r:id="rId10"/>
    <p:sldId id="4063" r:id="rId11"/>
    <p:sldId id="4066" r:id="rId12"/>
    <p:sldId id="4069" r:id="rId13"/>
    <p:sldId id="4072" r:id="rId14"/>
    <p:sldId id="4075" r:id="rId15"/>
    <p:sldId id="4078" r:id="rId16"/>
    <p:sldId id="4081" r:id="rId17"/>
    <p:sldId id="4084" r:id="rId18"/>
    <p:sldId id="4087" r:id="rId19"/>
    <p:sldId id="4090" r:id="rId20"/>
    <p:sldId id="4093" r:id="rId21"/>
    <p:sldId id="4096" r:id="rId22"/>
    <p:sldId id="4099" r:id="rId23"/>
    <p:sldId id="4102" r:id="rId24"/>
    <p:sldId id="4105" r:id="rId25"/>
    <p:sldId id="4108" r:id="rId26"/>
    <p:sldId id="4111" r:id="rId27"/>
    <p:sldId id="4114" r:id="rId28"/>
    <p:sldId id="4117" r:id="rId2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tableStyles" Target="tableStyles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jpe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tags" Target="../tags/tag6.xml"/><Relationship Id="rId3" Type="http://schemas.openxmlformats.org/officeDocument/2006/relationships/tags" Target="../tags/tag7.xml"/><Relationship Id="rId4" Type="http://schemas.openxmlformats.org/officeDocument/2006/relationships/tags" Target="../tags/tag8.xml"/><Relationship Id="rId5" Type="http://schemas.openxmlformats.org/officeDocument/2006/relationships/tags" Target="../tags/tag9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image" Target="../media/image2.jpeg"/><Relationship Id="rId3" Type="http://schemas.openxmlformats.org/officeDocument/2006/relationships/tags" Target="../tags/tag11.xml"/><Relationship Id="rId4" Type="http://schemas.openxmlformats.org/officeDocument/2006/relationships/tags" Target="../tags/tag12.xml"/><Relationship Id="rId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image" Target="../media/image1.jpeg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tags" Target="../tags/tag18.xml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38.xml"/><Relationship Id="rId2" Type="http://schemas.openxmlformats.org/officeDocument/2006/relationships/tags" Target="../tags/tag39.xml"/><Relationship Id="rId3" Type="http://schemas.openxmlformats.org/officeDocument/2006/relationships/tags" Target="../tags/tag40.xml"/><Relationship Id="rId4" Type="http://schemas.openxmlformats.org/officeDocument/2006/relationships/tags" Target="../tags/tag4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3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6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292545" y="1840534"/>
            <a:ext cx="7601258" cy="1987554"/>
          </a:xfrm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zh-CN" dirty="0" lang="en-US"/>
            </a:br>
            <a:r>
              <a:rPr altLang="en-US" dirty="0" lang="zh-CN"/>
              <a:t>编辑标题样式</a:t>
            </a:r>
            <a:endParaRPr altLang="en-US" dirty="0" lang="zh-CN"/>
          </a:p>
        </p:txBody>
      </p:sp>
      <p:sp>
        <p:nvSpPr>
          <p:cNvPr id="1048668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2292545" y="4102538"/>
            <a:ext cx="7601258" cy="711200"/>
          </a:xfrm>
        </p:spPr>
        <p:txBody>
          <a:bodyPr>
            <a:normAutofit/>
          </a:bodyPr>
          <a:lstStyle>
            <a:lvl1pPr algn="ctr" indent="0" marL="0">
              <a:lnSpc>
                <a:spcPct val="100000"/>
              </a:lnSpc>
              <a:buNone/>
              <a:defRPr sz="24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0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4721574" y="4834209"/>
            <a:ext cx="2743199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4000" y="360000"/>
            <a:ext cx="9829800" cy="864000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1524000" y="1364400"/>
            <a:ext cx="98298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8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655999" y="919175"/>
            <a:ext cx="2880000" cy="1081088"/>
          </a:xfrm>
        </p:spPr>
        <p:txBody>
          <a:bodyPr anchor="b">
            <a:normAutofit/>
          </a:bodyPr>
          <a:lstStyle>
            <a:lvl1pPr algn="ctr">
              <a:defRPr sz="6600">
                <a:solidFill>
                  <a:schemeClr val="bg1"/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4" name="文本占位符 2"/>
          <p:cNvSpPr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4656000" y="2089175"/>
            <a:ext cx="2880000" cy="504000"/>
          </a:xfrm>
        </p:spPr>
        <p:txBody>
          <a:bodyPr anchor="t">
            <a:normAutofit/>
          </a:bodyPr>
          <a:lstStyle>
            <a:lvl1pPr algn="ctr" indent="0" marL="0">
              <a:buNone/>
              <a:defRPr b="0" sz="1800">
                <a:solidFill>
                  <a:schemeClr val="bg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6400" y="3381109"/>
            <a:ext cx="9144000" cy="1152000"/>
          </a:xfrm>
        </p:spPr>
        <p:txBody>
          <a:bodyPr anchor="b">
            <a:noAutofit/>
          </a:bodyPr>
          <a:lstStyle>
            <a:lvl1pPr algn="ctr"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单击此处编辑标题</a:t>
            </a:r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90" name="文本占位符 7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1524000" y="2189693"/>
            <a:ext cx="9144000" cy="1148675"/>
          </a:xfrm>
        </p:spPr>
        <p:txBody>
          <a:bodyPr anchor="b">
            <a:noAutofit/>
          </a:bodyPr>
          <a:lstStyle>
            <a:lvl1pPr algn="ctr" indent="0" marL="0">
              <a:buNone/>
              <a:defRPr sz="8000">
                <a:solidFill>
                  <a:schemeClr val="lt1">
                    <a:lumMod val="100000"/>
                  </a:schemeClr>
                </a:solidFill>
                <a:latin typeface="Montserrat ExtraBold" panose="00000900000000000000" pitchFamily="2" charset="0"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992922" y="360000"/>
            <a:ext cx="9360877" cy="864000"/>
          </a:xfrm>
          <a:noFill/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1688122" y="360000"/>
            <a:ext cx="9665677" cy="58176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664676" y="360000"/>
            <a:ext cx="9690711" cy="864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662964" y="1296000"/>
            <a:ext cx="9689248" cy="576000"/>
          </a:xfrm>
        </p:spPr>
        <p:txBody>
          <a:bodyPr anchor="t"/>
          <a:lstStyle>
            <a:lvl1pPr indent="0" marL="0">
              <a:buNone/>
              <a:defRPr b="0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711116" y="1532672"/>
            <a:ext cx="6769768" cy="213965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zh-CN" dirty="0" lang="en-US"/>
            </a:br>
            <a:r>
              <a:rPr altLang="en-US" dirty="0" lang="zh-CN"/>
              <a:t>编辑母版标题样式</a:t>
            </a:r>
            <a:endParaRPr altLang="en-US" dirty="0" lang="zh-CN"/>
          </a:p>
        </p:txBody>
      </p:sp>
      <p:sp>
        <p:nvSpPr>
          <p:cNvPr id="1048754" name="文本占位符 23"/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4724400" y="4154172"/>
            <a:ext cx="2743200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0.xml"/><Relationship Id="rId13" Type="http://schemas.openxmlformats.org/officeDocument/2006/relationships/image" Target="../media/image4.jpeg"/><Relationship Id="rId14" Type="http://schemas.openxmlformats.org/officeDocument/2006/relationships/tags" Target="../tags/tag51.xml"/><Relationship Id="rId15" Type="http://schemas.openxmlformats.org/officeDocument/2006/relationships/tags" Target="../tags/tag52.xml"/><Relationship Id="rId16" Type="http://schemas.openxmlformats.org/officeDocument/2006/relationships/tags" Target="../tags/tag53.xml"/><Relationship Id="rId17" Type="http://schemas.openxmlformats.org/officeDocument/2006/relationships/tags" Target="../tags/tag54.xml"/><Relationship Id="rId18" Type="http://schemas.openxmlformats.org/officeDocument/2006/relationships/tags" Target="../tags/tag55.xml"/><Relationship Id="rId19" Type="http://schemas.openxmlformats.org/officeDocument/2006/relationships/tags" Target="../tags/tag5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2214" r:id="rId1"/>
    <p:sldLayoutId id="2147492215" r:id="rId2"/>
    <p:sldLayoutId id="2147492216" r:id="rId3"/>
    <p:sldLayoutId id="2147492217" r:id="rId4"/>
    <p:sldLayoutId id="2147492218" r:id="rId5"/>
    <p:sldLayoutId id="2147492219" r:id="rId6"/>
    <p:sldLayoutId id="2147492220" r:id="rId7"/>
    <p:sldLayoutId id="2147492221" r:id="rId8"/>
    <p:sldLayoutId id="2147492222" r:id="rId9"/>
    <p:sldLayoutId id="2147492223" r:id="rId10"/>
    <p:sldLayoutId id="2147492224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1664676" y="360000"/>
            <a:ext cx="9689123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1664676" y="1364400"/>
            <a:ext cx="9689123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2251" r:id="rId1"/>
    <p:sldLayoutId id="2147492252" r:id="rId2"/>
    <p:sldLayoutId id="2147492253" r:id="rId3"/>
    <p:sldLayoutId id="2147492254" r:id="rId4"/>
    <p:sldLayoutId id="2147492255" r:id="rId5"/>
    <p:sldLayoutId id="2147492256" r:id="rId6"/>
    <p:sldLayoutId id="2147492257" r:id="rId7"/>
    <p:sldLayoutId id="2147492258" r:id="rId8"/>
    <p:sldLayoutId id="2147492259" r:id="rId9"/>
    <p:sldLayoutId id="2147492260" r:id="rId10"/>
    <p:sldLayoutId id="2147492261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accent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tags" Target="../tags/tag69.xml"/><Relationship Id="rId10" Type="http://schemas.openxmlformats.org/officeDocument/2006/relationships/tags" Target="../tags/tag70.xml"/><Relationship Id="rId11" Type="http://schemas.openxmlformats.org/officeDocument/2006/relationships/tags" Target="../tags/tag71.xml"/><Relationship Id="rId12" Type="http://schemas.openxmlformats.org/officeDocument/2006/relationships/tags" Target="../tags/tag72.xml"/><Relationship Id="rId13" Type="http://schemas.openxmlformats.org/officeDocument/2006/relationships/tags" Target="../tags/tag73.xml"/><Relationship Id="rId14" Type="http://schemas.openxmlformats.org/officeDocument/2006/relationships/tags" Target="../tags/tag74.xml"/><Relationship Id="rId15" Type="http://schemas.openxmlformats.org/officeDocument/2006/relationships/tags" Target="../tags/tag75.xml"/><Relationship Id="rId16" Type="http://schemas.openxmlformats.org/officeDocument/2006/relationships/tags" Target="../tags/tag76.xml"/><Relationship Id="rId17" Type="http://schemas.openxmlformats.org/officeDocument/2006/relationships/tags" Target="../tags/tag77.xml"/><Relationship Id="rId18" Type="http://schemas.openxmlformats.org/officeDocument/2006/relationships/tags" Target="../tags/tag78.xml"/><Relationship Id="rId19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82.xml"/><Relationship Id="rId2" Type="http://schemas.openxmlformats.org/officeDocument/2006/relationships/tags" Target="../tags/tag83.xml"/><Relationship Id="rId3" Type="http://schemas.openxmlformats.org/officeDocument/2006/relationships/tags" Target="../tags/tag84.xml"/><Relationship Id="rId4" Type="http://schemas.openxmlformats.org/officeDocument/2006/relationships/tags" Target="../tags/tag85.xml"/><Relationship Id="rId5" Type="http://schemas.openxmlformats.org/officeDocument/2006/relationships/tags" Target="../tags/tag86.xml"/><Relationship Id="rId6" Type="http://schemas.openxmlformats.org/officeDocument/2006/relationships/tags" Target="../tags/tag87.xml"/><Relationship Id="rId7" Type="http://schemas.openxmlformats.org/officeDocument/2006/relationships/tags" Target="../tags/tag88.xml"/><Relationship Id="rId8" Type="http://schemas.openxmlformats.org/officeDocument/2006/relationships/tags" Target="../tags/tag89.xml"/><Relationship Id="rId9" Type="http://schemas.openxmlformats.org/officeDocument/2006/relationships/tags" Target="../tags/tag90.xml"/><Relationship Id="rId10" Type="http://schemas.openxmlformats.org/officeDocument/2006/relationships/tags" Target="../tags/tag91.xml"/><Relationship Id="rId11" Type="http://schemas.openxmlformats.org/officeDocument/2006/relationships/tags" Target="../tags/tag92.xml"/><Relationship Id="rId12" Type="http://schemas.openxmlformats.org/officeDocument/2006/relationships/tags" Target="../tags/tag93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tags" Target="../tags/tag100.xml"/><Relationship Id="rId8" Type="http://schemas.openxmlformats.org/officeDocument/2006/relationships/tags" Target="../tags/tag101.xml"/><Relationship Id="rId9" Type="http://schemas.openxmlformats.org/officeDocument/2006/relationships/tags" Target="../tags/tag102.xml"/><Relationship Id="rId10" Type="http://schemas.openxmlformats.org/officeDocument/2006/relationships/tags" Target="../tags/tag103.xml"/><Relationship Id="rId11" Type="http://schemas.openxmlformats.org/officeDocument/2006/relationships/tags" Target="../tags/tag104.xml"/><Relationship Id="rId12" Type="http://schemas.openxmlformats.org/officeDocument/2006/relationships/tags" Target="../tags/tag105.xml"/><Relationship Id="rId13" Type="http://schemas.openxmlformats.org/officeDocument/2006/relationships/tags" Target="../tags/tag106.xml"/><Relationship Id="rId14" Type="http://schemas.openxmlformats.org/officeDocument/2006/relationships/tags" Target="../tags/tag107.xml"/><Relationship Id="rId15" Type="http://schemas.openxmlformats.org/officeDocument/2006/relationships/tags" Target="../tags/tag108.xml"/><Relationship Id="rId16" Type="http://schemas.openxmlformats.org/officeDocument/2006/relationships/tags" Target="../tags/tag109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tags" Target="../tags/tag113.xml"/><Relationship Id="rId5" Type="http://schemas.openxmlformats.org/officeDocument/2006/relationships/tags" Target="../tags/tag114.xml"/><Relationship Id="rId6" Type="http://schemas.openxmlformats.org/officeDocument/2006/relationships/tags" Target="../tags/tag115.xml"/><Relationship Id="rId7" Type="http://schemas.openxmlformats.org/officeDocument/2006/relationships/tags" Target="../tags/tag116.xml"/><Relationship Id="rId8" Type="http://schemas.openxmlformats.org/officeDocument/2006/relationships/tags" Target="../tags/tag117.xml"/><Relationship Id="rId9" Type="http://schemas.openxmlformats.org/officeDocument/2006/relationships/tags" Target="../tags/tag118.xml"/><Relationship Id="rId10" Type="http://schemas.openxmlformats.org/officeDocument/2006/relationships/tags" Target="../tags/tag119.xml"/><Relationship Id="rId11" Type="http://schemas.openxmlformats.org/officeDocument/2006/relationships/tags" Target="../tags/tag120.xml"/><Relationship Id="rId12" Type="http://schemas.openxmlformats.org/officeDocument/2006/relationships/tags" Target="../tags/tag121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tags" Target="../tags/tag125.xml"/><Relationship Id="rId5" Type="http://schemas.openxmlformats.org/officeDocument/2006/relationships/tags" Target="../tags/tag126.xml"/><Relationship Id="rId6" Type="http://schemas.openxmlformats.org/officeDocument/2006/relationships/tags" Target="../tags/tag127.xml"/><Relationship Id="rId7" Type="http://schemas.openxmlformats.org/officeDocument/2006/relationships/tags" Target="../tags/tag128.xml"/><Relationship Id="rId8" Type="http://schemas.openxmlformats.org/officeDocument/2006/relationships/tags" Target="../tags/tag129.xml"/><Relationship Id="rId9" Type="http://schemas.openxmlformats.org/officeDocument/2006/relationships/tags" Target="../tags/tag130.xml"/><Relationship Id="rId10" Type="http://schemas.openxmlformats.org/officeDocument/2006/relationships/tags" Target="../tags/tag131.xml"/><Relationship Id="rId11" Type="http://schemas.openxmlformats.org/officeDocument/2006/relationships/tags" Target="../tags/tag132.xml"/><Relationship Id="rId12" Type="http://schemas.openxmlformats.org/officeDocument/2006/relationships/tags" Target="../tags/tag133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tags" Target="../tags/tag145.xml"/><Relationship Id="rId10" Type="http://schemas.openxmlformats.org/officeDocument/2006/relationships/tags" Target="../tags/tag146.xml"/><Relationship Id="rId11" Type="http://schemas.openxmlformats.org/officeDocument/2006/relationships/tags" Target="../tags/tag147.xml"/><Relationship Id="rId12" Type="http://schemas.openxmlformats.org/officeDocument/2006/relationships/tags" Target="../tags/tag148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tags" Target="../tags/tag153.xml"/><Relationship Id="rId6" Type="http://schemas.openxmlformats.org/officeDocument/2006/relationships/tags" Target="../tags/tag154.xml"/><Relationship Id="rId7" Type="http://schemas.openxmlformats.org/officeDocument/2006/relationships/tags" Target="../tags/tag155.xml"/><Relationship Id="rId8" Type="http://schemas.openxmlformats.org/officeDocument/2006/relationships/tags" Target="../tags/tag156.xml"/><Relationship Id="rId9" Type="http://schemas.openxmlformats.org/officeDocument/2006/relationships/tags" Target="../tags/tag157.xml"/><Relationship Id="rId10" Type="http://schemas.openxmlformats.org/officeDocument/2006/relationships/tags" Target="../tags/tag158.xml"/><Relationship Id="rId11" Type="http://schemas.openxmlformats.org/officeDocument/2006/relationships/tags" Target="../tags/tag159.xml"/><Relationship Id="rId12" Type="http://schemas.openxmlformats.org/officeDocument/2006/relationships/tags" Target="../tags/tag160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tags" Target="../tags/tag164.xml"/><Relationship Id="rId5" Type="http://schemas.openxmlformats.org/officeDocument/2006/relationships/tags" Target="../tags/tag165.xml"/><Relationship Id="rId6" Type="http://schemas.openxmlformats.org/officeDocument/2006/relationships/tags" Target="../tags/tag166.xml"/><Relationship Id="rId7" Type="http://schemas.openxmlformats.org/officeDocument/2006/relationships/tags" Target="../tags/tag167.xml"/><Relationship Id="rId8" Type="http://schemas.openxmlformats.org/officeDocument/2006/relationships/tags" Target="../tags/tag168.xml"/><Relationship Id="rId9" Type="http://schemas.openxmlformats.org/officeDocument/2006/relationships/tags" Target="../tags/tag169.xml"/><Relationship Id="rId10" Type="http://schemas.openxmlformats.org/officeDocument/2006/relationships/tags" Target="../tags/tag170.xml"/><Relationship Id="rId11" Type="http://schemas.openxmlformats.org/officeDocument/2006/relationships/tags" Target="../tags/tag171.xml"/><Relationship Id="rId12" Type="http://schemas.openxmlformats.org/officeDocument/2006/relationships/tags" Target="../tags/tag172.xml"/><Relationship Id="rId13" Type="http://schemas.openxmlformats.org/officeDocument/2006/relationships/tags" Target="../tags/tag173.xml"/><Relationship Id="rId14" Type="http://schemas.openxmlformats.org/officeDocument/2006/relationships/tags" Target="../tags/tag174.xml"/><Relationship Id="rId15" Type="http://schemas.openxmlformats.org/officeDocument/2006/relationships/tags" Target="../tags/tag175.xml"/><Relationship Id="rId16" Type="http://schemas.openxmlformats.org/officeDocument/2006/relationships/tags" Target="../tags/tag176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tags" Target="../tags/tag180.xml"/><Relationship Id="rId5" Type="http://schemas.openxmlformats.org/officeDocument/2006/relationships/tags" Target="../tags/tag181.xml"/><Relationship Id="rId6" Type="http://schemas.openxmlformats.org/officeDocument/2006/relationships/tags" Target="../tags/tag182.xml"/><Relationship Id="rId7" Type="http://schemas.openxmlformats.org/officeDocument/2006/relationships/tags" Target="../tags/tag183.xml"/><Relationship Id="rId8" Type="http://schemas.openxmlformats.org/officeDocument/2006/relationships/tags" Target="../tags/tag184.xml"/><Relationship Id="rId9" Type="http://schemas.openxmlformats.org/officeDocument/2006/relationships/tags" Target="../tags/tag185.xml"/><Relationship Id="rId10" Type="http://schemas.openxmlformats.org/officeDocument/2006/relationships/tags" Target="../tags/tag186.xml"/><Relationship Id="rId11" Type="http://schemas.openxmlformats.org/officeDocument/2006/relationships/tags" Target="../tags/tag187.xml"/><Relationship Id="rId12" Type="http://schemas.openxmlformats.org/officeDocument/2006/relationships/tags" Target="../tags/tag188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tags" Target="../tags/tag195.xml"/><Relationship Id="rId5" Type="http://schemas.openxmlformats.org/officeDocument/2006/relationships/tags" Target="../tags/tag196.xml"/><Relationship Id="rId6" Type="http://schemas.openxmlformats.org/officeDocument/2006/relationships/tags" Target="../tags/tag197.xml"/><Relationship Id="rId7" Type="http://schemas.openxmlformats.org/officeDocument/2006/relationships/tags" Target="../tags/tag198.xml"/><Relationship Id="rId8" Type="http://schemas.openxmlformats.org/officeDocument/2006/relationships/tags" Target="../tags/tag199.xml"/><Relationship Id="rId9" Type="http://schemas.openxmlformats.org/officeDocument/2006/relationships/tags" Target="../tags/tag200.xml"/><Relationship Id="rId10" Type="http://schemas.openxmlformats.org/officeDocument/2006/relationships/tags" Target="../tags/tag201.xml"/><Relationship Id="rId11" Type="http://schemas.openxmlformats.org/officeDocument/2006/relationships/tags" Target="../tags/tag202.xml"/><Relationship Id="rId12" Type="http://schemas.openxmlformats.org/officeDocument/2006/relationships/tags" Target="../tags/tag203.xml"/><Relationship Id="rId13" Type="http://schemas.openxmlformats.org/officeDocument/2006/relationships/tags" Target="../tags/tag204.xml"/><Relationship Id="rId14" Type="http://schemas.openxmlformats.org/officeDocument/2006/relationships/tags" Target="../tags/tag205.xml"/><Relationship Id="rId15" Type="http://schemas.openxmlformats.org/officeDocument/2006/relationships/tags" Target="../tags/tag206.xml"/><Relationship Id="rId16" Type="http://schemas.openxmlformats.org/officeDocument/2006/relationships/tags" Target="../tags/tag207.xml"/><Relationship Id="rId17" Type="http://schemas.openxmlformats.org/officeDocument/2006/relationships/tags" Target="../tags/tag208.xml"/><Relationship Id="rId18" Type="http://schemas.openxmlformats.org/officeDocument/2006/relationships/tags" Target="../tags/tag209.xml"/><Relationship Id="rId19" Type="http://schemas.openxmlformats.org/officeDocument/2006/relationships/tags" Target="../tags/tag210.xml"/><Relationship Id="rId20" Type="http://schemas.openxmlformats.org/officeDocument/2006/relationships/tags" Target="../tags/tag211.xml"/><Relationship Id="rId21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tags" Target="../tags/tag215.xml"/><Relationship Id="rId5" Type="http://schemas.openxmlformats.org/officeDocument/2006/relationships/tags" Target="../tags/tag216.xml"/><Relationship Id="rId6" Type="http://schemas.openxmlformats.org/officeDocument/2006/relationships/tags" Target="../tags/tag217.xml"/><Relationship Id="rId7" Type="http://schemas.openxmlformats.org/officeDocument/2006/relationships/tags" Target="../tags/tag218.xml"/><Relationship Id="rId8" Type="http://schemas.openxmlformats.org/officeDocument/2006/relationships/tags" Target="../tags/tag219.xml"/><Relationship Id="rId9" Type="http://schemas.openxmlformats.org/officeDocument/2006/relationships/tags" Target="../tags/tag220.xml"/><Relationship Id="rId10" Type="http://schemas.openxmlformats.org/officeDocument/2006/relationships/tags" Target="../tags/tag221.xml"/><Relationship Id="rId11" Type="http://schemas.openxmlformats.org/officeDocument/2006/relationships/tags" Target="../tags/tag222.xml"/><Relationship Id="rId12" Type="http://schemas.openxmlformats.org/officeDocument/2006/relationships/tags" Target="../tags/tag223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tags" Target="../tags/tag227.xml"/><Relationship Id="rId5" Type="http://schemas.openxmlformats.org/officeDocument/2006/relationships/tags" Target="../tags/tag228.xml"/><Relationship Id="rId6" Type="http://schemas.openxmlformats.org/officeDocument/2006/relationships/tags" Target="../tags/tag229.xml"/><Relationship Id="rId7" Type="http://schemas.openxmlformats.org/officeDocument/2006/relationships/tags" Target="../tags/tag230.xml"/><Relationship Id="rId8" Type="http://schemas.openxmlformats.org/officeDocument/2006/relationships/tags" Target="../tags/tag231.xml"/><Relationship Id="rId9" Type="http://schemas.openxmlformats.org/officeDocument/2006/relationships/tags" Target="../tags/tag232.xml"/><Relationship Id="rId10" Type="http://schemas.openxmlformats.org/officeDocument/2006/relationships/tags" Target="../tags/tag233.xml"/><Relationship Id="rId11" Type="http://schemas.openxmlformats.org/officeDocument/2006/relationships/tags" Target="../tags/tag234.xml"/><Relationship Id="rId12" Type="http://schemas.openxmlformats.org/officeDocument/2006/relationships/tags" Target="../tags/tag235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tags" Target="../tags/tag239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0.xml"/><Relationship Id="rId2" Type="http://schemas.openxmlformats.org/officeDocument/2006/relationships/tags" Target="../tags/tag241.xml"/><Relationship Id="rId3" Type="http://schemas.openxmlformats.org/officeDocument/2006/relationships/tags" Target="../tags/tag242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tags" Target="../tags/tag246.xml"/><Relationship Id="rId5" Type="http://schemas.openxmlformats.org/officeDocument/2006/relationships/tags" Target="../tags/tag247.xml"/><Relationship Id="rId6" Type="http://schemas.openxmlformats.org/officeDocument/2006/relationships/tags" Target="../tags/tag248.xml"/><Relationship Id="rId7" Type="http://schemas.openxmlformats.org/officeDocument/2006/relationships/tags" Target="../tags/tag249.xml"/><Relationship Id="rId8" Type="http://schemas.openxmlformats.org/officeDocument/2006/relationships/tags" Target="../tags/tag250.xml"/><Relationship Id="rId9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tags" Target="../tags/tag254.xml"/><Relationship Id="rId5" Type="http://schemas.openxmlformats.org/officeDocument/2006/relationships/tags" Target="../tags/tag255.xml"/><Relationship Id="rId6" Type="http://schemas.openxmlformats.org/officeDocument/2006/relationships/tags" Target="../tags/tag256.xml"/><Relationship Id="rId7" Type="http://schemas.openxmlformats.org/officeDocument/2006/relationships/tags" Target="../tags/tag257.xml"/><Relationship Id="rId8" Type="http://schemas.openxmlformats.org/officeDocument/2006/relationships/tags" Target="../tags/tag258.xml"/><Relationship Id="rId9" Type="http://schemas.openxmlformats.org/officeDocument/2006/relationships/tags" Target="../tags/tag259.xml"/><Relationship Id="rId10" Type="http://schemas.openxmlformats.org/officeDocument/2006/relationships/tags" Target="../tags/tag260.xml"/><Relationship Id="rId11" Type="http://schemas.openxmlformats.org/officeDocument/2006/relationships/tags" Target="../tags/tag261.xml"/><Relationship Id="rId12" Type="http://schemas.openxmlformats.org/officeDocument/2006/relationships/tags" Target="../tags/tag262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tags" Target="../tags/tag266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tags" Target="../tags/tag270.xml"/><Relationship Id="rId5" Type="http://schemas.openxmlformats.org/officeDocument/2006/relationships/tags" Target="../tags/tag271.xml"/><Relationship Id="rId6" Type="http://schemas.openxmlformats.org/officeDocument/2006/relationships/tags" Target="../tags/tag272.xml"/><Relationship Id="rId7" Type="http://schemas.openxmlformats.org/officeDocument/2006/relationships/tags" Target="../tags/tag273.xml"/><Relationship Id="rId8" Type="http://schemas.openxmlformats.org/officeDocument/2006/relationships/tags" Target="../tags/tag274.xml"/><Relationship Id="rId9" Type="http://schemas.openxmlformats.org/officeDocument/2006/relationships/tags" Target="../tags/tag275.xml"/><Relationship Id="rId10" Type="http://schemas.openxmlformats.org/officeDocument/2006/relationships/tags" Target="../tags/tag276.xml"/><Relationship Id="rId11" Type="http://schemas.openxmlformats.org/officeDocument/2006/relationships/tags" Target="../tags/tag277.xml"/><Relationship Id="rId12" Type="http://schemas.openxmlformats.org/officeDocument/2006/relationships/tags" Target="../tags/tag278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tags" Target="../tags/tag285.xml"/><Relationship Id="rId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tags" Target="../tags/tag290.xml"/><Relationship Id="rId6" Type="http://schemas.openxmlformats.org/officeDocument/2006/relationships/tags" Target="../tags/tag291.xml"/><Relationship Id="rId7" Type="http://schemas.openxmlformats.org/officeDocument/2006/relationships/tags" Target="../tags/tag292.xml"/><Relationship Id="rId8" Type="http://schemas.openxmlformats.org/officeDocument/2006/relationships/tags" Target="../tags/tag293.xml"/><Relationship Id="rId9" Type="http://schemas.openxmlformats.org/officeDocument/2006/relationships/tags" Target="../tags/tag294.xml"/><Relationship Id="rId10" Type="http://schemas.openxmlformats.org/officeDocument/2006/relationships/tags" Target="../tags/tag295.xml"/><Relationship Id="rId11" Type="http://schemas.openxmlformats.org/officeDocument/2006/relationships/tags" Target="../tags/tag296.xml"/><Relationship Id="rId12" Type="http://schemas.openxmlformats.org/officeDocument/2006/relationships/tags" Target="../tags/tag297.xml"/><Relationship Id="rId13" Type="http://schemas.openxmlformats.org/officeDocument/2006/relationships/tags" Target="../tags/tag298.xml"/><Relationship Id="rId14" Type="http://schemas.openxmlformats.org/officeDocument/2006/relationships/tags" Target="../tags/tag299.xml"/><Relationship Id="rId15" Type="http://schemas.openxmlformats.org/officeDocument/2006/relationships/tags" Target="../tags/tag300.xml"/><Relationship Id="rId16" Type="http://schemas.openxmlformats.org/officeDocument/2006/relationships/tags" Target="../tags/tag301.xml"/><Relationship Id="rId17" Type="http://schemas.openxmlformats.org/officeDocument/2006/relationships/tags" Target="../tags/tag302.xml"/><Relationship Id="rId18" Type="http://schemas.openxmlformats.org/officeDocument/2006/relationships/tags" Target="../tags/tag303.xml"/><Relationship Id="rId19" Type="http://schemas.openxmlformats.org/officeDocument/2006/relationships/tags" Target="../tags/tag304.xml"/><Relationship Id="rId20" Type="http://schemas.openxmlformats.org/officeDocument/2006/relationships/tags" Target="../tags/tag305.xml"/><Relationship Id="rId21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06.xml"/><Relationship Id="rId2" Type="http://schemas.openxmlformats.org/officeDocument/2006/relationships/tags" Target="../tags/tag307.xml"/><Relationship Id="rId3" Type="http://schemas.openxmlformats.org/officeDocument/2006/relationships/tags" Target="../tags/tag308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292545" y="1840534"/>
            <a:ext cx="7601258" cy="1987554"/>
          </a:xfrm>
        </p:spPr>
        <p:txBody>
          <a:bodyPr/>
          <a:p>
            <a:r>
              <a:rPr altLang="en-US" dirty="0" lang="zh-CN"/>
              <a:t>初中教育与健康生活方式教育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292545" y="4102538"/>
            <a:ext cx="7601258" cy="711200"/>
          </a:xfrm>
        </p:spPr>
        <p:txBody>
          <a:bodyPr/>
          <a:p>
            <a:r>
              <a:rPr altLang="en-US" dirty="0" lang="zh-CN"/>
              <a:t>单击此处添加副标题</a:t>
            </a:r>
            <a:endParaRPr altLang="en-US" dirty="0" lang="zh-CN"/>
          </a:p>
        </p:txBody>
      </p:sp>
      <p:sp>
        <p:nvSpPr>
          <p:cNvPr id="1048652" name="文本占位符 23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4721574" y="4834209"/>
            <a:ext cx="2743199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655999" y="919175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64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4656000" y="2089175"/>
            <a:ext cx="2880000" cy="504000"/>
          </a:xfrm>
        </p:spPr>
        <p:txBody>
          <a:bodyPr/>
          <a:p>
            <a:r>
              <a:rPr altLang="zh-CN" dirty="0" lang="en-US"/>
              <a:t>CONTENTS</a:t>
            </a:r>
            <a:endParaRPr altLang="en-US" dirty="0" lang="zh-CN"/>
          </a:p>
        </p:txBody>
      </p:sp>
      <p:sp>
        <p:nvSpPr>
          <p:cNvPr id="1048766" name="矩形: 圆角 7"/>
          <p:cNvSpPr/>
          <p:nvPr>
            <p:custDataLst>
              <p:tags r:id="rId3"/>
            </p:custDataLst>
          </p:nvPr>
        </p:nvSpPr>
        <p:spPr>
          <a:xfrm>
            <a:off x="32829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68" name="矩形: 圆角 10"/>
          <p:cNvSpPr/>
          <p:nvPr>
            <p:custDataLst>
              <p:tags r:id="rId4"/>
            </p:custDataLst>
          </p:nvPr>
        </p:nvSpPr>
        <p:spPr>
          <a:xfrm>
            <a:off x="2660650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0" name="矩形: 圆角 13"/>
          <p:cNvSpPr/>
          <p:nvPr>
            <p:custDataLst>
              <p:tags r:id="rId5"/>
            </p:custDataLst>
          </p:nvPr>
        </p:nvSpPr>
        <p:spPr>
          <a:xfrm>
            <a:off x="499427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2" name="矩形: 圆角 16"/>
          <p:cNvSpPr/>
          <p:nvPr>
            <p:custDataLst>
              <p:tags r:id="rId6"/>
            </p:custDataLst>
          </p:nvPr>
        </p:nvSpPr>
        <p:spPr>
          <a:xfrm>
            <a:off x="732726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4" name="文本框 14"/>
          <p:cNvSpPr txBox="1"/>
          <p:nvPr>
            <p:custDataLst>
              <p:tags r:id="rId7"/>
            </p:custDataLst>
          </p:nvPr>
        </p:nvSpPr>
        <p:spPr>
          <a:xfrm flipH="1">
            <a:off x="328295" y="5046156"/>
            <a:ext cx="2045970" cy="113643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19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初中教育的重要性</a:t>
            </a:r>
            <a:endParaRPr altLang="en-US" b="1" dirty="0" sz="19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76" name="文本框 17"/>
          <p:cNvSpPr txBox="1"/>
          <p:nvPr>
            <p:custDataLst>
              <p:tags r:id="rId8"/>
            </p:custDataLst>
          </p:nvPr>
        </p:nvSpPr>
        <p:spPr>
          <a:xfrm>
            <a:off x="32829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One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78" name="矩形: 圆角 16"/>
          <p:cNvSpPr/>
          <p:nvPr>
            <p:custDataLst>
              <p:tags r:id="rId9"/>
            </p:custDataLst>
          </p:nvPr>
        </p:nvSpPr>
        <p:spPr>
          <a:xfrm>
            <a:off x="966025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80" name="文本框 14"/>
          <p:cNvSpPr txBox="1"/>
          <p:nvPr>
            <p:custDataLst>
              <p:tags r:id="rId10"/>
            </p:custDataLst>
          </p:nvPr>
        </p:nvSpPr>
        <p:spPr>
          <a:xfrm flipH="1">
            <a:off x="2661285" y="5046156"/>
            <a:ext cx="2045970" cy="113643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19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健康生活方式教育的必要性</a:t>
            </a:r>
            <a:endParaRPr altLang="en-US" b="1" dirty="0" sz="19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2" name="文本框 17"/>
          <p:cNvSpPr txBox="1"/>
          <p:nvPr>
            <p:custDataLst>
              <p:tags r:id="rId11"/>
            </p:custDataLst>
          </p:nvPr>
        </p:nvSpPr>
        <p:spPr>
          <a:xfrm>
            <a:off x="266128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Two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4" name="文本框 14"/>
          <p:cNvSpPr txBox="1"/>
          <p:nvPr>
            <p:custDataLst>
              <p:tags r:id="rId12"/>
            </p:custDataLst>
          </p:nvPr>
        </p:nvSpPr>
        <p:spPr>
          <a:xfrm flipH="1">
            <a:off x="4994275" y="5046156"/>
            <a:ext cx="2045970" cy="113643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19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初中教育与健康生活方式教育的结合</a:t>
            </a:r>
            <a:endParaRPr altLang="en-US" b="1" dirty="0" sz="19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6" name="文本框 17"/>
          <p:cNvSpPr txBox="1"/>
          <p:nvPr>
            <p:custDataLst>
              <p:tags r:id="rId13"/>
            </p:custDataLst>
          </p:nvPr>
        </p:nvSpPr>
        <p:spPr>
          <a:xfrm>
            <a:off x="499427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Three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8" name="文本框 14"/>
          <p:cNvSpPr txBox="1"/>
          <p:nvPr>
            <p:custDataLst>
              <p:tags r:id="rId14"/>
            </p:custDataLst>
          </p:nvPr>
        </p:nvSpPr>
        <p:spPr>
          <a:xfrm flipH="1">
            <a:off x="7327900" y="5046156"/>
            <a:ext cx="2045970" cy="1136432"/>
          </a:xfrm>
          <a:prstGeom prst="rect"/>
          <a:noFill/>
        </p:spPr>
        <p:txBody>
          <a:bodyPr vert="horz" wrap="square">
            <a:normAutofit fontScale="84167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如何促进初中教育与健康生活方式教育的融合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0" name="文本框 17"/>
          <p:cNvSpPr txBox="1"/>
          <p:nvPr>
            <p:custDataLst>
              <p:tags r:id="rId15"/>
            </p:custDataLst>
          </p:nvPr>
        </p:nvSpPr>
        <p:spPr>
          <a:xfrm>
            <a:off x="7327900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Four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2" name="文本框 14"/>
          <p:cNvSpPr txBox="1"/>
          <p:nvPr>
            <p:custDataLst>
              <p:tags r:id="rId16"/>
            </p:custDataLst>
          </p:nvPr>
        </p:nvSpPr>
        <p:spPr>
          <a:xfrm flipH="1">
            <a:off x="9661525" y="5046156"/>
            <a:ext cx="2045970" cy="113643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19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结论与建议</a:t>
            </a:r>
            <a:endParaRPr altLang="en-US" b="1" dirty="0" sz="19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4" name="文本框 17"/>
          <p:cNvSpPr txBox="1"/>
          <p:nvPr>
            <p:custDataLst>
              <p:tags r:id="rId17"/>
            </p:custDataLst>
          </p:nvPr>
        </p:nvSpPr>
        <p:spPr>
          <a:xfrm>
            <a:off x="966152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Five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</p:spTree>
    <p:custDataLst>
      <p:tags r:id="rId1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初中教育的重要性</a:t>
            </a:r>
            <a:endParaRPr altLang="en-US" dirty="0" lang="zh-CN"/>
          </a:p>
        </p:txBody>
      </p:sp>
      <p:sp>
        <p:nvSpPr>
          <p:cNvPr id="104881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初中教育在个体发展中的地位</a:t>
            </a:r>
            <a:endParaRPr altLang="en-US" lang="zh-CN"/>
          </a:p>
        </p:txBody>
      </p:sp>
      <p:sp>
        <p:nvSpPr>
          <p:cNvPr id="1048846" name="圆角矩形 3"/>
          <p:cNvSpPr/>
          <p:nvPr>
            <p:custDataLst>
              <p:tags r:id="rId1"/>
            </p:custDataLst>
          </p:nvPr>
        </p:nvSpPr>
        <p:spPr>
          <a:xfrm rot="16200000">
            <a:off x="6005283" y="-2843234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48" name="圆角矩形 4"/>
          <p:cNvSpPr/>
          <p:nvPr>
            <p:custDataLst>
              <p:tags r:id="rId2"/>
            </p:custDataLst>
          </p:nvPr>
        </p:nvSpPr>
        <p:spPr>
          <a:xfrm rot="16200000">
            <a:off x="1156654" y="2005395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850" name="圆角矩形 5"/>
          <p:cNvSpPr/>
          <p:nvPr>
            <p:custDataLst>
              <p:tags r:id="rId3"/>
            </p:custDataLst>
          </p:nvPr>
        </p:nvSpPr>
        <p:spPr>
          <a:xfrm rot="16200000">
            <a:off x="6006425" y="-1702346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52" name="圆角矩形 6"/>
          <p:cNvSpPr/>
          <p:nvPr>
            <p:custDataLst>
              <p:tags r:id="rId4"/>
            </p:custDataLst>
          </p:nvPr>
        </p:nvSpPr>
        <p:spPr>
          <a:xfrm rot="16200000">
            <a:off x="1157796" y="3146854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854" name="圆角矩形 9"/>
          <p:cNvSpPr/>
          <p:nvPr>
            <p:custDataLst>
              <p:tags r:id="rId5"/>
            </p:custDataLst>
          </p:nvPr>
        </p:nvSpPr>
        <p:spPr>
          <a:xfrm rot="16200000">
            <a:off x="6005283" y="-583168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56" name="圆角矩形 10"/>
          <p:cNvSpPr/>
          <p:nvPr>
            <p:custDataLst>
              <p:tags r:id="rId6"/>
            </p:custDataLst>
          </p:nvPr>
        </p:nvSpPr>
        <p:spPr>
          <a:xfrm rot="16200000">
            <a:off x="1156654" y="4265461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858" name="圆角矩形 11"/>
          <p:cNvSpPr/>
          <p:nvPr>
            <p:custDataLst>
              <p:tags r:id="rId7"/>
            </p:custDataLst>
          </p:nvPr>
        </p:nvSpPr>
        <p:spPr>
          <a:xfrm rot="16200000">
            <a:off x="6006425" y="557148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60" name="圆角矩形 12"/>
          <p:cNvSpPr/>
          <p:nvPr>
            <p:custDataLst>
              <p:tags r:id="rId8"/>
            </p:custDataLst>
          </p:nvPr>
        </p:nvSpPr>
        <p:spPr>
          <a:xfrm rot="16200000">
            <a:off x="1157796" y="5406348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862" name="文本框 7"/>
          <p:cNvSpPr txBox="1"/>
          <p:nvPr>
            <p:custDataLst>
              <p:tags r:id="rId9"/>
            </p:custDataLst>
          </p:nvPr>
        </p:nvSpPr>
        <p:spPr>
          <a:xfrm>
            <a:off x="1937050" y="3897543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初中教育在个体社会化过程中起到重要作用，是学生形成正确的价值观、人生观和世界观的重要时期。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864" name="文本框 8"/>
          <p:cNvSpPr txBox="1"/>
          <p:nvPr>
            <p:custDataLst>
              <p:tags r:id="rId10"/>
            </p:custDataLst>
          </p:nvPr>
        </p:nvSpPr>
        <p:spPr>
          <a:xfrm>
            <a:off x="1937050" y="5039002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初中教育对于学生的职业规划和未来发展方向具有重要影响，是学生走向社会的必经之路。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866" name="文本框 13"/>
          <p:cNvSpPr txBox="1"/>
          <p:nvPr>
            <p:custDataLst>
              <p:tags r:id="rId11"/>
            </p:custDataLst>
          </p:nvPr>
        </p:nvSpPr>
        <p:spPr>
          <a:xfrm>
            <a:off x="1937050" y="1637477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初中教育是基础教育的关键阶段，为学生未来的学习和成长奠定基础。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868" name="文本框 14"/>
          <p:cNvSpPr txBox="1"/>
          <p:nvPr>
            <p:custDataLst>
              <p:tags r:id="rId12"/>
            </p:custDataLst>
          </p:nvPr>
        </p:nvSpPr>
        <p:spPr>
          <a:xfrm>
            <a:off x="1937050" y="2780079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初中阶段是学生的身心发展关键期，初中教育对于培养学生的综合素质和健康生活方式至关重要。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初中教育对未来生活的影响</a:t>
            </a:r>
            <a:endParaRPr altLang="en-US" lang="zh-CN"/>
          </a:p>
        </p:txBody>
      </p:sp>
      <p:sp>
        <p:nvSpPr>
          <p:cNvPr id="1048904" name="对角圆角矩形 15"/>
          <p:cNvSpPr/>
          <p:nvPr>
            <p:custDataLst>
              <p:tags r:id="rId1"/>
            </p:custDataLst>
          </p:nvPr>
        </p:nvSpPr>
        <p:spPr>
          <a:xfrm>
            <a:off x="17933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06" name="对角圆角矩形 16"/>
          <p:cNvSpPr/>
          <p:nvPr>
            <p:custDataLst>
              <p:tags r:id="rId2"/>
            </p:custDataLst>
          </p:nvPr>
        </p:nvSpPr>
        <p:spPr>
          <a:xfrm>
            <a:off x="17933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08" name="直角三角形 17"/>
          <p:cNvSpPr/>
          <p:nvPr>
            <p:custDataLst>
              <p:tags r:id="rId3"/>
            </p:custDataLst>
          </p:nvPr>
        </p:nvSpPr>
        <p:spPr>
          <a:xfrm>
            <a:off x="23589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0" name="文本框 27"/>
          <p:cNvSpPr txBox="1"/>
          <p:nvPr>
            <p:custDataLst>
              <p:tags r:id="rId4"/>
            </p:custDataLst>
          </p:nvPr>
        </p:nvSpPr>
        <p:spPr>
          <a:xfrm>
            <a:off x="23954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增强社交能力和人际关系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2" name="对角圆角矩形 52"/>
          <p:cNvSpPr/>
          <p:nvPr>
            <p:custDataLst>
              <p:tags r:id="rId5"/>
            </p:custDataLst>
          </p:nvPr>
        </p:nvSpPr>
        <p:spPr>
          <a:xfrm>
            <a:off x="17933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4" name="对角圆角矩形 53"/>
          <p:cNvSpPr/>
          <p:nvPr>
            <p:custDataLst>
              <p:tags r:id="rId6"/>
            </p:custDataLst>
          </p:nvPr>
        </p:nvSpPr>
        <p:spPr>
          <a:xfrm>
            <a:off x="17933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6" name="直角三角形 54"/>
          <p:cNvSpPr/>
          <p:nvPr>
            <p:custDataLst>
              <p:tags r:id="rId7"/>
            </p:custDataLst>
          </p:nvPr>
        </p:nvSpPr>
        <p:spPr>
          <a:xfrm>
            <a:off x="23589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8" name="文本框 56"/>
          <p:cNvSpPr txBox="1"/>
          <p:nvPr>
            <p:custDataLst>
              <p:tags r:id="rId8"/>
            </p:custDataLst>
          </p:nvPr>
        </p:nvSpPr>
        <p:spPr>
          <a:xfrm>
            <a:off x="23954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培养良好的学习习惯和自主性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0" name="对角圆角矩形 5"/>
          <p:cNvSpPr/>
          <p:nvPr>
            <p:custDataLst>
              <p:tags r:id="rId9"/>
            </p:custDataLst>
          </p:nvPr>
        </p:nvSpPr>
        <p:spPr>
          <a:xfrm>
            <a:off x="17933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2" name="对角圆角矩形 6"/>
          <p:cNvSpPr/>
          <p:nvPr>
            <p:custDataLst>
              <p:tags r:id="rId10"/>
            </p:custDataLst>
          </p:nvPr>
        </p:nvSpPr>
        <p:spPr>
          <a:xfrm>
            <a:off x="17933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4" name="直角三角形 7"/>
          <p:cNvSpPr/>
          <p:nvPr>
            <p:custDataLst>
              <p:tags r:id="rId11"/>
            </p:custDataLst>
          </p:nvPr>
        </p:nvSpPr>
        <p:spPr>
          <a:xfrm>
            <a:off x="23589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6" name="文本框 8"/>
          <p:cNvSpPr txBox="1"/>
          <p:nvPr>
            <p:custDataLst>
              <p:tags r:id="rId12"/>
            </p:custDataLst>
          </p:nvPr>
        </p:nvSpPr>
        <p:spPr>
          <a:xfrm>
            <a:off x="23954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奠定未来职业发展的基础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8" name="对角圆角矩形 9"/>
          <p:cNvSpPr/>
          <p:nvPr>
            <p:custDataLst>
              <p:tags r:id="rId13"/>
            </p:custDataLst>
          </p:nvPr>
        </p:nvSpPr>
        <p:spPr>
          <a:xfrm>
            <a:off x="17933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0" name="对角圆角矩形 10"/>
          <p:cNvSpPr/>
          <p:nvPr>
            <p:custDataLst>
              <p:tags r:id="rId14"/>
            </p:custDataLst>
          </p:nvPr>
        </p:nvSpPr>
        <p:spPr>
          <a:xfrm>
            <a:off x="17933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2" name="直角三角形 11"/>
          <p:cNvSpPr/>
          <p:nvPr>
            <p:custDataLst>
              <p:tags r:id="rId15"/>
            </p:custDataLst>
          </p:nvPr>
        </p:nvSpPr>
        <p:spPr>
          <a:xfrm>
            <a:off x="23589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4" name="文本框 12"/>
          <p:cNvSpPr txBox="1"/>
          <p:nvPr>
            <p:custDataLst>
              <p:tags r:id="rId16"/>
            </p:custDataLst>
          </p:nvPr>
        </p:nvSpPr>
        <p:spPr>
          <a:xfrm>
            <a:off x="23954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提高个人素质和社会责任感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初中教育如何培养个体能力</a:t>
            </a:r>
            <a:endParaRPr altLang="en-US" lang="zh-CN"/>
          </a:p>
        </p:txBody>
      </p:sp>
      <p:sp>
        <p:nvSpPr>
          <p:cNvPr id="1048970" name="矩形 3"/>
          <p:cNvSpPr/>
          <p:nvPr>
            <p:custDataLst>
              <p:tags r:id="rId1"/>
            </p:custDataLst>
          </p:nvPr>
        </p:nvSpPr>
        <p:spPr>
          <a:xfrm>
            <a:off x="2042276" y="1436267"/>
            <a:ext cx="9311583" cy="1023782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2" name="矩形 13"/>
          <p:cNvSpPr/>
          <p:nvPr>
            <p:custDataLst>
              <p:tags r:id="rId2"/>
            </p:custDataLst>
          </p:nvPr>
        </p:nvSpPr>
        <p:spPr>
          <a:xfrm>
            <a:off x="1524000" y="1436267"/>
            <a:ext cx="252527" cy="1023782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4" name="文本框 4"/>
          <p:cNvSpPr txBox="1"/>
          <p:nvPr>
            <p:custDataLst>
              <p:tags r:id="rId3"/>
            </p:custDataLst>
          </p:nvPr>
        </p:nvSpPr>
        <p:spPr>
          <a:xfrm>
            <a:off x="2308889" y="1524722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培养自主学习能力：初中教育注重培养学生的自主学习能力，引导学生养成独立思考和解决问题的能力。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6" name="矩形 39"/>
          <p:cNvSpPr/>
          <p:nvPr>
            <p:custDataLst>
              <p:tags r:id="rId4"/>
            </p:custDataLst>
          </p:nvPr>
        </p:nvSpPr>
        <p:spPr>
          <a:xfrm>
            <a:off x="2042276" y="2651599"/>
            <a:ext cx="9311583" cy="1023782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8" name="矩形 5"/>
          <p:cNvSpPr/>
          <p:nvPr>
            <p:custDataLst>
              <p:tags r:id="rId5"/>
            </p:custDataLst>
          </p:nvPr>
        </p:nvSpPr>
        <p:spPr>
          <a:xfrm>
            <a:off x="1524000" y="2651599"/>
            <a:ext cx="252527" cy="1023782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0" name="文本框 41"/>
          <p:cNvSpPr txBox="1"/>
          <p:nvPr>
            <p:custDataLst>
              <p:tags r:id="rId6"/>
            </p:custDataLst>
          </p:nvPr>
        </p:nvSpPr>
        <p:spPr>
          <a:xfrm>
            <a:off x="2308889" y="2740055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增强社交技能：初中教育通过团队合作和社交活动，帮助学生提高社交技能，增强人际交往能力。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矩形 12"/>
          <p:cNvSpPr/>
          <p:nvPr>
            <p:custDataLst>
              <p:tags r:id="rId7"/>
            </p:custDataLst>
          </p:nvPr>
        </p:nvSpPr>
        <p:spPr>
          <a:xfrm>
            <a:off x="2042276" y="3866931"/>
            <a:ext cx="9311583" cy="1023782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4" name="矩形 17"/>
          <p:cNvSpPr/>
          <p:nvPr>
            <p:custDataLst>
              <p:tags r:id="rId8"/>
            </p:custDataLst>
          </p:nvPr>
        </p:nvSpPr>
        <p:spPr>
          <a:xfrm>
            <a:off x="1524000" y="3866931"/>
            <a:ext cx="252527" cy="1023782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6" name="文本框 19"/>
          <p:cNvSpPr txBox="1"/>
          <p:nvPr>
            <p:custDataLst>
              <p:tags r:id="rId9"/>
            </p:custDataLst>
          </p:nvPr>
        </p:nvSpPr>
        <p:spPr>
          <a:xfrm>
            <a:off x="2308889" y="3955387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激发创新精神：初中教育鼓励学生发挥创造力，培养创新意识和创新精神，为未来的发展奠定基础。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8" name="矩形 49"/>
          <p:cNvSpPr/>
          <p:nvPr>
            <p:custDataLst>
              <p:tags r:id="rId10"/>
            </p:custDataLst>
          </p:nvPr>
        </p:nvSpPr>
        <p:spPr>
          <a:xfrm>
            <a:off x="2042276" y="5081640"/>
            <a:ext cx="9311583" cy="1023782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0" name="矩形 26"/>
          <p:cNvSpPr/>
          <p:nvPr>
            <p:custDataLst>
              <p:tags r:id="rId11"/>
            </p:custDataLst>
          </p:nvPr>
        </p:nvSpPr>
        <p:spPr>
          <a:xfrm>
            <a:off x="1524000" y="5081640"/>
            <a:ext cx="252527" cy="1023782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2" name="文本框 27"/>
          <p:cNvSpPr txBox="1"/>
          <p:nvPr>
            <p:custDataLst>
              <p:tags r:id="rId12"/>
            </p:custDataLst>
          </p:nvPr>
        </p:nvSpPr>
        <p:spPr>
          <a:xfrm>
            <a:off x="2308889" y="5170096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提升综合素质：初中教育注重学生的综合素质培养，包括道德品质、文化素养、身心健康等方面，为学生全面发展提供支持。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初中教育的目标与任务</a:t>
            </a:r>
            <a:endParaRPr altLang="en-US" lang="zh-CN"/>
          </a:p>
        </p:txBody>
      </p:sp>
      <p:sp>
        <p:nvSpPr>
          <p:cNvPr id="1049028" name="任意多边形 20"/>
          <p:cNvSpPr/>
          <p:nvPr>
            <p:custDataLst>
              <p:tags r:id="rId1"/>
            </p:custDataLst>
          </p:nvPr>
        </p:nvSpPr>
        <p:spPr>
          <a:xfrm rot="2700000">
            <a:off x="20188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6604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培养学生的基础知识和技能，为未来的学习和职业发展奠定基础。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2" name="矩形 42"/>
          <p:cNvSpPr/>
          <p:nvPr>
            <p:custDataLst>
              <p:tags r:id="rId3"/>
            </p:custDataLst>
          </p:nvPr>
        </p:nvSpPr>
        <p:spPr>
          <a:xfrm>
            <a:off x="17934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4" name="任意多边形 18"/>
          <p:cNvSpPr/>
          <p:nvPr>
            <p:custDataLst>
              <p:tags r:id="rId4"/>
            </p:custDataLst>
          </p:nvPr>
        </p:nvSpPr>
        <p:spPr>
          <a:xfrm rot="5400000">
            <a:off x="45352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761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引导学生树立正确的价值观、人生观和世界观，培养良好的品德和行为习惯。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8" name="矩形 43"/>
          <p:cNvSpPr/>
          <p:nvPr>
            <p:custDataLst>
              <p:tags r:id="rId6"/>
            </p:custDataLst>
          </p:nvPr>
        </p:nvSpPr>
        <p:spPr>
          <a:xfrm>
            <a:off x="43098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70509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6925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促进学生身心健康，培养良好的心理素质和身体素质。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4" name="矩形 44"/>
          <p:cNvSpPr/>
          <p:nvPr>
            <p:custDataLst>
              <p:tags r:id="rId9"/>
            </p:custDataLst>
          </p:nvPr>
        </p:nvSpPr>
        <p:spPr>
          <a:xfrm>
            <a:off x="68248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5666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92082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培养学生的创新精神和实践能力，提高学生的综合素质和竞争力。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0" name="矩形 45"/>
          <p:cNvSpPr/>
          <p:nvPr>
            <p:custDataLst>
              <p:tags r:id="rId12"/>
            </p:custDataLst>
          </p:nvPr>
        </p:nvSpPr>
        <p:spPr>
          <a:xfrm>
            <a:off x="93412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健康生活方式教育的必要性</a:t>
            </a:r>
            <a:endParaRPr altLang="en-US" dirty="0" lang="zh-CN"/>
          </a:p>
        </p:txBody>
      </p:sp>
      <p:sp>
        <p:nvSpPr>
          <p:cNvPr id="104908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健康生活方式对个体成长的影响</a:t>
            </a:r>
            <a:endParaRPr altLang="en-US" lang="zh-CN"/>
          </a:p>
        </p:txBody>
      </p:sp>
      <p:sp>
        <p:nvSpPr>
          <p:cNvPr id="1049114" name="矩形 3"/>
          <p:cNvSpPr/>
          <p:nvPr>
            <p:custDataLst>
              <p:tags r:id="rId1"/>
            </p:custDataLst>
          </p:nvPr>
        </p:nvSpPr>
        <p:spPr>
          <a:xfrm>
            <a:off x="2042276" y="1436267"/>
            <a:ext cx="9311583" cy="1023782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6" name="矩形 13"/>
          <p:cNvSpPr/>
          <p:nvPr>
            <p:custDataLst>
              <p:tags r:id="rId2"/>
            </p:custDataLst>
          </p:nvPr>
        </p:nvSpPr>
        <p:spPr>
          <a:xfrm>
            <a:off x="1524000" y="1436267"/>
            <a:ext cx="252527" cy="1023782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8" name="文本框 4"/>
          <p:cNvSpPr txBox="1"/>
          <p:nvPr>
            <p:custDataLst>
              <p:tags r:id="rId3"/>
            </p:custDataLst>
          </p:nvPr>
        </p:nvSpPr>
        <p:spPr>
          <a:xfrm>
            <a:off x="2308889" y="1524722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提高身体素质：良好的饮食习惯、运动习惯和睡眠质量有助于增强体质，减少疾病的发生。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0" name="矩形 39"/>
          <p:cNvSpPr/>
          <p:nvPr>
            <p:custDataLst>
              <p:tags r:id="rId4"/>
            </p:custDataLst>
          </p:nvPr>
        </p:nvSpPr>
        <p:spPr>
          <a:xfrm>
            <a:off x="2042276" y="2651599"/>
            <a:ext cx="9311583" cy="1023782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2" name="矩形 5"/>
          <p:cNvSpPr/>
          <p:nvPr>
            <p:custDataLst>
              <p:tags r:id="rId5"/>
            </p:custDataLst>
          </p:nvPr>
        </p:nvSpPr>
        <p:spPr>
          <a:xfrm>
            <a:off x="1524000" y="2651599"/>
            <a:ext cx="252527" cy="1023782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4" name="文本框 41"/>
          <p:cNvSpPr txBox="1"/>
          <p:nvPr>
            <p:custDataLst>
              <p:tags r:id="rId6"/>
            </p:custDataLst>
          </p:nvPr>
        </p:nvSpPr>
        <p:spPr>
          <a:xfrm>
            <a:off x="2308889" y="2740055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促进心理健康：保持积极乐观的心态、良好的人际关系和应对压力的能力，有助于减少心理问题的发生。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6" name="矩形 12"/>
          <p:cNvSpPr/>
          <p:nvPr>
            <p:custDataLst>
              <p:tags r:id="rId7"/>
            </p:custDataLst>
          </p:nvPr>
        </p:nvSpPr>
        <p:spPr>
          <a:xfrm>
            <a:off x="2042276" y="3866931"/>
            <a:ext cx="9311583" cy="1023782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8" name="矩形 17"/>
          <p:cNvSpPr/>
          <p:nvPr>
            <p:custDataLst>
              <p:tags r:id="rId8"/>
            </p:custDataLst>
          </p:nvPr>
        </p:nvSpPr>
        <p:spPr>
          <a:xfrm>
            <a:off x="1524000" y="3866931"/>
            <a:ext cx="252527" cy="1023782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0" name="文本框 19"/>
          <p:cNvSpPr txBox="1"/>
          <p:nvPr>
            <p:custDataLst>
              <p:tags r:id="rId9"/>
            </p:custDataLst>
          </p:nvPr>
        </p:nvSpPr>
        <p:spPr>
          <a:xfrm>
            <a:off x="2308889" y="3955387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提高学习效率：充足的精力、良好的记忆力和思维能力有助于提高学习效率，取得更好的学业成绩。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2" name="矩形 49"/>
          <p:cNvSpPr/>
          <p:nvPr>
            <p:custDataLst>
              <p:tags r:id="rId10"/>
            </p:custDataLst>
          </p:nvPr>
        </p:nvSpPr>
        <p:spPr>
          <a:xfrm>
            <a:off x="2042276" y="5081640"/>
            <a:ext cx="9311583" cy="1023782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4" name="矩形 26"/>
          <p:cNvSpPr/>
          <p:nvPr>
            <p:custDataLst>
              <p:tags r:id="rId11"/>
            </p:custDataLst>
          </p:nvPr>
        </p:nvSpPr>
        <p:spPr>
          <a:xfrm>
            <a:off x="1524000" y="5081640"/>
            <a:ext cx="252527" cy="1023782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6" name="文本框 27"/>
          <p:cNvSpPr txBox="1"/>
          <p:nvPr>
            <p:custDataLst>
              <p:tags r:id="rId12"/>
            </p:custDataLst>
          </p:nvPr>
        </p:nvSpPr>
        <p:spPr>
          <a:xfrm>
            <a:off x="2308889" y="5170096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培养良好习惯：健康生活方式有助于培养自律、坚持和毅力的良好习惯，对个体未来的发展产生积极影响。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健康生活方式教育的目标与内容</a:t>
            </a:r>
            <a:endParaRPr altLang="en-US" lang="zh-CN"/>
          </a:p>
        </p:txBody>
      </p:sp>
      <p:sp>
        <p:nvSpPr>
          <p:cNvPr id="1049172" name="任意多边形 20"/>
          <p:cNvSpPr/>
          <p:nvPr>
            <p:custDataLst>
              <p:tags r:id="rId1"/>
            </p:custDataLst>
          </p:nvPr>
        </p:nvSpPr>
        <p:spPr>
          <a:xfrm rot="2700000">
            <a:off x="20188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6604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目标：培养学生健康的生活习惯和行为方式，提高健康素养和自我保健能力。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6" name="矩形 42"/>
          <p:cNvSpPr/>
          <p:nvPr>
            <p:custDataLst>
              <p:tags r:id="rId3"/>
            </p:custDataLst>
          </p:nvPr>
        </p:nvSpPr>
        <p:spPr>
          <a:xfrm>
            <a:off x="17934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8" name="任意多边形 18"/>
          <p:cNvSpPr/>
          <p:nvPr>
            <p:custDataLst>
              <p:tags r:id="rId4"/>
            </p:custDataLst>
          </p:nvPr>
        </p:nvSpPr>
        <p:spPr>
          <a:xfrm rot="5400000">
            <a:off x="45352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761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内容：包括健康饮食、适量运动、良好的作息、心理健康等方面的知识和技能。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2" name="矩形 43"/>
          <p:cNvSpPr/>
          <p:nvPr>
            <p:custDataLst>
              <p:tags r:id="rId6"/>
            </p:custDataLst>
          </p:nvPr>
        </p:nvSpPr>
        <p:spPr>
          <a:xfrm>
            <a:off x="43098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70509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6925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重点：强调个体差异和个性化需求，针对不同年龄段和人群的特点制定相应的教育方案。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8" name="矩形 44"/>
          <p:cNvSpPr/>
          <p:nvPr>
            <p:custDataLst>
              <p:tags r:id="rId9"/>
            </p:custDataLst>
          </p:nvPr>
        </p:nvSpPr>
        <p:spPr>
          <a:xfrm>
            <a:off x="68248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5666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92082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实施途径：通过学校教育、家庭教育和社会教育等多种途径，将健康生活方式教育融入日常生活中。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4" name="矩形 45"/>
          <p:cNvSpPr/>
          <p:nvPr>
            <p:custDataLst>
              <p:tags r:id="rId12"/>
            </p:custDataLst>
          </p:nvPr>
        </p:nvSpPr>
        <p:spPr>
          <a:xfrm>
            <a:off x="93412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健康生活方式教育的实施方式</a:t>
            </a:r>
            <a:endParaRPr altLang="en-US" lang="zh-CN"/>
          </a:p>
        </p:txBody>
      </p:sp>
      <p:sp>
        <p:nvSpPr>
          <p:cNvPr id="1049230" name="对角圆角矩形 15"/>
          <p:cNvSpPr/>
          <p:nvPr>
            <p:custDataLst>
              <p:tags r:id="rId1"/>
            </p:custDataLst>
          </p:nvPr>
        </p:nvSpPr>
        <p:spPr>
          <a:xfrm>
            <a:off x="17933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2" name="对角圆角矩形 16"/>
          <p:cNvSpPr/>
          <p:nvPr>
            <p:custDataLst>
              <p:tags r:id="rId2"/>
            </p:custDataLst>
          </p:nvPr>
        </p:nvSpPr>
        <p:spPr>
          <a:xfrm>
            <a:off x="17933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4" name="直角三角形 17"/>
          <p:cNvSpPr/>
          <p:nvPr>
            <p:custDataLst>
              <p:tags r:id="rId3"/>
            </p:custDataLst>
          </p:nvPr>
        </p:nvSpPr>
        <p:spPr>
          <a:xfrm>
            <a:off x="23589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6" name="文本框 27"/>
          <p:cNvSpPr txBox="1"/>
          <p:nvPr>
            <p:custDataLst>
              <p:tags r:id="rId4"/>
            </p:custDataLst>
          </p:nvPr>
        </p:nvSpPr>
        <p:spPr>
          <a:xfrm>
            <a:off x="23954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开展课外活动：学校可以组织各种课外活动，如健康讲座、义诊、健康运动等，让学生在实践中体验健康生活方式的重要性。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8" name="对角圆角矩形 52"/>
          <p:cNvSpPr/>
          <p:nvPr>
            <p:custDataLst>
              <p:tags r:id="rId5"/>
            </p:custDataLst>
          </p:nvPr>
        </p:nvSpPr>
        <p:spPr>
          <a:xfrm>
            <a:off x="17933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0" name="对角圆角矩形 53"/>
          <p:cNvSpPr/>
          <p:nvPr>
            <p:custDataLst>
              <p:tags r:id="rId6"/>
            </p:custDataLst>
          </p:nvPr>
        </p:nvSpPr>
        <p:spPr>
          <a:xfrm>
            <a:off x="17933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2" name="直角三角形 54"/>
          <p:cNvSpPr/>
          <p:nvPr>
            <p:custDataLst>
              <p:tags r:id="rId7"/>
            </p:custDataLst>
          </p:nvPr>
        </p:nvSpPr>
        <p:spPr>
          <a:xfrm>
            <a:off x="23589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4" name="文本框 56"/>
          <p:cNvSpPr txBox="1"/>
          <p:nvPr>
            <p:custDataLst>
              <p:tags r:id="rId8"/>
            </p:custDataLst>
          </p:nvPr>
        </p:nvSpPr>
        <p:spPr>
          <a:xfrm>
            <a:off x="23954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开设健康教育课程：学校可以开设专门的健康教育课程，向学生传授健康知识和技能。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6" name="对角圆角矩形 5"/>
          <p:cNvSpPr/>
          <p:nvPr>
            <p:custDataLst>
              <p:tags r:id="rId9"/>
            </p:custDataLst>
          </p:nvPr>
        </p:nvSpPr>
        <p:spPr>
          <a:xfrm>
            <a:off x="17933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8" name="对角圆角矩形 6"/>
          <p:cNvSpPr/>
          <p:nvPr>
            <p:custDataLst>
              <p:tags r:id="rId10"/>
            </p:custDataLst>
          </p:nvPr>
        </p:nvSpPr>
        <p:spPr>
          <a:xfrm>
            <a:off x="17933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0" name="直角三角形 7"/>
          <p:cNvSpPr/>
          <p:nvPr>
            <p:custDataLst>
              <p:tags r:id="rId11"/>
            </p:custDataLst>
          </p:nvPr>
        </p:nvSpPr>
        <p:spPr>
          <a:xfrm>
            <a:off x="23589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2" name="文本框 8"/>
          <p:cNvSpPr txBox="1"/>
          <p:nvPr>
            <p:custDataLst>
              <p:tags r:id="rId12"/>
            </p:custDataLst>
          </p:nvPr>
        </p:nvSpPr>
        <p:spPr>
          <a:xfrm>
            <a:off x="23954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融入其他学科：将健康生活方式教育融入其他学科的教学中，例如体育、生物、化学等，让学生在学习的同时接受健康教育的熏陶。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4" name="对角圆角矩形 9"/>
          <p:cNvSpPr/>
          <p:nvPr>
            <p:custDataLst>
              <p:tags r:id="rId13"/>
            </p:custDataLst>
          </p:nvPr>
        </p:nvSpPr>
        <p:spPr>
          <a:xfrm>
            <a:off x="17933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6" name="对角圆角矩形 10"/>
          <p:cNvSpPr/>
          <p:nvPr>
            <p:custDataLst>
              <p:tags r:id="rId14"/>
            </p:custDataLst>
          </p:nvPr>
        </p:nvSpPr>
        <p:spPr>
          <a:xfrm>
            <a:off x="17933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8" name="直角三角形 11"/>
          <p:cNvSpPr/>
          <p:nvPr>
            <p:custDataLst>
              <p:tags r:id="rId15"/>
            </p:custDataLst>
          </p:nvPr>
        </p:nvSpPr>
        <p:spPr>
          <a:xfrm>
            <a:off x="23589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0" name="文本框 12"/>
          <p:cNvSpPr txBox="1"/>
          <p:nvPr>
            <p:custDataLst>
              <p:tags r:id="rId16"/>
            </p:custDataLst>
          </p:nvPr>
        </p:nvSpPr>
        <p:spPr>
          <a:xfrm>
            <a:off x="23954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家校合作：学校与家庭应该密切合作，共同推进健康生活方式教育，让家长成为孩子健康生活的榜样和引导者。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健康生活方式教育的效果评估</a:t>
            </a:r>
            <a:endParaRPr altLang="en-US" lang="zh-CN"/>
          </a:p>
        </p:txBody>
      </p:sp>
      <p:sp>
        <p:nvSpPr>
          <p:cNvPr id="1049296" name="矩形 5"/>
          <p:cNvSpPr/>
          <p:nvPr>
            <p:custDataLst>
              <p:tags r:id="rId1"/>
            </p:custDataLst>
          </p:nvPr>
        </p:nvSpPr>
        <p:spPr>
          <a:xfrm>
            <a:off x="1524000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8" name="矩形 10"/>
          <p:cNvSpPr/>
          <p:nvPr>
            <p:custDataLst>
              <p:tags r:id="rId2"/>
            </p:custDataLst>
          </p:nvPr>
        </p:nvSpPr>
        <p:spPr>
          <a:xfrm>
            <a:off x="1841772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0" name="TextBox 2"/>
          <p:cNvSpPr txBox="1"/>
          <p:nvPr>
            <p:custDataLst>
              <p:tags r:id="rId3"/>
            </p:custDataLst>
          </p:nvPr>
        </p:nvSpPr>
        <p:spPr>
          <a:xfrm>
            <a:off x="1662883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提高健康意识：帮助学生认识到健康生活方式的重要性，增强自我保健意识。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02" name="矩形 6"/>
          <p:cNvSpPr/>
          <p:nvPr>
            <p:custDataLst>
              <p:tags r:id="rId4"/>
            </p:custDataLst>
          </p:nvPr>
        </p:nvSpPr>
        <p:spPr>
          <a:xfrm>
            <a:off x="403188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4" name="矩形 11"/>
          <p:cNvSpPr/>
          <p:nvPr>
            <p:custDataLst>
              <p:tags r:id="rId5"/>
            </p:custDataLst>
          </p:nvPr>
        </p:nvSpPr>
        <p:spPr>
          <a:xfrm>
            <a:off x="4366806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6" name="TextBox 2"/>
          <p:cNvSpPr txBox="1"/>
          <p:nvPr>
            <p:custDataLst>
              <p:tags r:id="rId6"/>
            </p:custDataLst>
          </p:nvPr>
        </p:nvSpPr>
        <p:spPr>
          <a:xfrm>
            <a:off x="4170199" y="3114594"/>
            <a:ext cx="2042231" cy="1649085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改善不良习惯：纠正学生的不良生活习惯，如不规律的作息时间和不合理的饮食结构。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08" name="矩形 33"/>
          <p:cNvSpPr/>
          <p:nvPr>
            <p:custDataLst>
              <p:tags r:id="rId7"/>
            </p:custDataLst>
          </p:nvPr>
        </p:nvSpPr>
        <p:spPr>
          <a:xfrm>
            <a:off x="6535775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0" name="矩形 37"/>
          <p:cNvSpPr/>
          <p:nvPr>
            <p:custDataLst>
              <p:tags r:id="rId8"/>
            </p:custDataLst>
          </p:nvPr>
        </p:nvSpPr>
        <p:spPr>
          <a:xfrm>
            <a:off x="685354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2" name="TextBox 2"/>
          <p:cNvSpPr txBox="1"/>
          <p:nvPr>
            <p:custDataLst>
              <p:tags r:id="rId9"/>
            </p:custDataLst>
          </p:nvPr>
        </p:nvSpPr>
        <p:spPr>
          <a:xfrm>
            <a:off x="6674657" y="3114594"/>
            <a:ext cx="2042231" cy="1649085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促进身心发展：通过健康生活方式教育，提高学生的身体素质和心理素质，增强适应能力。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14" name="矩形 34"/>
          <p:cNvSpPr/>
          <p:nvPr>
            <p:custDataLst>
              <p:tags r:id="rId10"/>
            </p:custDataLst>
          </p:nvPr>
        </p:nvSpPr>
        <p:spPr>
          <a:xfrm>
            <a:off x="903451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6" name="矩形 38"/>
          <p:cNvSpPr/>
          <p:nvPr>
            <p:custDataLst>
              <p:tags r:id="rId11"/>
            </p:custDataLst>
          </p:nvPr>
        </p:nvSpPr>
        <p:spPr>
          <a:xfrm>
            <a:off x="936943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8" name="TextBox 2"/>
          <p:cNvSpPr txBox="1"/>
          <p:nvPr>
            <p:custDataLst>
              <p:tags r:id="rId12"/>
            </p:custDataLst>
          </p:nvPr>
        </p:nvSpPr>
        <p:spPr>
          <a:xfrm>
            <a:off x="9173401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降低患病风险：降低学生患上慢性疾病的风险，如肥胖、高血压、糖尿病等。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初中教育与健康生活方式教育的结合</a:t>
            </a:r>
            <a:endParaRPr altLang="en-US" dirty="0" lang="zh-CN"/>
          </a:p>
        </p:txBody>
      </p:sp>
      <p:sp>
        <p:nvSpPr>
          <p:cNvPr id="104935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初中教育中融入健康生活方式教育的方法</a:t>
            </a:r>
            <a:endParaRPr altLang="en-US" lang="zh-CN"/>
          </a:p>
        </p:txBody>
      </p:sp>
      <p:sp>
        <p:nvSpPr>
          <p:cNvPr id="104938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367209" y="1751001"/>
            <a:ext cx="766742" cy="223105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386160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6" name="任意多边形 18"/>
          <p:cNvSpPr/>
          <p:nvPr>
            <p:custDataLst>
              <p:tags r:id="rId3"/>
            </p:custDataLst>
          </p:nvPr>
        </p:nvSpPr>
        <p:spPr>
          <a:xfrm>
            <a:off x="674929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8" name="任意多边形 19"/>
          <p:cNvSpPr/>
          <p:nvPr>
            <p:custDataLst>
              <p:tags r:id="rId4"/>
            </p:custDataLst>
          </p:nvPr>
        </p:nvSpPr>
        <p:spPr>
          <a:xfrm flipV="1">
            <a:off x="6635014" y="1907203"/>
            <a:ext cx="2231056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2255621" y="1751575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2275721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4" name="任意多边形 4"/>
          <p:cNvSpPr/>
          <p:nvPr>
            <p:custDataLst>
              <p:tags r:id="rId7"/>
            </p:custDataLst>
          </p:nvPr>
        </p:nvSpPr>
        <p:spPr>
          <a:xfrm>
            <a:off x="163885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6" name="任意多边形 5"/>
          <p:cNvSpPr/>
          <p:nvPr>
            <p:custDataLst>
              <p:tags r:id="rId8"/>
            </p:custDataLst>
          </p:nvPr>
        </p:nvSpPr>
        <p:spPr>
          <a:xfrm flipV="1">
            <a:off x="1524000" y="1907203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63885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课程整合：将健康生活方式教育纳入初中课程，确保学生全面了解健康知识。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74929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家校合作：鼓励家长参与学生的健康生活方式教育，共同促进学生的健康成长。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0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877169" y="1763061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896695" y="4247932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6" name="任意多边形 11"/>
          <p:cNvSpPr/>
          <p:nvPr>
            <p:custDataLst>
              <p:tags r:id="rId13"/>
            </p:custDataLst>
          </p:nvPr>
        </p:nvSpPr>
        <p:spPr>
          <a:xfrm>
            <a:off x="4259828" y="2491237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8" name="任意多边形 12"/>
          <p:cNvSpPr/>
          <p:nvPr>
            <p:custDataLst>
              <p:tags r:id="rId14"/>
            </p:custDataLst>
          </p:nvPr>
        </p:nvSpPr>
        <p:spPr>
          <a:xfrm flipV="1">
            <a:off x="4145548" y="1919262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856101" y="1785457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875626" y="4269180"/>
            <a:ext cx="728895" cy="200331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4" name="任意多边形 25"/>
          <p:cNvSpPr/>
          <p:nvPr>
            <p:custDataLst>
              <p:tags r:id="rId17"/>
            </p:custDataLst>
          </p:nvPr>
        </p:nvSpPr>
        <p:spPr>
          <a:xfrm>
            <a:off x="9238185" y="2513633"/>
            <a:ext cx="2003317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6" name="任意多边形 26"/>
          <p:cNvSpPr/>
          <p:nvPr>
            <p:custDataLst>
              <p:tags r:id="rId18"/>
            </p:custDataLst>
          </p:nvPr>
        </p:nvSpPr>
        <p:spPr>
          <a:xfrm flipV="1">
            <a:off x="9124479" y="1941659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38759" y="3149351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 fontScale="90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心理咨询：提供专业的心理咨询，帮助学生解决健康生活方式的困惑和问题。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4259828" y="3126955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 fontScale="90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实践活动：组织学生参与健康生活方式的实践活动，如健身、烹饪、户外运动等。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初中教育与健康生活方式教育结合的实践案例</a:t>
            </a:r>
            <a:endParaRPr altLang="en-US" lang="zh-CN"/>
          </a:p>
        </p:txBody>
      </p:sp>
      <p:sp>
        <p:nvSpPr>
          <p:cNvPr id="1049456" name="矩形 3"/>
          <p:cNvSpPr/>
          <p:nvPr>
            <p:custDataLst>
              <p:tags r:id="rId1"/>
            </p:custDataLst>
          </p:nvPr>
        </p:nvSpPr>
        <p:spPr>
          <a:xfrm>
            <a:off x="2042276" y="1436267"/>
            <a:ext cx="9311583" cy="1023782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8" name="矩形 13"/>
          <p:cNvSpPr/>
          <p:nvPr>
            <p:custDataLst>
              <p:tags r:id="rId2"/>
            </p:custDataLst>
          </p:nvPr>
        </p:nvSpPr>
        <p:spPr>
          <a:xfrm>
            <a:off x="1524000" y="1436267"/>
            <a:ext cx="252527" cy="1023782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0" name="文本框 4"/>
          <p:cNvSpPr txBox="1"/>
          <p:nvPr>
            <p:custDataLst>
              <p:tags r:id="rId3"/>
            </p:custDataLst>
          </p:nvPr>
        </p:nvSpPr>
        <p:spPr>
          <a:xfrm>
            <a:off x="2308889" y="1524722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案例一：某初中开展的体育课程与健康饮食教育结合的活动，通过运动和健康饮食的宣传，提高学生的健康意识。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2" name="矩形 39"/>
          <p:cNvSpPr/>
          <p:nvPr>
            <p:custDataLst>
              <p:tags r:id="rId4"/>
            </p:custDataLst>
          </p:nvPr>
        </p:nvSpPr>
        <p:spPr>
          <a:xfrm>
            <a:off x="2042276" y="2651599"/>
            <a:ext cx="9311583" cy="1023782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4" name="矩形 5"/>
          <p:cNvSpPr/>
          <p:nvPr>
            <p:custDataLst>
              <p:tags r:id="rId5"/>
            </p:custDataLst>
          </p:nvPr>
        </p:nvSpPr>
        <p:spPr>
          <a:xfrm>
            <a:off x="1524000" y="2651599"/>
            <a:ext cx="252527" cy="1023782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6" name="文本框 41"/>
          <p:cNvSpPr txBox="1"/>
          <p:nvPr>
            <p:custDataLst>
              <p:tags r:id="rId6"/>
            </p:custDataLst>
          </p:nvPr>
        </p:nvSpPr>
        <p:spPr>
          <a:xfrm>
            <a:off x="2308889" y="2740055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案例二：某初中开展的心理健康课程与情绪管理教育的结合，通过心理辅导和情绪调节的方法，帮助学生建立积极的心态。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8" name="矩形 12"/>
          <p:cNvSpPr/>
          <p:nvPr>
            <p:custDataLst>
              <p:tags r:id="rId7"/>
            </p:custDataLst>
          </p:nvPr>
        </p:nvSpPr>
        <p:spPr>
          <a:xfrm>
            <a:off x="2042276" y="3866931"/>
            <a:ext cx="9311583" cy="1023782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0" name="矩形 17"/>
          <p:cNvSpPr/>
          <p:nvPr>
            <p:custDataLst>
              <p:tags r:id="rId8"/>
            </p:custDataLst>
          </p:nvPr>
        </p:nvSpPr>
        <p:spPr>
          <a:xfrm>
            <a:off x="1524000" y="3866931"/>
            <a:ext cx="252527" cy="1023782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2" name="文本框 19"/>
          <p:cNvSpPr txBox="1"/>
          <p:nvPr>
            <p:custDataLst>
              <p:tags r:id="rId9"/>
            </p:custDataLst>
          </p:nvPr>
        </p:nvSpPr>
        <p:spPr>
          <a:xfrm>
            <a:off x="2308889" y="3955387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案例三：某初中开展的科技课程与健康生活方式的结合，通过引导学生使用科技手段改善生活习惯，提高生活质量。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4" name="矩形 49"/>
          <p:cNvSpPr/>
          <p:nvPr>
            <p:custDataLst>
              <p:tags r:id="rId10"/>
            </p:custDataLst>
          </p:nvPr>
        </p:nvSpPr>
        <p:spPr>
          <a:xfrm>
            <a:off x="2042276" y="5081640"/>
            <a:ext cx="9311583" cy="1023782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6" name="矩形 26"/>
          <p:cNvSpPr/>
          <p:nvPr>
            <p:custDataLst>
              <p:tags r:id="rId11"/>
            </p:custDataLst>
          </p:nvPr>
        </p:nvSpPr>
        <p:spPr>
          <a:xfrm>
            <a:off x="1524000" y="5081640"/>
            <a:ext cx="252527" cy="1023782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8" name="文本框 27"/>
          <p:cNvSpPr txBox="1"/>
          <p:nvPr>
            <p:custDataLst>
              <p:tags r:id="rId12"/>
            </p:custDataLst>
          </p:nvPr>
        </p:nvSpPr>
        <p:spPr>
          <a:xfrm>
            <a:off x="2308889" y="5170096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案例四：某初中开展的艺术课程与健康生活方式的结合，通过艺术创作和欣赏，培养学生的审美能力和创造力，促进身心健康。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初中教育与健康生活方式教育结合的挑战与对策</a:t>
            </a:r>
            <a:endParaRPr altLang="en-US" lang="zh-CN"/>
          </a:p>
        </p:txBody>
      </p:sp>
      <p:sp>
        <p:nvSpPr>
          <p:cNvPr id="1049514" name="矩形 5"/>
          <p:cNvSpPr/>
          <p:nvPr>
            <p:custDataLst>
              <p:tags r:id="rId1"/>
            </p:custDataLst>
          </p:nvPr>
        </p:nvSpPr>
        <p:spPr>
          <a:xfrm>
            <a:off x="1524000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6" name="矩形 10"/>
          <p:cNvSpPr/>
          <p:nvPr>
            <p:custDataLst>
              <p:tags r:id="rId2"/>
            </p:custDataLst>
          </p:nvPr>
        </p:nvSpPr>
        <p:spPr>
          <a:xfrm>
            <a:off x="1841772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8" name="TextBox 2"/>
          <p:cNvSpPr txBox="1"/>
          <p:nvPr>
            <p:custDataLst>
              <p:tags r:id="rId3"/>
            </p:custDataLst>
          </p:nvPr>
        </p:nvSpPr>
        <p:spPr>
          <a:xfrm>
            <a:off x="1662883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挑战：课程设置与教材编写难度大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20" name="矩形 6"/>
          <p:cNvSpPr/>
          <p:nvPr>
            <p:custDataLst>
              <p:tags r:id="rId4"/>
            </p:custDataLst>
          </p:nvPr>
        </p:nvSpPr>
        <p:spPr>
          <a:xfrm>
            <a:off x="403188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2" name="矩形 11"/>
          <p:cNvSpPr/>
          <p:nvPr>
            <p:custDataLst>
              <p:tags r:id="rId5"/>
            </p:custDataLst>
          </p:nvPr>
        </p:nvSpPr>
        <p:spPr>
          <a:xfrm>
            <a:off x="4366806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4" name="TextBox 2"/>
          <p:cNvSpPr txBox="1"/>
          <p:nvPr>
            <p:custDataLst>
              <p:tags r:id="rId6"/>
            </p:custDataLst>
          </p:nvPr>
        </p:nvSpPr>
        <p:spPr>
          <a:xfrm>
            <a:off x="4170199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挑战：教师培训与专业发展需求高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26" name="矩形 33"/>
          <p:cNvSpPr/>
          <p:nvPr>
            <p:custDataLst>
              <p:tags r:id="rId7"/>
            </p:custDataLst>
          </p:nvPr>
        </p:nvSpPr>
        <p:spPr>
          <a:xfrm>
            <a:off x="6535775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8" name="矩形 37"/>
          <p:cNvSpPr/>
          <p:nvPr>
            <p:custDataLst>
              <p:tags r:id="rId8"/>
            </p:custDataLst>
          </p:nvPr>
        </p:nvSpPr>
        <p:spPr>
          <a:xfrm>
            <a:off x="685354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0" name="TextBox 2"/>
          <p:cNvSpPr txBox="1"/>
          <p:nvPr>
            <p:custDataLst>
              <p:tags r:id="rId9"/>
            </p:custDataLst>
          </p:nvPr>
        </p:nvSpPr>
        <p:spPr>
          <a:xfrm>
            <a:off x="6674657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对策：建立跨学科合作机制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32" name="矩形 34"/>
          <p:cNvSpPr/>
          <p:nvPr>
            <p:custDataLst>
              <p:tags r:id="rId10"/>
            </p:custDataLst>
          </p:nvPr>
        </p:nvSpPr>
        <p:spPr>
          <a:xfrm>
            <a:off x="903451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4" name="矩形 38"/>
          <p:cNvSpPr/>
          <p:nvPr>
            <p:custDataLst>
              <p:tags r:id="rId11"/>
            </p:custDataLst>
          </p:nvPr>
        </p:nvSpPr>
        <p:spPr>
          <a:xfrm>
            <a:off x="936943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6" name="TextBox 2"/>
          <p:cNvSpPr txBox="1"/>
          <p:nvPr>
            <p:custDataLst>
              <p:tags r:id="rId12"/>
            </p:custDataLst>
          </p:nvPr>
        </p:nvSpPr>
        <p:spPr>
          <a:xfrm>
            <a:off x="9173401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对策：加强教育资源整合与共享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初中教育与健康生活方式教育结合的发展趋势</a:t>
            </a:r>
            <a:endParaRPr altLang="en-US" lang="zh-CN"/>
          </a:p>
        </p:txBody>
      </p:sp>
      <p:sp>
        <p:nvSpPr>
          <p:cNvPr id="1049572" name="矩形 31"/>
          <p:cNvSpPr/>
          <p:nvPr>
            <p:custDataLst>
              <p:tags r:id="rId1"/>
            </p:custDataLst>
          </p:nvPr>
        </p:nvSpPr>
        <p:spPr>
          <a:xfrm>
            <a:off x="29845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政策支持：政府出台相关政策，鼓励初中教育与健康生活方式教育的结合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4" name="矩形 4"/>
          <p:cNvSpPr/>
          <p:nvPr>
            <p:custDataLst>
              <p:tags r:id="rId2"/>
            </p:custDataLst>
          </p:nvPr>
        </p:nvSpPr>
        <p:spPr>
          <a:xfrm>
            <a:off x="29845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课程融合：初中课程中融入健康生活方式教育的内容，如体育、心理健康等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6" name="矩形 5"/>
          <p:cNvSpPr/>
          <p:nvPr>
            <p:custDataLst>
              <p:tags r:id="rId3"/>
            </p:custDataLst>
          </p:nvPr>
        </p:nvSpPr>
        <p:spPr>
          <a:xfrm>
            <a:off x="29845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教师培训：加强对初中教师的培训，提高他们在健康生活方式教育方面的专业素养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8" name="矩形 7"/>
          <p:cNvSpPr/>
          <p:nvPr>
            <p:custDataLst>
              <p:tags r:id="rId4"/>
            </p:custDataLst>
          </p:nvPr>
        </p:nvSpPr>
        <p:spPr>
          <a:xfrm>
            <a:off x="29845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社会参与：鼓励社会力量参与初中教育与健康生活方式教育的结合，形成多元化的发展格局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如何促进初中教育与健康生活方式教育的融合</a:t>
            </a:r>
            <a:endParaRPr altLang="en-US" dirty="0" lang="zh-CN"/>
          </a:p>
        </p:txBody>
      </p:sp>
      <p:sp>
        <p:nvSpPr>
          <p:cNvPr id="104961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加强政策引导与支持</a:t>
            </a:r>
            <a:endParaRPr altLang="en-US" lang="zh-CN"/>
          </a:p>
        </p:txBody>
      </p:sp>
      <p:sp>
        <p:nvSpPr>
          <p:cNvPr id="1049642" name="五边形 30"/>
          <p:cNvSpPr/>
          <p:nvPr>
            <p:custDataLst>
              <p:tags r:id="rId1"/>
            </p:custDataLst>
          </p:nvPr>
        </p:nvSpPr>
        <p:spPr>
          <a:xfrm>
            <a:off x="1524000" y="3254120"/>
            <a:ext cx="2605327" cy="1059031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44" name="燕尾形 36"/>
          <p:cNvSpPr/>
          <p:nvPr>
            <p:custDataLst>
              <p:tags r:id="rId2"/>
            </p:custDataLst>
          </p:nvPr>
        </p:nvSpPr>
        <p:spPr>
          <a:xfrm>
            <a:off x="3864767" y="3254120"/>
            <a:ext cx="2605327" cy="1059031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46" name="燕尾形 37"/>
          <p:cNvSpPr/>
          <p:nvPr>
            <p:custDataLst>
              <p:tags r:id="rId3"/>
            </p:custDataLst>
          </p:nvPr>
        </p:nvSpPr>
        <p:spPr>
          <a:xfrm>
            <a:off x="8546301" y="3254120"/>
            <a:ext cx="2605327" cy="1059031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48" name="燕尾形 38"/>
          <p:cNvSpPr/>
          <p:nvPr>
            <p:custDataLst>
              <p:tags r:id="rId4"/>
            </p:custDataLst>
          </p:nvPr>
        </p:nvSpPr>
        <p:spPr>
          <a:xfrm>
            <a:off x="6205534" y="3254120"/>
            <a:ext cx="2605327" cy="1059031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50" name="文本框 3"/>
          <p:cNvSpPr txBox="1"/>
          <p:nvPr>
            <p:custDataLst>
              <p:tags r:id="rId5"/>
            </p:custDataLst>
          </p:nvPr>
        </p:nvSpPr>
        <p:spPr>
          <a:xfrm>
            <a:off x="3810275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增加对初中学校健康生活方式教育的投入，提高教育质量。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52" name="文本框 6"/>
          <p:cNvSpPr txBox="1"/>
          <p:nvPr>
            <p:custDataLst>
              <p:tags r:id="rId6"/>
            </p:custDataLst>
          </p:nvPr>
        </p:nvSpPr>
        <p:spPr>
          <a:xfrm>
            <a:off x="1524000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制定相关政策，鼓励初中学校开设健康生活方式教育课程。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54" name="文本框 7"/>
          <p:cNvSpPr txBox="1"/>
          <p:nvPr>
            <p:custDataLst>
              <p:tags r:id="rId7"/>
            </p:custDataLst>
          </p:nvPr>
        </p:nvSpPr>
        <p:spPr>
          <a:xfrm>
            <a:off x="6203955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建立初中教育与健康生活方式教育融合的评估机制，促进教育实践。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56" name="文本框 8"/>
          <p:cNvSpPr txBox="1"/>
          <p:nvPr>
            <p:custDataLst>
              <p:tags r:id="rId8"/>
            </p:custDataLst>
          </p:nvPr>
        </p:nvSpPr>
        <p:spPr>
          <a:xfrm>
            <a:off x="8543932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鼓励社会力量参与初中教育与健康生活方式教育的融合工作。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提高教师素质与能力</a:t>
            </a:r>
            <a:endParaRPr altLang="en-US" lang="zh-CN"/>
          </a:p>
        </p:txBody>
      </p:sp>
      <p:sp>
        <p:nvSpPr>
          <p:cNvPr id="104969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6491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94" name="矩形 65"/>
          <p:cNvSpPr/>
          <p:nvPr>
            <p:custDataLst>
              <p:tags r:id="rId2"/>
            </p:custDataLst>
          </p:nvPr>
        </p:nvSpPr>
        <p:spPr>
          <a:xfrm>
            <a:off x="15348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6" name="文本框 66"/>
          <p:cNvSpPr txBox="1"/>
          <p:nvPr>
            <p:custDataLst>
              <p:tags r:id="rId3"/>
            </p:custDataLst>
          </p:nvPr>
        </p:nvSpPr>
        <p:spPr>
          <a:xfrm>
            <a:off x="19169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培养教师的健康教育意识和能力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9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8560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00" name="矩形 69"/>
          <p:cNvSpPr/>
          <p:nvPr>
            <p:custDataLst>
              <p:tags r:id="rId5"/>
            </p:custDataLst>
          </p:nvPr>
        </p:nvSpPr>
        <p:spPr>
          <a:xfrm>
            <a:off x="67410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2" name="文本框 70"/>
          <p:cNvSpPr txBox="1"/>
          <p:nvPr>
            <p:custDataLst>
              <p:tags r:id="rId6"/>
            </p:custDataLst>
          </p:nvPr>
        </p:nvSpPr>
        <p:spPr>
          <a:xfrm>
            <a:off x="71237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加强对教师的培训和进修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0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6491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06" name="文本框 74"/>
          <p:cNvSpPr txBox="1"/>
          <p:nvPr>
            <p:custDataLst>
              <p:tags r:id="rId8"/>
            </p:custDataLst>
          </p:nvPr>
        </p:nvSpPr>
        <p:spPr>
          <a:xfrm>
            <a:off x="19169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建立教师健康教育评价体系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08" name="矩形 73"/>
          <p:cNvSpPr/>
          <p:nvPr>
            <p:custDataLst>
              <p:tags r:id="rId9"/>
            </p:custDataLst>
          </p:nvPr>
        </p:nvSpPr>
        <p:spPr>
          <a:xfrm>
            <a:off x="15348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9144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12" name="矩形 84"/>
          <p:cNvSpPr/>
          <p:nvPr>
            <p:custDataLst>
              <p:tags r:id="rId11"/>
            </p:custDataLst>
          </p:nvPr>
        </p:nvSpPr>
        <p:spPr>
          <a:xfrm>
            <a:off x="68001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4" name="文本框 85"/>
          <p:cNvSpPr txBox="1"/>
          <p:nvPr>
            <p:custDataLst>
              <p:tags r:id="rId12"/>
            </p:custDataLst>
          </p:nvPr>
        </p:nvSpPr>
        <p:spPr>
          <a:xfrm>
            <a:off x="71822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鼓励教师开展健康教育实践和创新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创新教育方式与方法</a:t>
            </a:r>
            <a:endParaRPr altLang="en-US" lang="zh-CN"/>
          </a:p>
        </p:txBody>
      </p:sp>
      <p:sp>
        <p:nvSpPr>
          <p:cNvPr id="1049750" name="矩形 31"/>
          <p:cNvSpPr/>
          <p:nvPr>
            <p:custDataLst>
              <p:tags r:id="rId1"/>
            </p:custDataLst>
          </p:nvPr>
        </p:nvSpPr>
        <p:spPr>
          <a:xfrm>
            <a:off x="29845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结合实际：将健康生活方式融入初中教育课程中，如体育、生物等科目。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2" name="矩形 4"/>
          <p:cNvSpPr/>
          <p:nvPr>
            <p:custDataLst>
              <p:tags r:id="rId2"/>
            </p:custDataLst>
          </p:nvPr>
        </p:nvSpPr>
        <p:spPr>
          <a:xfrm>
            <a:off x="29845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互动体验：通过实践活动、角色扮演等形式，让学生亲身体验健康生活方式的重要性。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4" name="矩形 5"/>
          <p:cNvSpPr/>
          <p:nvPr>
            <p:custDataLst>
              <p:tags r:id="rId3"/>
            </p:custDataLst>
          </p:nvPr>
        </p:nvSpPr>
        <p:spPr>
          <a:xfrm>
            <a:off x="29845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创新手段：利用现代技术手段，如VR、AR等，模拟真实场景，增强学生的感知和体验。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6" name="矩形 7"/>
          <p:cNvSpPr/>
          <p:nvPr>
            <p:custDataLst>
              <p:tags r:id="rId4"/>
            </p:custDataLst>
          </p:nvPr>
        </p:nvSpPr>
        <p:spPr>
          <a:xfrm>
            <a:off x="29845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跨学科整合：将健康生活方式教育与语文、数学、英语等其他学科进行整合，形成跨学科的教育模式。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加强学校与家庭、社区的合作</a:t>
            </a:r>
            <a:endParaRPr altLang="en-US" lang="zh-CN"/>
          </a:p>
        </p:txBody>
      </p:sp>
      <p:sp>
        <p:nvSpPr>
          <p:cNvPr id="1049792" name="矩形 5"/>
          <p:cNvSpPr/>
          <p:nvPr>
            <p:custDataLst>
              <p:tags r:id="rId1"/>
            </p:custDataLst>
          </p:nvPr>
        </p:nvSpPr>
        <p:spPr>
          <a:xfrm>
            <a:off x="1524000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4" name="矩形 10"/>
          <p:cNvSpPr/>
          <p:nvPr>
            <p:custDataLst>
              <p:tags r:id="rId2"/>
            </p:custDataLst>
          </p:nvPr>
        </p:nvSpPr>
        <p:spPr>
          <a:xfrm>
            <a:off x="1841772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6" name="TextBox 2"/>
          <p:cNvSpPr txBox="1"/>
          <p:nvPr>
            <p:custDataLst>
              <p:tags r:id="rId3"/>
            </p:custDataLst>
          </p:nvPr>
        </p:nvSpPr>
        <p:spPr>
          <a:xfrm>
            <a:off x="1662883" y="3114594"/>
            <a:ext cx="2042231" cy="1649085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共同制定教育计划，确保教育目标的统一性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98" name="矩形 6"/>
          <p:cNvSpPr/>
          <p:nvPr>
            <p:custDataLst>
              <p:tags r:id="rId4"/>
            </p:custDataLst>
          </p:nvPr>
        </p:nvSpPr>
        <p:spPr>
          <a:xfrm>
            <a:off x="403188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0" name="矩形 11"/>
          <p:cNvSpPr/>
          <p:nvPr>
            <p:custDataLst>
              <p:tags r:id="rId5"/>
            </p:custDataLst>
          </p:nvPr>
        </p:nvSpPr>
        <p:spPr>
          <a:xfrm>
            <a:off x="4366806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2" name="TextBox 2"/>
          <p:cNvSpPr txBox="1"/>
          <p:nvPr>
            <p:custDataLst>
              <p:tags r:id="rId6"/>
            </p:custDataLst>
          </p:nvPr>
        </p:nvSpPr>
        <p:spPr>
          <a:xfrm>
            <a:off x="4170199" y="3114594"/>
            <a:ext cx="2042231" cy="1649085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定期开展家长会，加强与家长的沟通与交流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04" name="矩形 33"/>
          <p:cNvSpPr/>
          <p:nvPr>
            <p:custDataLst>
              <p:tags r:id="rId7"/>
            </p:custDataLst>
          </p:nvPr>
        </p:nvSpPr>
        <p:spPr>
          <a:xfrm>
            <a:off x="6535775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6" name="矩形 37"/>
          <p:cNvSpPr/>
          <p:nvPr>
            <p:custDataLst>
              <p:tags r:id="rId8"/>
            </p:custDataLst>
          </p:nvPr>
        </p:nvSpPr>
        <p:spPr>
          <a:xfrm>
            <a:off x="685354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8" name="TextBox 2"/>
          <p:cNvSpPr txBox="1"/>
          <p:nvPr>
            <p:custDataLst>
              <p:tags r:id="rId9"/>
            </p:custDataLst>
          </p:nvPr>
        </p:nvSpPr>
        <p:spPr>
          <a:xfrm>
            <a:off x="6674657" y="3114594"/>
            <a:ext cx="2042231" cy="1649085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利用社区资源，开展健康生活方式的实践活动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10" name="矩形 34"/>
          <p:cNvSpPr/>
          <p:nvPr>
            <p:custDataLst>
              <p:tags r:id="rId10"/>
            </p:custDataLst>
          </p:nvPr>
        </p:nvSpPr>
        <p:spPr>
          <a:xfrm>
            <a:off x="903451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2" name="矩形 38"/>
          <p:cNvSpPr/>
          <p:nvPr>
            <p:custDataLst>
              <p:tags r:id="rId11"/>
            </p:custDataLst>
          </p:nvPr>
        </p:nvSpPr>
        <p:spPr>
          <a:xfrm>
            <a:off x="936943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4" name="TextBox 2"/>
          <p:cNvSpPr txBox="1"/>
          <p:nvPr>
            <p:custDataLst>
              <p:tags r:id="rId12"/>
            </p:custDataLst>
          </p:nvPr>
        </p:nvSpPr>
        <p:spPr>
          <a:xfrm>
            <a:off x="9173401" y="3114594"/>
            <a:ext cx="2042231" cy="1649085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建立学校与社区的合作关系，共同推进健康生活方式教育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结论与建议</a:t>
            </a:r>
            <a:endParaRPr altLang="en-US" dirty="0" lang="zh-CN"/>
          </a:p>
        </p:txBody>
      </p:sp>
      <p:sp>
        <p:nvSpPr>
          <p:cNvPr id="104985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对初中教育与健康生活方式教育的总结</a:t>
            </a:r>
            <a:endParaRPr altLang="en-US" lang="zh-CN"/>
          </a:p>
        </p:txBody>
      </p:sp>
      <p:sp>
        <p:nvSpPr>
          <p:cNvPr id="1049878" name="矩形 31"/>
          <p:cNvSpPr/>
          <p:nvPr>
            <p:custDataLst>
              <p:tags r:id="rId1"/>
            </p:custDataLst>
          </p:nvPr>
        </p:nvSpPr>
        <p:spPr>
          <a:xfrm>
            <a:off x="29845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初中教育是培养学生健康生活方式的重要阶段，需要重视体育课程和健康教育。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0" name="矩形 4"/>
          <p:cNvSpPr/>
          <p:nvPr>
            <p:custDataLst>
              <p:tags r:id="rId2"/>
            </p:custDataLst>
          </p:nvPr>
        </p:nvSpPr>
        <p:spPr>
          <a:xfrm>
            <a:off x="29845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学校应该提供多样化的体育活动和健康课程，以满足学生的兴趣和需求。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2" name="矩形 5"/>
          <p:cNvSpPr/>
          <p:nvPr>
            <p:custDataLst>
              <p:tags r:id="rId3"/>
            </p:custDataLst>
          </p:nvPr>
        </p:nvSpPr>
        <p:spPr>
          <a:xfrm>
            <a:off x="29845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家长应该积极参与孩子的健康生活方式教育，与学校合作共同促进孩子的健康成长。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4" name="矩形 7"/>
          <p:cNvSpPr/>
          <p:nvPr>
            <p:custDataLst>
              <p:tags r:id="rId4"/>
            </p:custDataLst>
          </p:nvPr>
        </p:nvSpPr>
        <p:spPr>
          <a:xfrm>
            <a:off x="29845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政府和社会应该加大对学校健康教育的支持力度，提供更多的资源和培训机会。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对未来发展的展望与建议</a:t>
            </a:r>
            <a:endParaRPr altLang="en-US" lang="zh-CN"/>
          </a:p>
        </p:txBody>
      </p:sp>
      <p:sp>
        <p:nvSpPr>
          <p:cNvPr id="104992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367209" y="1751001"/>
            <a:ext cx="766742" cy="223105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386160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4" name="任意多边形 18"/>
          <p:cNvSpPr/>
          <p:nvPr>
            <p:custDataLst>
              <p:tags r:id="rId3"/>
            </p:custDataLst>
          </p:nvPr>
        </p:nvSpPr>
        <p:spPr>
          <a:xfrm>
            <a:off x="674929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6" name="任意多边形 19"/>
          <p:cNvSpPr/>
          <p:nvPr>
            <p:custDataLst>
              <p:tags r:id="rId4"/>
            </p:custDataLst>
          </p:nvPr>
        </p:nvSpPr>
        <p:spPr>
          <a:xfrm flipV="1">
            <a:off x="6635014" y="1907203"/>
            <a:ext cx="2231056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2255621" y="1751575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2275721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2" name="任意多边形 4"/>
          <p:cNvSpPr/>
          <p:nvPr>
            <p:custDataLst>
              <p:tags r:id="rId7"/>
            </p:custDataLst>
          </p:nvPr>
        </p:nvSpPr>
        <p:spPr>
          <a:xfrm>
            <a:off x="163885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4" name="任意多边形 5"/>
          <p:cNvSpPr/>
          <p:nvPr>
            <p:custDataLst>
              <p:tags r:id="rId8"/>
            </p:custDataLst>
          </p:nvPr>
        </p:nvSpPr>
        <p:spPr>
          <a:xfrm flipV="1">
            <a:off x="1524000" y="1907203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63885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完善教育体系，加强健康生活方式教育在初中教育中的地位和作用。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74929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提高教师素质，加强健康教育师资队伍建设，提高教学质量。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4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877169" y="1763061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896695" y="4247932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4" name="任意多边形 11"/>
          <p:cNvSpPr/>
          <p:nvPr>
            <p:custDataLst>
              <p:tags r:id="rId13"/>
            </p:custDataLst>
          </p:nvPr>
        </p:nvSpPr>
        <p:spPr>
          <a:xfrm>
            <a:off x="4259828" y="2491237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6" name="任意多边形 12"/>
          <p:cNvSpPr/>
          <p:nvPr>
            <p:custDataLst>
              <p:tags r:id="rId14"/>
            </p:custDataLst>
          </p:nvPr>
        </p:nvSpPr>
        <p:spPr>
          <a:xfrm flipV="1">
            <a:off x="4145548" y="1919262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856101" y="1785457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875626" y="4269180"/>
            <a:ext cx="728895" cy="200331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2" name="任意多边形 25"/>
          <p:cNvSpPr/>
          <p:nvPr>
            <p:custDataLst>
              <p:tags r:id="rId17"/>
            </p:custDataLst>
          </p:nvPr>
        </p:nvSpPr>
        <p:spPr>
          <a:xfrm>
            <a:off x="9238185" y="2513633"/>
            <a:ext cx="2003317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4" name="任意多边形 26"/>
          <p:cNvSpPr/>
          <p:nvPr>
            <p:custDataLst>
              <p:tags r:id="rId18"/>
            </p:custDataLst>
          </p:nvPr>
        </p:nvSpPr>
        <p:spPr>
          <a:xfrm flipV="1">
            <a:off x="9124479" y="1941659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38759" y="3149351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 fontScale="90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建立健康生活方式教育评价体系，定期评估教育效果，不断完善和改进。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4259828" y="3126955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推广健康生活方式，鼓励初中生积极参与体育锻炼和健康活动。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711116" y="1532672"/>
            <a:ext cx="6769768" cy="213965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49994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24400" y="4154172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10"/>
  <p:tag name="KSO_WM_UNIT_TYPE" val="f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72"/>
  <p:tag name="KSO_WM_UNIT_TYPE" val="f"/>
  <p:tag name="KSO_WM_UNIT_INDEX" val="1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PRESET_TEXT" val="单击此处编辑母版标题样式"/>
  <p:tag name="KSO_WM_UNIT_TYPE" val="a"/>
  <p:tag name="KSO_WM_UNIT_INDEX" val="1"/>
  <p:tag name="KSO_WM_TEMPLATE_CATEGORY" val="custom"/>
  <p:tag name="KSO_WM_TEMPLATE_INDEX" val="20230995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NOCLEAR" val="0"/>
  <p:tag name="KSO_WM_UNIT_SUBTYPE" val="a"/>
  <p:tag name="KSO_WM_UNIT_PRESET_TEXT" val="单击此处编辑母版文本样式 二级 三级 四级 五级"/>
  <p:tag name="KSO_WM_UNIT_TYPE" val="f"/>
  <p:tag name="KSO_WM_UNIT_INDEX" val="1"/>
  <p:tag name="KSO_WM_TEMPLATE_CATEGORY" val="custom"/>
  <p:tag name="KSO_WM_TEMPLATE_INDEX" val="20230995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5"/>
  <p:tag name="KSO_WM_TEMPLATE_THUMBS_INDEX" val="1、9"/>
</p:tagLst>
</file>

<file path=ppt/tags/tag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5_1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PRESET_TEXT" val="此处编辑 添加文档标题"/>
</p:tagLst>
</file>

<file path=ppt/tags/tag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5_1*b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PRESET_TEXT" val="单击此处添加副标题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1*f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1"/>
  <p:tag name="KSO_WM_UNIT_TYPE" val="f"/>
  <p:tag name="KSO_WM_UNIT_INDEX" val="1"/>
  <p:tag name="KSO_WM_UNIT_PRESET_TEXT" val="汇报人：WPS"/>
</p:tagLst>
</file>

<file path=ppt/tags/tag60.xml><?xml version="1.0" encoding="utf-8"?>
<p:tagLst xmlns:p="http://schemas.openxmlformats.org/presentationml/2006/main">
  <p:tag name="KSO_WM_SLIDE_ID" val="custom20230995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5"/>
  <p:tag name="KSO_WM_SLIDE_LAYOUT" val="a_b_f"/>
  <p:tag name="KSO_WM_SLIDE_LAYOUT_CNT" val="1_1_1"/>
  <p:tag name="KSO_WM_SLIDE_TYPE" val="title"/>
  <p:tag name="KSO_WM_SLIDE_SUBTYPE" val="pureTxt"/>
  <p:tag name="KSO_WM_TEMPLATE_THUMBS_INDEX" val="1、9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b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1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2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3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4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1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1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1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1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5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2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2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2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2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3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3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3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3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4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4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4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4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5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5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5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5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SLIDE_ID" val="custom20230995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95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1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36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9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91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4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42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8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81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9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9*f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1"/>
  <p:tag name="KSO_WM_UNIT_TYPE" val="f"/>
  <p:tag name="KSO_WM_UNIT_INDEX" val="1"/>
  <p:tag name="KSO_WM_UNIT_PRESET_TEXT" val="汇报人：WPS"/>
</p:tagLst>
</file>

<file path=ppt/tags/tag308.xml><?xml version="1.0" encoding="utf-8"?>
<p:tagLst xmlns:p="http://schemas.openxmlformats.org/presentationml/2006/main">
  <p:tag name="KSO_WM_SLIDE_ID" val="custom2023099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5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7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B0F0"/>
      </a:accent1>
      <a:accent2>
        <a:srgbClr val="8FCDFF"/>
      </a:accent2>
      <a:accent3>
        <a:srgbClr val="FF7860"/>
      </a:accent3>
      <a:accent4>
        <a:srgbClr val="46D1AC"/>
      </a:accent4>
      <a:accent5>
        <a:srgbClr val="FF7943"/>
      </a:accent5>
      <a:accent6>
        <a:srgbClr val="FFB268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2024-01-01T09:27:00Z</dcterms:created>
  <dcterms:modified xsi:type="dcterms:W3CDTF">2024-01-01T09:27:00Z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e8bd03a35dcc436f8d14d6934f0b0076_21</vt:lpwstr>
  </property>
</Properties>
</file>