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80" r:id="rId1"/>
    <p:sldMasterId id="2147485017" r:id="rId2"/>
  </p:sldMasterIdLst>
  <p:notesMasterIdLst>
    <p:notesMasterId r:id="rId3"/>
  </p:notesMasterIdLst>
  <p:sldIdLst>
    <p:sldId id="843" r:id="rId4"/>
    <p:sldId id="848" r:id="rId5"/>
    <p:sldId id="852" r:id="rId6"/>
    <p:sldId id="855" r:id="rId7"/>
    <p:sldId id="858" r:id="rId8"/>
    <p:sldId id="861" r:id="rId9"/>
    <p:sldId id="864" r:id="rId10"/>
    <p:sldId id="867" r:id="rId11"/>
    <p:sldId id="870" r:id="rId12"/>
    <p:sldId id="873" r:id="rId13"/>
    <p:sldId id="876" r:id="rId14"/>
    <p:sldId id="879" r:id="rId15"/>
    <p:sldId id="882" r:id="rId16"/>
    <p:sldId id="885" r:id="rId17"/>
    <p:sldId id="888" r:id="rId18"/>
    <p:sldId id="891" r:id="rId19"/>
    <p:sldId id="894" r:id="rId20"/>
    <p:sldId id="897" r:id="rId21"/>
    <p:sldId id="900" r:id="rId22"/>
    <p:sldId id="903" r:id="rId23"/>
    <p:sldId id="906" r:id="rId24"/>
    <p:sldId id="909" r:id="rId25"/>
    <p:sldId id="912" r:id="rId26"/>
    <p:sldId id="915" r:id="rId27"/>
    <p:sldId id="918" r:id="rId28"/>
    <p:sldId id="921" r:id="rId29"/>
    <p:sldId id="924" r:id="rId30"/>
    <p:sldId id="927" r:id="rId31"/>
    <p:sldId id="930" r:id="rId32"/>
    <p:sldId id="933" r:id="rId33"/>
    <p:sldId id="936" r:id="rId34"/>
    <p:sldId id="939" r:id="rId35"/>
    <p:sldId id="942" r:id="rId36"/>
    <p:sldId id="945" r:id="rId37"/>
    <p:sldId id="949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81" r:id="rId1"/>
    <p:sldLayoutId id="2147484982" r:id="rId2"/>
    <p:sldLayoutId id="2147484983" r:id="rId3"/>
    <p:sldLayoutId id="2147484984" r:id="rId4"/>
    <p:sldLayoutId id="2147484985" r:id="rId5"/>
    <p:sldLayoutId id="2147484986" r:id="rId6"/>
    <p:sldLayoutId id="2147484987" r:id="rId7"/>
    <p:sldLayoutId id="2147484988" r:id="rId8"/>
    <p:sldLayoutId id="2147484989" r:id="rId9"/>
    <p:sldLayoutId id="2147484990" r:id="rId10"/>
    <p:sldLayoutId id="21474849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018" r:id="rId1"/>
    <p:sldLayoutId id="2147485019" r:id="rId2"/>
    <p:sldLayoutId id="2147485020" r:id="rId3"/>
    <p:sldLayoutId id="2147485021" r:id="rId4"/>
    <p:sldLayoutId id="2147485022" r:id="rId5"/>
    <p:sldLayoutId id="2147485023" r:id="rId6"/>
    <p:sldLayoutId id="2147485024" r:id="rId7"/>
    <p:sldLayoutId id="2147485025" r:id="rId8"/>
    <p:sldLayoutId id="2147485026" r:id="rId9"/>
    <p:sldLayoutId id="2147485027" r:id="rId10"/>
    <p:sldLayoutId id="21474850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slideLayout" Target="../slideLayouts/slideLayout1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4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slideLayout" Target="../slideLayouts/slideLayout1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深度学习技术在图像识别中的应用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深度学习技术概述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图像识别技术概述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深度学习在图像识别中的应用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深度学习在图像识别中的优势与挑战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深度学习在图像识别中的实际案例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深度学习的定义</a:t>
            </a:r>
            <a:endParaRPr altLang="en-US" lang="zh-CN"/>
          </a:p>
        </p:txBody>
      </p:sp>
      <p:sp>
        <p:nvSpPr>
          <p:cNvPr id="104899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深度学习是神经网络的一种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通过反向传播算法进行训练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包含多个隐藏层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可以自动提取特征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深度学习的原理</a:t>
            </a:r>
            <a:endParaRPr altLang="en-US" lang="zh-CN"/>
          </a:p>
        </p:txBody>
      </p:sp>
      <p:sp>
        <p:nvSpPr>
          <p:cNvPr id="1049056" name="矩形 38"/>
          <p:cNvSpPr/>
          <p:nvPr>
            <p:custDataLst>
              <p:tags r:id="rId1"/>
            </p:custDataLst>
          </p:nvPr>
        </p:nvSpPr>
        <p:spPr>
          <a:xfrm rot="204112">
            <a:off x="1527332" y="1490345"/>
            <a:ext cx="4049437" cy="2113622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39"/>
          <p:cNvSpPr/>
          <p:nvPr>
            <p:custDataLst>
              <p:tags r:id="rId2"/>
            </p:custDataLst>
          </p:nvPr>
        </p:nvSpPr>
        <p:spPr>
          <a:xfrm>
            <a:off x="1532011" y="1491013"/>
            <a:ext cx="4049437" cy="211362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1766635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神经网络的基本结构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2" name="矩形 100"/>
          <p:cNvSpPr/>
          <p:nvPr>
            <p:custDataLst>
              <p:tags r:id="rId4"/>
            </p:custDataLst>
          </p:nvPr>
        </p:nvSpPr>
        <p:spPr>
          <a:xfrm rot="204112">
            <a:off x="6604168" y="1490345"/>
            <a:ext cx="4049437" cy="2113622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101"/>
          <p:cNvSpPr/>
          <p:nvPr>
            <p:custDataLst>
              <p:tags r:id="rId5"/>
            </p:custDataLst>
          </p:nvPr>
        </p:nvSpPr>
        <p:spPr>
          <a:xfrm>
            <a:off x="6609516" y="1491013"/>
            <a:ext cx="4049437" cy="2113622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6844808" y="1656119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前向传播和反向传播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8" name="矩形 122"/>
          <p:cNvSpPr/>
          <p:nvPr>
            <p:custDataLst>
              <p:tags r:id="rId7"/>
            </p:custDataLst>
          </p:nvPr>
        </p:nvSpPr>
        <p:spPr>
          <a:xfrm rot="204112">
            <a:off x="1527332" y="4135380"/>
            <a:ext cx="4049437" cy="2113622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123"/>
          <p:cNvSpPr/>
          <p:nvPr>
            <p:custDataLst>
              <p:tags r:id="rId8"/>
            </p:custDataLst>
          </p:nvPr>
        </p:nvSpPr>
        <p:spPr>
          <a:xfrm>
            <a:off x="1532011" y="4136048"/>
            <a:ext cx="4049437" cy="211362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1765967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损失函数和优化器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74" name="矩形 89"/>
          <p:cNvSpPr/>
          <p:nvPr>
            <p:custDataLst>
              <p:tags r:id="rId10"/>
            </p:custDataLst>
          </p:nvPr>
        </p:nvSpPr>
        <p:spPr>
          <a:xfrm rot="204112">
            <a:off x="6604168" y="4135380"/>
            <a:ext cx="4049437" cy="2113622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90"/>
          <p:cNvSpPr/>
          <p:nvPr>
            <p:custDataLst>
              <p:tags r:id="rId11"/>
            </p:custDataLst>
          </p:nvPr>
        </p:nvSpPr>
        <p:spPr>
          <a:xfrm>
            <a:off x="6609516" y="4136048"/>
            <a:ext cx="4049437" cy="2113622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6843471" y="4301154"/>
            <a:ext cx="3597568" cy="174530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训练和测试过程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深度学习的应用领域</a:t>
            </a:r>
            <a:endParaRPr altLang="en-US" lang="zh-CN"/>
          </a:p>
        </p:txBody>
      </p:sp>
      <p:sp>
        <p:nvSpPr>
          <p:cNvPr id="104911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287184" y="1997284"/>
            <a:ext cx="710989" cy="206761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305600" y="4301197"/>
            <a:ext cx="675894" cy="185643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4"/>
          <p:cNvSpPr/>
          <p:nvPr>
            <p:custDataLst>
              <p:tags r:id="rId3"/>
            </p:custDataLst>
          </p:nvPr>
        </p:nvSpPr>
        <p:spPr>
          <a:xfrm>
            <a:off x="715016" y="2672963"/>
            <a:ext cx="1856439" cy="280160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5"/>
          <p:cNvSpPr/>
          <p:nvPr>
            <p:custDataLst>
              <p:tags r:id="rId4"/>
            </p:custDataLst>
          </p:nvPr>
        </p:nvSpPr>
        <p:spPr>
          <a:xfrm flipV="1">
            <a:off x="608330" y="2142072"/>
            <a:ext cx="2067618" cy="99417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5016" y="3262277"/>
            <a:ext cx="1856439" cy="1672624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计算机视觉：图像识别、人脸识别、物体检测等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37522" y="1996649"/>
            <a:ext cx="710989" cy="2068829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55303" y="4301197"/>
            <a:ext cx="675894" cy="185643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8"/>
          <p:cNvSpPr/>
          <p:nvPr>
            <p:custDataLst>
              <p:tags r:id="rId8"/>
            </p:custDataLst>
          </p:nvPr>
        </p:nvSpPr>
        <p:spPr>
          <a:xfrm>
            <a:off x="5164719" y="2672963"/>
            <a:ext cx="1856439" cy="280160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9"/>
          <p:cNvSpPr/>
          <p:nvPr>
            <p:custDataLst>
              <p:tags r:id="rId9"/>
            </p:custDataLst>
          </p:nvPr>
        </p:nvSpPr>
        <p:spPr>
          <a:xfrm flipV="1">
            <a:off x="5058668" y="2142072"/>
            <a:ext cx="2068829" cy="99417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64719" y="3262277"/>
            <a:ext cx="1856439" cy="1672624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自然语言处理：机器翻译、文本生成、情感分析等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963326" y="2028401"/>
            <a:ext cx="710989" cy="206761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81742" y="4331679"/>
            <a:ext cx="675894" cy="185765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5"/>
          <p:cNvSpPr/>
          <p:nvPr>
            <p:custDataLst>
              <p:tags r:id="rId13"/>
            </p:custDataLst>
          </p:nvPr>
        </p:nvSpPr>
        <p:spPr>
          <a:xfrm>
            <a:off x="7390523" y="2704080"/>
            <a:ext cx="1857650" cy="280160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6"/>
          <p:cNvSpPr/>
          <p:nvPr>
            <p:custDataLst>
              <p:tags r:id="rId14"/>
            </p:custDataLst>
          </p:nvPr>
        </p:nvSpPr>
        <p:spPr>
          <a:xfrm flipV="1">
            <a:off x="7285107" y="2173189"/>
            <a:ext cx="2067618" cy="99417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90523" y="3293394"/>
            <a:ext cx="1856439" cy="1672624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推荐系统：个性化推荐、广告投放等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511718" y="2008080"/>
            <a:ext cx="710989" cy="206761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530134" y="4312628"/>
            <a:ext cx="675894" cy="185643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11"/>
          <p:cNvSpPr/>
          <p:nvPr>
            <p:custDataLst>
              <p:tags r:id="rId18"/>
            </p:custDataLst>
          </p:nvPr>
        </p:nvSpPr>
        <p:spPr>
          <a:xfrm>
            <a:off x="2940185" y="2683124"/>
            <a:ext cx="1856439" cy="280160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12"/>
          <p:cNvSpPr/>
          <p:nvPr>
            <p:custDataLst>
              <p:tags r:id="rId19"/>
            </p:custDataLst>
          </p:nvPr>
        </p:nvSpPr>
        <p:spPr>
          <a:xfrm flipV="1">
            <a:off x="2833499" y="2152868"/>
            <a:ext cx="2067618" cy="99417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38915" y="3272438"/>
            <a:ext cx="1856439" cy="1672624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语音识别：语音助手、语音翻译等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188495" y="2028401"/>
            <a:ext cx="710989" cy="206761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206276" y="4331679"/>
            <a:ext cx="675894" cy="185765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25"/>
          <p:cNvSpPr/>
          <p:nvPr>
            <p:custDataLst>
              <p:tags r:id="rId23"/>
            </p:custDataLst>
          </p:nvPr>
        </p:nvSpPr>
        <p:spPr>
          <a:xfrm>
            <a:off x="9615056" y="2704080"/>
            <a:ext cx="1857650" cy="280160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26"/>
          <p:cNvSpPr/>
          <p:nvPr>
            <p:custDataLst>
              <p:tags r:id="rId24"/>
            </p:custDataLst>
          </p:nvPr>
        </p:nvSpPr>
        <p:spPr>
          <a:xfrm flipV="1">
            <a:off x="9510275" y="2173189"/>
            <a:ext cx="2067618" cy="99417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615056" y="3293394"/>
            <a:ext cx="1856439" cy="1672624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自动驾驶：车辆控制、路径规划等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图像识别技术概述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图像识别的定义</a:t>
            </a:r>
            <a:endParaRPr altLang="en-US" lang="zh-CN"/>
          </a:p>
        </p:txBody>
      </p:sp>
      <p:sp>
        <p:nvSpPr>
          <p:cNvPr id="1049262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图像识别是一种通过计算机算法对输入的图像进行分析、处理和识别，从而实现对图像内容的理解和分类的技术。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图像识别技术基于机器学习和深度学习算法，通过对大量图像数据进行训练和学习，使得计算机能够自动地识别出图像中的各种特征和模式。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图像识别技术广泛应用于各个领域，如人脸识别、物体识别、场景识别等，为人们的生活和工作带来了极大的便利。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图像识别技术的发展迅速，随着深度学习技术的不断进步，图像识别的准确率和效率也在不断提高。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图像识别的原理</a:t>
            </a:r>
            <a:endParaRPr altLang="en-US" lang="zh-CN"/>
          </a:p>
        </p:txBody>
      </p:sp>
      <p:sp>
        <p:nvSpPr>
          <p:cNvPr id="10493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图像预处理：去除噪声、增强特征等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特征提取：提取图像中的关键特征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4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分类器设计：选择合适的分类器进行分类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36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0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识别结果输出：输出分类结果和置信度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图像识别的应用领域</a:t>
            </a:r>
            <a:endParaRPr altLang="en-US" lang="zh-CN"/>
          </a:p>
        </p:txBody>
      </p:sp>
      <p:sp>
        <p:nvSpPr>
          <p:cNvPr id="1049378" name="对角圆角矩形 52"/>
          <p:cNvSpPr/>
          <p:nvPr>
            <p:custDataLst>
              <p:tags r:id="rId1"/>
            </p:custDataLst>
          </p:nvPr>
        </p:nvSpPr>
        <p:spPr>
          <a:xfrm>
            <a:off x="754885" y="1619496"/>
            <a:ext cx="5113236" cy="124537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2"/>
            </p:custDataLst>
          </p:nvPr>
        </p:nvSpPr>
        <p:spPr>
          <a:xfrm>
            <a:off x="754885" y="1490345"/>
            <a:ext cx="511764" cy="488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3"/>
            </p:custDataLst>
          </p:nvPr>
        </p:nvSpPr>
        <p:spPr>
          <a:xfrm>
            <a:off x="1266993" y="1490988"/>
            <a:ext cx="77105" cy="12850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4"/>
            </p:custDataLst>
          </p:nvPr>
        </p:nvSpPr>
        <p:spPr>
          <a:xfrm>
            <a:off x="1300405" y="1671542"/>
            <a:ext cx="4368163" cy="112940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医学影像分析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9"/>
          <p:cNvSpPr/>
          <p:nvPr>
            <p:custDataLst>
              <p:tags r:id="rId5"/>
            </p:custDataLst>
          </p:nvPr>
        </p:nvSpPr>
        <p:spPr>
          <a:xfrm>
            <a:off x="6318033" y="1619496"/>
            <a:ext cx="5113236" cy="124537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10"/>
          <p:cNvSpPr/>
          <p:nvPr>
            <p:custDataLst>
              <p:tags r:id="rId6"/>
            </p:custDataLst>
          </p:nvPr>
        </p:nvSpPr>
        <p:spPr>
          <a:xfrm>
            <a:off x="6318033" y="1490345"/>
            <a:ext cx="511764" cy="488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11"/>
          <p:cNvSpPr/>
          <p:nvPr>
            <p:custDataLst>
              <p:tags r:id="rId7"/>
            </p:custDataLst>
          </p:nvPr>
        </p:nvSpPr>
        <p:spPr>
          <a:xfrm>
            <a:off x="6829498" y="1490988"/>
            <a:ext cx="77105" cy="12850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12"/>
          <p:cNvSpPr txBox="1"/>
          <p:nvPr>
            <p:custDataLst>
              <p:tags r:id="rId8"/>
            </p:custDataLst>
          </p:nvPr>
        </p:nvSpPr>
        <p:spPr>
          <a:xfrm>
            <a:off x="6862910" y="1677968"/>
            <a:ext cx="4368163" cy="112940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5"/>
          <p:cNvSpPr/>
          <p:nvPr>
            <p:custDataLst>
              <p:tags r:id="rId9"/>
            </p:custDataLst>
          </p:nvPr>
        </p:nvSpPr>
        <p:spPr>
          <a:xfrm>
            <a:off x="754885" y="3311958"/>
            <a:ext cx="5113236" cy="124537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6"/>
          <p:cNvSpPr/>
          <p:nvPr>
            <p:custDataLst>
              <p:tags r:id="rId10"/>
            </p:custDataLst>
          </p:nvPr>
        </p:nvSpPr>
        <p:spPr>
          <a:xfrm>
            <a:off x="754885" y="3182806"/>
            <a:ext cx="511764" cy="488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7"/>
          <p:cNvSpPr/>
          <p:nvPr>
            <p:custDataLst>
              <p:tags r:id="rId11"/>
            </p:custDataLst>
          </p:nvPr>
        </p:nvSpPr>
        <p:spPr>
          <a:xfrm>
            <a:off x="1266993" y="3183449"/>
            <a:ext cx="77105" cy="12850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2"/>
            </p:custDataLst>
          </p:nvPr>
        </p:nvSpPr>
        <p:spPr>
          <a:xfrm>
            <a:off x="1300405" y="3370429"/>
            <a:ext cx="4368163" cy="112940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14"/>
          <p:cNvSpPr/>
          <p:nvPr>
            <p:custDataLst>
              <p:tags r:id="rId13"/>
            </p:custDataLst>
          </p:nvPr>
        </p:nvSpPr>
        <p:spPr>
          <a:xfrm>
            <a:off x="6318033" y="3311958"/>
            <a:ext cx="5113236" cy="124537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18"/>
          <p:cNvSpPr/>
          <p:nvPr>
            <p:custDataLst>
              <p:tags r:id="rId14"/>
            </p:custDataLst>
          </p:nvPr>
        </p:nvSpPr>
        <p:spPr>
          <a:xfrm>
            <a:off x="6318033" y="3182806"/>
            <a:ext cx="511764" cy="488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19"/>
          <p:cNvSpPr/>
          <p:nvPr>
            <p:custDataLst>
              <p:tags r:id="rId15"/>
            </p:custDataLst>
          </p:nvPr>
        </p:nvSpPr>
        <p:spPr>
          <a:xfrm>
            <a:off x="6829498" y="3183449"/>
            <a:ext cx="77105" cy="12850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20"/>
          <p:cNvSpPr txBox="1"/>
          <p:nvPr>
            <p:custDataLst>
              <p:tags r:id="rId16"/>
            </p:custDataLst>
          </p:nvPr>
        </p:nvSpPr>
        <p:spPr>
          <a:xfrm>
            <a:off x="6862910" y="3370429"/>
            <a:ext cx="4368163" cy="112940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工业质检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15"/>
          <p:cNvSpPr/>
          <p:nvPr>
            <p:custDataLst>
              <p:tags r:id="rId17"/>
            </p:custDataLst>
          </p:nvPr>
        </p:nvSpPr>
        <p:spPr>
          <a:xfrm>
            <a:off x="754885" y="5004419"/>
            <a:ext cx="5113236" cy="124537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16"/>
          <p:cNvSpPr/>
          <p:nvPr>
            <p:custDataLst>
              <p:tags r:id="rId18"/>
            </p:custDataLst>
          </p:nvPr>
        </p:nvSpPr>
        <p:spPr>
          <a:xfrm>
            <a:off x="754885" y="4874625"/>
            <a:ext cx="511764" cy="488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17"/>
          <p:cNvSpPr/>
          <p:nvPr>
            <p:custDataLst>
              <p:tags r:id="rId19"/>
            </p:custDataLst>
          </p:nvPr>
        </p:nvSpPr>
        <p:spPr>
          <a:xfrm>
            <a:off x="1266993" y="4870770"/>
            <a:ext cx="77105" cy="12850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27"/>
          <p:cNvSpPr txBox="1"/>
          <p:nvPr>
            <p:custDataLst>
              <p:tags r:id="rId20"/>
            </p:custDataLst>
          </p:nvPr>
        </p:nvSpPr>
        <p:spPr>
          <a:xfrm>
            <a:off x="1300405" y="5062891"/>
            <a:ext cx="4368163" cy="112940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智能安防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22"/>
          <p:cNvSpPr/>
          <p:nvPr>
            <p:custDataLst>
              <p:tags r:id="rId21"/>
            </p:custDataLst>
          </p:nvPr>
        </p:nvSpPr>
        <p:spPr>
          <a:xfrm>
            <a:off x="6318033" y="5004419"/>
            <a:ext cx="5113236" cy="124537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420" name="对角圆角矩形 23"/>
          <p:cNvSpPr/>
          <p:nvPr>
            <p:custDataLst>
              <p:tags r:id="rId22"/>
            </p:custDataLst>
          </p:nvPr>
        </p:nvSpPr>
        <p:spPr>
          <a:xfrm>
            <a:off x="6318033" y="4874625"/>
            <a:ext cx="511764" cy="48833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24"/>
          <p:cNvSpPr/>
          <p:nvPr>
            <p:custDataLst>
              <p:tags r:id="rId23"/>
            </p:custDataLst>
          </p:nvPr>
        </p:nvSpPr>
        <p:spPr>
          <a:xfrm>
            <a:off x="6829498" y="4870770"/>
            <a:ext cx="77105" cy="128509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25"/>
          <p:cNvSpPr txBox="1"/>
          <p:nvPr>
            <p:custDataLst>
              <p:tags r:id="rId24"/>
            </p:custDataLst>
          </p:nvPr>
        </p:nvSpPr>
        <p:spPr>
          <a:xfrm>
            <a:off x="6862910" y="5062891"/>
            <a:ext cx="4368163" cy="112940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遥感图像识别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深度学习在图像识别中的应用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深度学习在图像分类中的应用</a:t>
            </a:r>
            <a:endParaRPr altLang="en-US" lang="zh-CN"/>
          </a:p>
        </p:txBody>
      </p:sp>
      <p:sp>
        <p:nvSpPr>
          <p:cNvPr id="1049524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图像分类任务定义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深度学习模型介绍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图像分类任务训练方法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图像分类任务评估指标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深度学习在目标检测中的应用</a:t>
            </a:r>
            <a:endParaRPr altLang="en-US" lang="zh-CN"/>
          </a:p>
        </p:txBody>
      </p:sp>
      <p:sp>
        <p:nvSpPr>
          <p:cNvPr id="104958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目标检测的定义和重要性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深度学习在目标检测中的优势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常见的目标检测算法和模型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深度学习在目标检测中的实际应用案例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深度学习在人脸识别中的应用</a:t>
            </a:r>
            <a:endParaRPr altLang="en-US" lang="zh-CN"/>
          </a:p>
        </p:txBody>
      </p:sp>
      <p:sp>
        <p:nvSpPr>
          <p:cNvPr id="1049624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0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人脸检测：使用深度学习算法检测图像中的人脸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分类识别：将提取的特征输入到分类器中进行识别，得到人脸的识别结果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特征提取：使用深度学习算法提取人脸的特征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人脸对齐：对检测到的人脸进行对齐，以便更好地进行特征提取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深度学习在图像生成中的应用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生成对抗网络（GAN）：通过两个神经网络之间的竞争，生成高质量的图像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变分自编码器（VAE）：将潜在变量引入到生成模型中，实现图像生成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生成式预训练网络（GPT）：通过语言模型技术，实现文本到图像的生成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生成式对抗网络（GAN）的应用：在图像生成、超分辨率、风格迁移等领域的应用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深度学习在图像识别中的优势与挑战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深度学习在图像识别中的优势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更好的处理复杂和抽象的图像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更高的准确性和鲁棒性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更好的泛化能力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更快的训练和推理速度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深度学习在图像识别中的挑战</a:t>
            </a:r>
            <a:endParaRPr altLang="en-US" lang="zh-CN"/>
          </a:p>
        </p:txBody>
      </p:sp>
      <p:sp>
        <p:nvSpPr>
          <p:cNvPr id="104987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数据量需求大：需要大量标注数据进行训练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计算资源消耗高：需要高性能GPU或服务器进行模型训练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模型泛化能力不足：容易过拟合训练数据，导致在实际应用中表现不佳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鲁棒性差：容易受到光照、遮挡等因素的影响，导致识别准确率下降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深度学习在图像识别中的未来发展</a:t>
            </a:r>
            <a:endParaRPr altLang="en-US" lang="zh-CN"/>
          </a:p>
        </p:txBody>
      </p:sp>
      <p:sp>
        <p:nvSpPr>
          <p:cNvPr id="104993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算法优化：不断改进深度学习算法，提高图像识别的准确性和效率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模型泛化：研究如何将训练好的模型应用于其他领域或任务，实现模型的泛化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多模态融合：将不同模态的数据进行融合，提高图像识别的鲁棒性和可靠性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边缘计算：将深度学习模型部署在边缘设备上，实现实时图像识别和本地化处理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深度学习在图像识别中的实际案例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深度学习在医学影像诊断中的应用</a:t>
            </a:r>
            <a:endParaRPr altLang="en-US" lang="zh-CN"/>
          </a:p>
        </p:txBody>
      </p:sp>
      <p:sp>
        <p:nvSpPr>
          <p:cNvPr id="10500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医学影像数据的特点和处理方法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深度学习在医学影像诊断中的实际应用案例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深度学习在医学影像诊断中的未来发展趋势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深度学习在医学影像诊断中的优势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深度学习在智能交通中的应用</a:t>
            </a:r>
            <a:endParaRPr altLang="en-US" lang="zh-CN"/>
          </a:p>
        </p:txBody>
      </p:sp>
      <p:sp>
        <p:nvSpPr>
          <p:cNvPr id="105012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交通流量监测与预测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车辆检测与跟踪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交通信号控制优化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自动驾驶技术应用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深度学习在安防监控中的应用</a:t>
            </a:r>
            <a:endParaRPr altLang="en-US" lang="zh-CN"/>
          </a:p>
        </p:txBody>
      </p:sp>
      <p:sp>
        <p:nvSpPr>
          <p:cNvPr id="105017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13" y="4005905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2" name="矩形 4"/>
          <p:cNvSpPr/>
          <p:nvPr>
            <p:custDataLst>
              <p:tags r:id="rId2"/>
            </p:custDataLst>
          </p:nvPr>
        </p:nvSpPr>
        <p:spPr>
          <a:xfrm>
            <a:off x="2463272" y="4365971"/>
            <a:ext cx="178872" cy="1802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文本框 5"/>
          <p:cNvSpPr txBox="1"/>
          <p:nvPr>
            <p:custDataLst>
              <p:tags r:id="rId3"/>
            </p:custDataLst>
          </p:nvPr>
        </p:nvSpPr>
        <p:spPr>
          <a:xfrm>
            <a:off x="2761740" y="432215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优势与局限性：深度学习在安防监控中的应用效果和存在的问题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7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967" y="4005905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8" name="矩形 57"/>
          <p:cNvSpPr/>
          <p:nvPr>
            <p:custDataLst>
              <p:tags r:id="rId5"/>
            </p:custDataLst>
          </p:nvPr>
        </p:nvSpPr>
        <p:spPr>
          <a:xfrm>
            <a:off x="6174427" y="4365971"/>
            <a:ext cx="178872" cy="1802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0" name="文本框 58"/>
          <p:cNvSpPr txBox="1"/>
          <p:nvPr>
            <p:custDataLst>
              <p:tags r:id="rId6"/>
            </p:custDataLst>
          </p:nvPr>
        </p:nvSpPr>
        <p:spPr>
          <a:xfrm>
            <a:off x="6472895" y="432215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未来发展趋势：结合其他技术，如5G、云计算等，提升安防监控领域的智能化水平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5" y="1502590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4" name="矩形 65"/>
          <p:cNvSpPr/>
          <p:nvPr>
            <p:custDataLst>
              <p:tags r:id="rId8"/>
            </p:custDataLst>
          </p:nvPr>
        </p:nvSpPr>
        <p:spPr>
          <a:xfrm>
            <a:off x="608330" y="1862021"/>
            <a:ext cx="178872" cy="1802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66"/>
          <p:cNvSpPr txBox="1"/>
          <p:nvPr>
            <p:custDataLst>
              <p:tags r:id="rId9"/>
            </p:custDataLst>
          </p:nvPr>
        </p:nvSpPr>
        <p:spPr>
          <a:xfrm>
            <a:off x="906797" y="181820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背景介绍：安防监控领域的现状和挑战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8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90" y="1502590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0" name="矩形 69"/>
          <p:cNvSpPr/>
          <p:nvPr>
            <p:custDataLst>
              <p:tags r:id="rId11"/>
            </p:custDataLst>
          </p:nvPr>
        </p:nvSpPr>
        <p:spPr>
          <a:xfrm>
            <a:off x="4318850" y="1862021"/>
            <a:ext cx="178872" cy="1802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70"/>
          <p:cNvSpPr txBox="1"/>
          <p:nvPr>
            <p:custDataLst>
              <p:tags r:id="rId12"/>
            </p:custDataLst>
          </p:nvPr>
        </p:nvSpPr>
        <p:spPr>
          <a:xfrm>
            <a:off x="4617317" y="181820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深度学习技术介绍：基本原理、模型训练和应用领域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545" y="1502590"/>
            <a:ext cx="3458473" cy="223170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6" name="文本框 74"/>
          <p:cNvSpPr txBox="1"/>
          <p:nvPr>
            <p:custDataLst>
              <p:tags r:id="rId14"/>
            </p:custDataLst>
          </p:nvPr>
        </p:nvSpPr>
        <p:spPr>
          <a:xfrm>
            <a:off x="8328472" y="1818204"/>
            <a:ext cx="3040260" cy="1262064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实际案例分析：利用深度学习技术进行人脸识别、行为识别等应用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98" name="矩形 73"/>
          <p:cNvSpPr/>
          <p:nvPr>
            <p:custDataLst>
              <p:tags r:id="rId15"/>
            </p:custDataLst>
          </p:nvPr>
        </p:nvSpPr>
        <p:spPr>
          <a:xfrm>
            <a:off x="8030005" y="1862021"/>
            <a:ext cx="178872" cy="18024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深度学习在游戏娱乐中的应用</a:t>
            </a:r>
            <a:endParaRPr altLang="en-US" lang="zh-CN"/>
          </a:p>
        </p:txBody>
      </p:sp>
      <p:sp>
        <p:nvSpPr>
          <p:cNvPr id="10502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图像识别技术在游戏娱乐中的应用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深度学习在游戏娱乐中的实际案例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深度学习在游戏娱乐中的未来发展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深度学习在游戏娱乐中的优势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0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深度学习在图像识别中的总结</a:t>
            </a:r>
            <a:endParaRPr altLang="en-US" lang="zh-CN"/>
          </a:p>
        </p:txBody>
      </p:sp>
      <p:sp>
        <p:nvSpPr>
          <p:cNvPr id="10503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深度学习技术提高了图像识别的准确性和效率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卷积神经网络是深度学习在图像识别中的主要算法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数据预处理和模型训练是深度学习在图像识别中的关键步骤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深度学习在图像识别中的应用已经取得了显著的成果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深度学习在图像识别中的展望</a:t>
            </a:r>
            <a:endParaRPr altLang="en-US" lang="zh-CN"/>
          </a:p>
        </p:txBody>
      </p:sp>
      <p:sp>
        <p:nvSpPr>
          <p:cNvPr id="1050430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更高的准确性和效率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更广泛的应用领域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更强大的自适应学习能力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更完善的模型可解释性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472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1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7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1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7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9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2023-12-16T18:19:57Z</dcterms:created>
  <dcterms:modified xsi:type="dcterms:W3CDTF">2023-12-16T18:19:57Z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c2c178a75bf64cbfa39ff57ab0e3e2db_21</vt:lpwstr>
  </property>
</Properties>
</file>