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5071" r:id="rId1"/>
    <p:sldMasterId id="2147515108" r:id="rId2"/>
  </p:sldMasterIdLst>
  <p:notesMasterIdLst>
    <p:notesMasterId r:id="rId3"/>
  </p:notesMasterIdLst>
  <p:sldIdLst>
    <p:sldId id="14043" r:id="rId4"/>
    <p:sldId id="14048" r:id="rId5"/>
    <p:sldId id="14052" r:id="rId6"/>
    <p:sldId id="14055" r:id="rId7"/>
    <p:sldId id="14058" r:id="rId8"/>
    <p:sldId id="14061" r:id="rId9"/>
    <p:sldId id="14064" r:id="rId10"/>
    <p:sldId id="14067" r:id="rId11"/>
    <p:sldId id="14070" r:id="rId12"/>
    <p:sldId id="14073" r:id="rId13"/>
    <p:sldId id="14076" r:id="rId14"/>
    <p:sldId id="14079" r:id="rId15"/>
    <p:sldId id="14082" r:id="rId16"/>
    <p:sldId id="14085" r:id="rId17"/>
    <p:sldId id="14088" r:id="rId18"/>
    <p:sldId id="14091" r:id="rId19"/>
    <p:sldId id="14094" r:id="rId20"/>
    <p:sldId id="14097" r:id="rId21"/>
    <p:sldId id="14100" r:id="rId22"/>
    <p:sldId id="14103" r:id="rId23"/>
    <p:sldId id="14106" r:id="rId24"/>
    <p:sldId id="14109" r:id="rId25"/>
    <p:sldId id="14112" r:id="rId26"/>
    <p:sldId id="14115" r:id="rId27"/>
    <p:sldId id="14118" r:id="rId28"/>
    <p:sldId id="14121" r:id="rId29"/>
    <p:sldId id="14124" r:id="rId30"/>
    <p:sldId id="14127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3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image" Target="../media/image4.png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image" Target="../media/image5.png"/><Relationship Id="rId3" Type="http://schemas.openxmlformats.org/officeDocument/2006/relationships/tags" Target="../tags/tag23.xml"/><Relationship Id="rId4" Type="http://schemas.openxmlformats.org/officeDocument/2006/relationships/image" Target="../media/image6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image" Target="../media/image7.png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image" Target="../media/image2.png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tags" Target="../tags/tag4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3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image" Target="../media/image4.png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3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image" Target="../media/image4.png"/><Relationship Id="rId10" Type="http://schemas.openxmlformats.org/officeDocument/2006/relationships/tags" Target="../tags/tag57.xml"/><Relationship Id="rId11" Type="http://schemas.openxmlformats.org/officeDocument/2006/relationships/tags" Target="../tags/tag58.xml"/><Relationship Id="rId12" Type="http://schemas.openxmlformats.org/officeDocument/2006/relationships/tags" Target="../tags/tag59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3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image" Target="../media/image4.png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4.png"/><Relationship Id="rId3" Type="http://schemas.openxmlformats.org/officeDocument/2006/relationships/tags" Target="../tags/tag67.xml"/><Relationship Id="rId4" Type="http://schemas.openxmlformats.org/officeDocument/2006/relationships/image" Target="../media/image3.png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3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image" Target="../media/image4.png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3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image" Target="../media/image4.png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image" Target="../media/image1.png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image" Target="../media/image2.png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/>
          <a:noFill/>
        </p:spPr>
        <p:txBody>
          <a:bodyPr anchor="t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/>
          <a:noFill/>
        </p:spPr>
        <p:txBody>
          <a:bodyPr anchor="t" anchorCtr="0" bIns="0" lIns="10795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/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/>
          <a:noFill/>
        </p:spPr>
        <p:txBody>
          <a:bodyPr anchor="t" anchorCtr="0" bIns="0" lIns="14414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/>
          <a:noFill/>
        </p:spPr>
        <p:txBody>
          <a:bodyPr anchor="b" anchorCtr="0" bIns="0" lIns="7175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/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1100" i="0" kern="1200" kumimoji="0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500" strike="noStrike" u="none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baseline="0" b="0" cap="none" dirty="0" sz="18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/>
          <a:noFill/>
          <a:ln>
            <a:noFill/>
            <a:prstDash val="sysDash"/>
          </a:ln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/>
          <a:noFill/>
        </p:spPr>
        <p:txBody>
          <a:bodyPr anchor="t" bIns="45720" lIns="91440" rIns="91440" rtlCol="0" tIns="45720" vert="horz" wrap="square">
            <a:sp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image" Target="../media/image3.png"/><Relationship Id="rId14" Type="http://schemas.openxmlformats.org/officeDocument/2006/relationships/tags" Target="../tags/tag98.xml"/><Relationship Id="rId15" Type="http://schemas.openxmlformats.org/officeDocument/2006/relationships/image" Target="../media/image4.png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5072" r:id="rId1"/>
    <p:sldLayoutId id="2147515073" r:id="rId2"/>
    <p:sldLayoutId id="2147515074" r:id="rId3"/>
    <p:sldLayoutId id="2147515075" r:id="rId4"/>
    <p:sldLayoutId id="2147515076" r:id="rId5"/>
    <p:sldLayoutId id="2147515077" r:id="rId6"/>
    <p:sldLayoutId id="2147515078" r:id="rId7"/>
    <p:sldLayoutId id="2147515079" r:id="rId8"/>
    <p:sldLayoutId id="2147515080" r:id="rId9"/>
    <p:sldLayoutId id="2147515081" r:id="rId10"/>
    <p:sldLayoutId id="214751508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fontAlgn="auto" lvl="0" marL="0" marR="0">
              <a:lnSpc>
                <a:spcPct val="11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5109" r:id="rId1"/>
    <p:sldLayoutId id="2147515110" r:id="rId2"/>
    <p:sldLayoutId id="2147515111" r:id="rId3"/>
    <p:sldLayoutId id="2147515112" r:id="rId4"/>
    <p:sldLayoutId id="2147515113" r:id="rId5"/>
    <p:sldLayoutId id="2147515114" r:id="rId6"/>
    <p:sldLayoutId id="2147515115" r:id="rId7"/>
    <p:sldLayoutId id="2147515116" r:id="rId8"/>
    <p:sldLayoutId id="2147515117" r:id="rId9"/>
    <p:sldLayoutId id="2147515118" r:id="rId10"/>
    <p:sldLayoutId id="214751511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tags" Target="../tags/tag12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tags" Target="../tags/tag182.xml"/><Relationship Id="rId18" Type="http://schemas.openxmlformats.org/officeDocument/2006/relationships/tags" Target="../tags/tag183.xml"/><Relationship Id="rId19" Type="http://schemas.openxmlformats.org/officeDocument/2006/relationships/tags" Target="../tags/tag184.xml"/><Relationship Id="rId20" Type="http://schemas.openxmlformats.org/officeDocument/2006/relationships/tags" Target="../tags/tag185.xml"/><Relationship Id="rId21" Type="http://schemas.openxmlformats.org/officeDocument/2006/relationships/tags" Target="../tags/tag186.xml"/><Relationship Id="rId22" Type="http://schemas.openxmlformats.org/officeDocument/2006/relationships/tags" Target="../tags/tag187.xml"/><Relationship Id="rId23" Type="http://schemas.openxmlformats.org/officeDocument/2006/relationships/tags" Target="../tags/tag188.xml"/><Relationship Id="rId24" Type="http://schemas.openxmlformats.org/officeDocument/2006/relationships/tags" Target="../tags/tag189.xml"/><Relationship Id="rId25" Type="http://schemas.openxmlformats.org/officeDocument/2006/relationships/tags" Target="../tags/tag190.xml"/><Relationship Id="rId26" Type="http://schemas.openxmlformats.org/officeDocument/2006/relationships/tags" Target="../tags/tag191.xml"/><Relationship Id="rId27" Type="http://schemas.openxmlformats.org/officeDocument/2006/relationships/tags" Target="../tags/tag192.xml"/><Relationship Id="rId28" Type="http://schemas.openxmlformats.org/officeDocument/2006/relationships/tags" Target="../tags/tag193.xml"/><Relationship Id="rId29" Type="http://schemas.openxmlformats.org/officeDocument/2006/relationships/tags" Target="../tags/tag194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tags" Target="../tags/tag207.xml"/><Relationship Id="rId14" Type="http://schemas.openxmlformats.org/officeDocument/2006/relationships/tags" Target="../tags/tag208.xml"/><Relationship Id="rId15" Type="http://schemas.openxmlformats.org/officeDocument/2006/relationships/tags" Target="../tags/tag209.xml"/><Relationship Id="rId16" Type="http://schemas.openxmlformats.org/officeDocument/2006/relationships/tags" Target="../tags/tag210.xml"/><Relationship Id="rId17" Type="http://schemas.openxmlformats.org/officeDocument/2006/relationships/tags" Target="../tags/tag211.xml"/><Relationship Id="rId18" Type="http://schemas.openxmlformats.org/officeDocument/2006/relationships/tags" Target="../tags/tag212.xml"/><Relationship Id="rId19" Type="http://schemas.openxmlformats.org/officeDocument/2006/relationships/tags" Target="../tags/tag213.xml"/><Relationship Id="rId20" Type="http://schemas.openxmlformats.org/officeDocument/2006/relationships/tags" Target="../tags/tag214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tags" Target="../tags/tag267.xml"/><Relationship Id="rId14" Type="http://schemas.openxmlformats.org/officeDocument/2006/relationships/tags" Target="../tags/tag268.xml"/><Relationship Id="rId15" Type="http://schemas.openxmlformats.org/officeDocument/2006/relationships/tags" Target="../tags/tag269.xml"/><Relationship Id="rId16" Type="http://schemas.openxmlformats.org/officeDocument/2006/relationships/tags" Target="../tags/tag270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tags" Target="../tags/tag287.xml"/><Relationship Id="rId14" Type="http://schemas.openxmlformats.org/officeDocument/2006/relationships/tags" Target="../tags/tag288.xml"/><Relationship Id="rId15" Type="http://schemas.openxmlformats.org/officeDocument/2006/relationships/tags" Target="../tags/tag289.xml"/><Relationship Id="rId16" Type="http://schemas.openxmlformats.org/officeDocument/2006/relationships/tags" Target="../tags/tag290.xml"/><Relationship Id="rId17" Type="http://schemas.openxmlformats.org/officeDocument/2006/relationships/tags" Target="../tags/tag291.xml"/><Relationship Id="rId18" Type="http://schemas.openxmlformats.org/officeDocument/2006/relationships/tags" Target="../tags/tag292.xml"/><Relationship Id="rId19" Type="http://schemas.openxmlformats.org/officeDocument/2006/relationships/tags" Target="../tags/tag293.xml"/><Relationship Id="rId20" Type="http://schemas.openxmlformats.org/officeDocument/2006/relationships/tags" Target="../tags/tag294.xml"/><Relationship Id="rId21" Type="http://schemas.openxmlformats.org/officeDocument/2006/relationships/tags" Target="../tags/tag295.xml"/><Relationship Id="rId22" Type="http://schemas.openxmlformats.org/officeDocument/2006/relationships/tags" Target="../tags/tag296.xml"/><Relationship Id="rId23" Type="http://schemas.openxmlformats.org/officeDocument/2006/relationships/tags" Target="../tags/tag297.xml"/><Relationship Id="rId24" Type="http://schemas.openxmlformats.org/officeDocument/2006/relationships/tags" Target="../tags/tag298.xml"/><Relationship Id="rId25" Type="http://schemas.openxmlformats.org/officeDocument/2006/relationships/tags" Target="../tags/tag299.xml"/><Relationship Id="rId26" Type="http://schemas.openxmlformats.org/officeDocument/2006/relationships/tags" Target="../tags/tag300.xml"/><Relationship Id="rId27" Type="http://schemas.openxmlformats.org/officeDocument/2006/relationships/tags" Target="../tags/tag301.xml"/><Relationship Id="rId28" Type="http://schemas.openxmlformats.org/officeDocument/2006/relationships/tags" Target="../tags/tag302.xml"/><Relationship Id="rId29" Type="http://schemas.openxmlformats.org/officeDocument/2006/relationships/tags" Target="../tags/tag303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tags" Target="../tags/tag328.xml"/><Relationship Id="rId14" Type="http://schemas.openxmlformats.org/officeDocument/2006/relationships/tags" Target="../tags/tag329.xml"/><Relationship Id="rId15" Type="http://schemas.openxmlformats.org/officeDocument/2006/relationships/tags" Target="../tags/tag330.xml"/><Relationship Id="rId16" Type="http://schemas.openxmlformats.org/officeDocument/2006/relationships/tags" Target="../tags/tag331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tags" Target="../tags/tag368.xml"/><Relationship Id="rId14" Type="http://schemas.openxmlformats.org/officeDocument/2006/relationships/tags" Target="../tags/tag369.xml"/><Relationship Id="rId15" Type="http://schemas.openxmlformats.org/officeDocument/2006/relationships/tags" Target="../tags/tag370.xml"/><Relationship Id="rId16" Type="http://schemas.openxmlformats.org/officeDocument/2006/relationships/tags" Target="../tags/tag371.xml"/><Relationship Id="rId17" Type="http://schemas.openxmlformats.org/officeDocument/2006/relationships/tags" Target="../tags/tag372.xml"/><Relationship Id="rId18" Type="http://schemas.openxmlformats.org/officeDocument/2006/relationships/tags" Target="../tags/tag373.xml"/><Relationship Id="rId19" Type="http://schemas.openxmlformats.org/officeDocument/2006/relationships/tags" Target="../tags/tag374.xml"/><Relationship Id="rId20" Type="http://schemas.openxmlformats.org/officeDocument/2006/relationships/tags" Target="../tags/tag375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tags" Target="../tags/tag384.xml"/><Relationship Id="rId6" Type="http://schemas.openxmlformats.org/officeDocument/2006/relationships/tags" Target="../tags/tag385.xml"/><Relationship Id="rId7" Type="http://schemas.openxmlformats.org/officeDocument/2006/relationships/tags" Target="../tags/tag386.xml"/><Relationship Id="rId8" Type="http://schemas.openxmlformats.org/officeDocument/2006/relationships/tags" Target="../tags/tag387.xml"/><Relationship Id="rId9" Type="http://schemas.openxmlformats.org/officeDocument/2006/relationships/tags" Target="../tags/tag388.xml"/><Relationship Id="rId10" Type="http://schemas.openxmlformats.org/officeDocument/2006/relationships/tags" Target="../tags/tag389.xml"/><Relationship Id="rId11" Type="http://schemas.openxmlformats.org/officeDocument/2006/relationships/tags" Target="../tags/tag390.xml"/><Relationship Id="rId12" Type="http://schemas.openxmlformats.org/officeDocument/2006/relationships/tags" Target="../tags/tag39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tags" Target="../tags/tag395.xml"/><Relationship Id="rId5" Type="http://schemas.openxmlformats.org/officeDocument/2006/relationships/tags" Target="../tags/tag396.xml"/><Relationship Id="rId6" Type="http://schemas.openxmlformats.org/officeDocument/2006/relationships/tags" Target="../tags/tag397.xml"/><Relationship Id="rId7" Type="http://schemas.openxmlformats.org/officeDocument/2006/relationships/tags" Target="../tags/tag398.xml"/><Relationship Id="rId8" Type="http://schemas.openxmlformats.org/officeDocument/2006/relationships/tags" Target="../tags/tag399.xml"/><Relationship Id="rId9" Type="http://schemas.openxmlformats.org/officeDocument/2006/relationships/tags" Target="../tags/tag400.xml"/><Relationship Id="rId10" Type="http://schemas.openxmlformats.org/officeDocument/2006/relationships/tags" Target="../tags/tag401.xml"/><Relationship Id="rId11" Type="http://schemas.openxmlformats.org/officeDocument/2006/relationships/tags" Target="../tags/tag402.xml"/><Relationship Id="rId12" Type="http://schemas.openxmlformats.org/officeDocument/2006/relationships/tags" Target="../tags/tag40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tags" Target="../tags/tag408.xml"/><Relationship Id="rId6" Type="http://schemas.openxmlformats.org/officeDocument/2006/relationships/tags" Target="../tags/tag409.xml"/><Relationship Id="rId7" Type="http://schemas.openxmlformats.org/officeDocument/2006/relationships/tags" Target="../tags/tag410.xml"/><Relationship Id="rId8" Type="http://schemas.openxmlformats.org/officeDocument/2006/relationships/tags" Target="../tags/tag411.xml"/><Relationship Id="rId9" Type="http://schemas.openxmlformats.org/officeDocument/2006/relationships/tags" Target="../tags/tag412.xml"/><Relationship Id="rId10" Type="http://schemas.openxmlformats.org/officeDocument/2006/relationships/tags" Target="../tags/tag413.xml"/><Relationship Id="rId11" Type="http://schemas.openxmlformats.org/officeDocument/2006/relationships/tags" Target="../tags/tag414.xml"/><Relationship Id="rId12" Type="http://schemas.openxmlformats.org/officeDocument/2006/relationships/tags" Target="../tags/tag41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6.xml"/><Relationship Id="rId2" Type="http://schemas.openxmlformats.org/officeDocument/2006/relationships/tags" Target="../tags/tag417.xml"/><Relationship Id="rId3" Type="http://schemas.openxmlformats.org/officeDocument/2006/relationships/tags" Target="../tags/tag41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单击此处添加副标题内容</a:t>
            </a:r>
            <a:endParaRPr altLang="en-US" lang="zh-CN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培养21世纪初中生：视角与实践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2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 O N T E N T S</a:t>
            </a:r>
            <a:endParaRPr altLang="en-US" lang="zh-CN"/>
          </a:p>
        </p:txBody>
      </p:sp>
      <p:sp>
        <p:nvSpPr>
          <p:cNvPr id="1048840" name="标题 3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2" name="矩形: 圆角 28"/>
          <p:cNvSpPr/>
          <p:nvPr>
            <p:custDataLst>
              <p:tags r:id="rId3"/>
            </p:custDataLst>
          </p:nvPr>
        </p:nvSpPr>
        <p:spPr>
          <a:xfrm>
            <a:off x="3983990" y="8870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4"/>
            </p:custDataLst>
          </p:nvPr>
        </p:nvSpPr>
        <p:spPr>
          <a:xfrm>
            <a:off x="4057930" y="9325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5"/>
            </p:custDataLst>
          </p:nvPr>
        </p:nvSpPr>
        <p:spPr>
          <a:xfrm>
            <a:off x="4915104" y="9979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17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培养21世纪初中生的背景和意义</a:t>
            </a:r>
            <a:endParaRPr altLang="en-US" dirty="0" sz="17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6"/>
            </p:custDataLst>
          </p:nvPr>
        </p:nvSpPr>
        <p:spPr>
          <a:xfrm>
            <a:off x="3983990" y="178371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7"/>
            </p:custDataLst>
          </p:nvPr>
        </p:nvSpPr>
        <p:spPr>
          <a:xfrm>
            <a:off x="4057930" y="182913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8"/>
            </p:custDataLst>
          </p:nvPr>
        </p:nvSpPr>
        <p:spPr>
          <a:xfrm>
            <a:off x="4915104" y="189461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17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培养21世纪初中生的视角</a:t>
            </a:r>
            <a:endParaRPr altLang="en-US" dirty="0" sz="17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9"/>
            </p:custDataLst>
          </p:nvPr>
        </p:nvSpPr>
        <p:spPr>
          <a:xfrm>
            <a:off x="3983990" y="268033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0"/>
            </p:custDataLst>
          </p:nvPr>
        </p:nvSpPr>
        <p:spPr>
          <a:xfrm>
            <a:off x="4057930" y="272575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1"/>
            </p:custDataLst>
          </p:nvPr>
        </p:nvSpPr>
        <p:spPr>
          <a:xfrm>
            <a:off x="4915104" y="279123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17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培养21世纪初中生的实践策略</a:t>
            </a:r>
            <a:endParaRPr altLang="en-US" dirty="0" sz="17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2"/>
            </p:custDataLst>
          </p:nvPr>
        </p:nvSpPr>
        <p:spPr>
          <a:xfrm>
            <a:off x="3983990" y="357695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4057930" y="362237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4"/>
            </p:custDataLst>
          </p:nvPr>
        </p:nvSpPr>
        <p:spPr>
          <a:xfrm>
            <a:off x="4915104" y="368785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17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培养21世纪初中生的评价与反馈</a:t>
            </a:r>
            <a:endParaRPr altLang="en-US" dirty="0" sz="17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5"/>
            </p:custDataLst>
          </p:nvPr>
        </p:nvSpPr>
        <p:spPr>
          <a:xfrm>
            <a:off x="3983990" y="447357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6"/>
            </p:custDataLst>
          </p:nvPr>
        </p:nvSpPr>
        <p:spPr>
          <a:xfrm>
            <a:off x="4057930" y="451899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7"/>
            </p:custDataLst>
          </p:nvPr>
        </p:nvSpPr>
        <p:spPr>
          <a:xfrm>
            <a:off x="4915104" y="458447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63571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培养21世纪初中生的教师角色与能力要求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2" name="矩形: 圆角 28"/>
          <p:cNvSpPr/>
          <p:nvPr>
            <p:custDataLst>
              <p:tags r:id="rId18"/>
            </p:custDataLst>
          </p:nvPr>
        </p:nvSpPr>
        <p:spPr>
          <a:xfrm>
            <a:off x="3983990" y="53701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74" name="序号"/>
          <p:cNvSpPr txBox="1"/>
          <p:nvPr>
            <p:custDataLst>
              <p:tags r:id="rId19"/>
            </p:custDataLst>
          </p:nvPr>
        </p:nvSpPr>
        <p:spPr>
          <a:xfrm>
            <a:off x="4057930" y="54156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6" name="标题"/>
          <p:cNvSpPr txBox="1"/>
          <p:nvPr>
            <p:custDataLst>
              <p:tags r:id="rId20"/>
            </p:custDataLst>
          </p:nvPr>
        </p:nvSpPr>
        <p:spPr>
          <a:xfrm>
            <a:off x="4915104" y="54810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63571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培养21世纪初中生的家庭教育与社会支持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培养21世纪初中生的背景和意义</a:t>
            </a:r>
            <a:endParaRPr altLang="en-US" lang="zh-CN"/>
          </a:p>
        </p:txBody>
      </p:sp>
      <p:sp>
        <p:nvSpPr>
          <p:cNvPr id="104892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893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时代背景和挑战</a:t>
            </a:r>
            <a:endParaRPr altLang="en-US" lang="zh-CN"/>
          </a:p>
        </p:txBody>
      </p:sp>
      <p:sp>
        <p:nvSpPr>
          <p:cNvPr id="104897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7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21世纪对人才的需求发生了深刻变化，需要具备全球视野、创新精神和实践能力。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教育改革不断深入，强调素质教育和个性化发展，注重培养学生的综合能力。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9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信息技术的发展为教育带来了新的机遇和挑战，需要不断创新教育模式和方法。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9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9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社会经济发展对人才的需求日益多样化，需要不断调整和优化人才培养结构和方向。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培养目标与意义</a:t>
            </a:r>
            <a:endParaRPr altLang="en-US" lang="zh-CN"/>
          </a:p>
        </p:txBody>
      </p:sp>
      <p:sp>
        <p:nvSpPr>
          <p:cNvPr id="104903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培养目标：具备创新精神、批判性思维、合作能力、跨文化交流能力等21世纪必备技能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培养意义：适应未来社会发展需求，提高国家竞争力，促进个人全面发展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背景分析：全球化、科技发展、社会变革等因素对教育提出新挑战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实践探索：学校、家庭、社会共同参与，创新教育模式，提高教育质量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培养21世纪初中生的视角</a:t>
            </a:r>
            <a:endParaRPr altLang="en-US" lang="zh-CN"/>
          </a:p>
        </p:txBody>
      </p:sp>
      <p:sp>
        <p:nvSpPr>
          <p:cNvPr id="104909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09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跨学科视角</a:t>
            </a:r>
            <a:endParaRPr altLang="en-US" lang="zh-CN"/>
          </a:p>
        </p:txBody>
      </p:sp>
      <p:sp>
        <p:nvSpPr>
          <p:cNvPr id="104913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融合不同学科的知识和技能，注重培养学生的综合素质。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强调跨学科的交流与合作，鼓励学生参与多元化的学习活动。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结合实际生活，将理论知识与实践操作相结合，提高学生的实践能力。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注重培养学生的创新思维和解决问题的能力，鼓励学生自主探究和学习。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创新思维视角</a:t>
            </a:r>
            <a:endParaRPr altLang="en-US" lang="zh-CN"/>
          </a:p>
        </p:txBody>
      </p:sp>
      <p:sp>
        <p:nvSpPr>
          <p:cNvPr id="104917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培养初中生创新思维的重要性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培养初中生创新思维的方法和途径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创新思维在21世纪的重要性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创新思维的定义和特征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全球视野视角</a:t>
            </a:r>
            <a:endParaRPr altLang="en-US" lang="zh-CN"/>
          </a:p>
        </p:txBody>
      </p:sp>
      <p:sp>
        <p:nvSpPr>
          <p:cNvPr id="10492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培养全球化意识：引导学生关注世界问题，理解不同文化，尊重多元价值观。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强调批判性思维：引导学生独立思考，分析问题，评价信息，培养其批判性思维能力。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实践与应用：注重学生的实践和应用能力，培养其解决实际问题的能力。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跨学科整合：整合不同学科的知识和技能，培养学生的综合素质和创新能力。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人文素养视角</a:t>
            </a:r>
            <a:endParaRPr altLang="en-US" lang="zh-CN"/>
          </a:p>
        </p:txBody>
      </p:sp>
      <p:sp>
        <p:nvSpPr>
          <p:cNvPr id="104933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3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强调跨学科知识整合，培养学生综合素质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3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3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关注学生个体差异，尊重个性发展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4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4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注重人文精神培养，引导学生关注社会问题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4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5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强化语言表达能力，提升沟通协作能力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培养21世纪初中生的实践策略</a:t>
            </a:r>
            <a:endParaRPr altLang="en-US" lang="zh-CN"/>
          </a:p>
        </p:txBody>
      </p:sp>
      <p:sp>
        <p:nvSpPr>
          <p:cNvPr id="104938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39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创新教学方法</a:t>
            </a:r>
            <a:endParaRPr altLang="en-US" lang="zh-CN"/>
          </a:p>
        </p:txBody>
      </p:sp>
      <p:sp>
        <p:nvSpPr>
          <p:cNvPr id="104943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3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引入项目式学习，让学生在实践中学习和成长。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利用信息技术辅助教学，提高课堂互动性和学生参与度。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开展翻转课堂，让学生自主探究和合作学习。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注重跨学科整合，培养学生的综合素质和创新能力。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强化实践教学</a:t>
            </a:r>
            <a:endParaRPr altLang="en-US" lang="zh-CN"/>
          </a:p>
        </p:txBody>
      </p:sp>
      <p:sp>
        <p:nvSpPr>
          <p:cNvPr id="104948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8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9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实践教学的方法和手段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0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实践教学的评估和反馈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0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实践教学的定义和意义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0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实践教学与理论教学的关系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开展项目式学习</a:t>
            </a:r>
            <a:endParaRPr altLang="en-US" lang="zh-CN"/>
          </a:p>
        </p:txBody>
      </p:sp>
      <p:sp>
        <p:nvSpPr>
          <p:cNvPr id="104954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定义：学生围绕特定主题，在教师指导下自主探究、合作学习，完成项目并形成成果的过程。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目的：培养学生的创新精神和实践能力，促进学生的全面发展。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实施方式：结合学科内容，设计具有挑战性和实际意义的项目，引导学生自主探究、合作学习，完成项目并形成成果。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评价方式：注重过程评价，关注学生在项目实施过程中的表现和进步，同时结合成果评价，全面评价学生的表现。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促进合作学习</a:t>
            </a:r>
            <a:endParaRPr altLang="en-US" lang="zh-CN"/>
          </a:p>
        </p:txBody>
      </p:sp>
      <p:sp>
        <p:nvSpPr>
          <p:cNvPr id="104958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合作学习有助于培养学生的批判性思维和创新能力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合作学习有助于提高学生的团队协作能力和沟通技巧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合作学习能激发学生的学习兴趣和动力，提高学习效果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合作学习能促进学生的自我认知和自我发展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培养21世纪初中生的评价与反馈</a:t>
            </a:r>
            <a:endParaRPr altLang="en-US" lang="zh-CN"/>
          </a:p>
        </p:txBody>
      </p:sp>
      <p:sp>
        <p:nvSpPr>
          <p:cNvPr id="1049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评价体系的建立与完善</a:t>
            </a:r>
            <a:endParaRPr altLang="en-US" lang="zh-CN"/>
          </a:p>
        </p:txBody>
      </p:sp>
      <p:sp>
        <p:nvSpPr>
          <p:cNvPr id="104969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0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2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建立评价体系的必要性：对学生的学习成果进行全面、客观、科学的评价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评价体系的不断完善：根据实际需要和学生发展状况，对评价体系进行调整和优化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评价方式的多样性：考试、作品评定、口头表达、自我评价等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评价体系的构成要素：知识技能、思维能力、情感态度等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学生个体差异与多元化评价</a:t>
            </a:r>
            <a:endParaRPr altLang="en-US" lang="zh-CN"/>
          </a:p>
        </p:txBody>
      </p:sp>
      <p:sp>
        <p:nvSpPr>
          <p:cNvPr id="104977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7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学生个体差异：每个学生都有不同的兴趣、能力和需求，应尊重并针对其特点进行教学和评价。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8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8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多元化评价：采用多种评价方式，如考试、作品评定、口头表达、自我评价等，全面了解学生的学习状况和进步。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8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8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过程性评价：关注学生的学习过程，及时给予反馈和指导，帮助学生发现问题并改进。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9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9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以评促学：评价不仅是对学生学习成果的检验，更是促进学生学习的手段，应充分发挥评价的激励和导向作用。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及时反馈与调整</a:t>
            </a:r>
            <a:endParaRPr altLang="en-US" lang="zh-CN"/>
          </a:p>
        </p:txBody>
      </p:sp>
      <p:sp>
        <p:nvSpPr>
          <p:cNvPr id="104983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促进互动：鼓励学生积极参与课堂讨论，促进师生之间的互动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及时反馈：教师和学生之间的沟通，及时了解学生的学习状况和需求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调整教学：根据学生的反馈，调整教学方法和策略，提高教学效果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培养能力：通过及时反馈与调整，培养学生的沟通能力和自我反思能力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培养21世纪初中生的教师角色与能力要求</a:t>
            </a:r>
            <a:endParaRPr altLang="en-US" lang="zh-CN"/>
          </a:p>
        </p:txBody>
      </p:sp>
      <p:sp>
        <p:nvSpPr>
          <p:cNvPr id="104989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90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教师角色定位与转变</a:t>
            </a:r>
            <a:endParaRPr altLang="en-US" lang="zh-CN"/>
          </a:p>
        </p:txBody>
      </p:sp>
      <p:sp>
        <p:nvSpPr>
          <p:cNvPr id="104994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教师作为引导者：引导学生自主学习、独立思考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教师作为合作者：与学生共同探究、解决问题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教师作为评估者：全面评价学生的学习成果和进步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教师作为终身学习者：不断提升自身专业素养和能力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教师专业素养与能力提升</a:t>
            </a:r>
            <a:endParaRPr altLang="en-US" lang="zh-CN"/>
          </a:p>
        </p:txBody>
      </p:sp>
      <p:sp>
        <p:nvSpPr>
          <p:cNvPr id="105000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0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具备良好的教育教学方法和技能，能够根据学生的特点进行差异化教学。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具备扎实的学科知识基础，能够为学生提供高质量的教学内容。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关注学生的全面发展，注重培养学生的创新精神和实践能力。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具备高度的责任心和职业道德，能够以身作则，成为学生的楷模。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教师团队合作与创新</a:t>
            </a:r>
            <a:endParaRPr altLang="en-US" lang="zh-CN"/>
          </a:p>
        </p:txBody>
      </p:sp>
      <p:sp>
        <p:nvSpPr>
          <p:cNvPr id="10500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共同制定教学计划和目标，协作完成教学任务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开展跨学科合作，促进学生全面发展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创新教学方法和手段，激发学生学习兴趣和动力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分享教学资源，提高教学质量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培养21世纪初中生的家庭教育与社会支持</a:t>
            </a:r>
            <a:endParaRPr altLang="en-US" lang="zh-CN"/>
          </a:p>
        </p:txBody>
      </p:sp>
      <p:sp>
        <p:nvSpPr>
          <p:cNvPr id="105012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5012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家庭教育的重要性与策略</a:t>
            </a:r>
            <a:endParaRPr altLang="en-US" lang="zh-CN"/>
          </a:p>
        </p:txBody>
      </p:sp>
      <p:sp>
        <p:nvSpPr>
          <p:cNvPr id="105017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家庭教育是培养21世纪初中生的重要基础，对学生的成长和发展具有深远影响。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家长应关注孩子的心理健康和情感需求，建立亲密的亲子关系，为孩子的成长提供温暖的家庭环境。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家庭教育要注重培养孩子的自主性和创造性，鼓励孩子独立思考、勇于探索，提高解决问题的能力。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家长应积极参与学校教育，了解孩子在学校的学习情况和生活状态，与学校形成良好的合作关系，共同促进孩子的全面发展。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社会资源的整合与利用</a:t>
            </a:r>
            <a:endParaRPr altLang="en-US" lang="zh-CN"/>
          </a:p>
        </p:txBody>
      </p:sp>
      <p:sp>
        <p:nvSpPr>
          <p:cNvPr id="105023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3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家庭、学校和社区共同参与教育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3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3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利用网络资源提供个性化学习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4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4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整合社会资源，提供实践机会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4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5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建立家庭教育支持系统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家校合作与共同育人</a:t>
            </a:r>
            <a:endParaRPr altLang="en-US" lang="zh-CN"/>
          </a:p>
        </p:txBody>
      </p:sp>
      <p:sp>
        <p:nvSpPr>
          <p:cNvPr id="105028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9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家庭教育的重要性：培养21世纪初中生的关键因素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9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9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家校合作的意义：共同参与，提高教育质量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0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0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家校合作的实践方式：定期沟通、共同活动、资源共享等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0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0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社会支持的作用：提供教育资源、培训家长、加强社区教育等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4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34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</a:t>
            </a:r>
            <a:endParaRPr altLang="en-US" lang="zh-CN"/>
          </a:p>
          <a:p>
            <a:r>
              <a:rPr altLang="en-US" lang="zh-CN"/>
              <a:t>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 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08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6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6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6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6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6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6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5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0_6*l_h_i*1_5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5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6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0_6*l_h_i*1_6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6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SLIDE_ID" val="custom2023030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31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3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9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6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61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3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2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7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74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3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35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77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7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79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 您的观看"/>
</p:tagLst>
</file>

<file path=ppt/tags/tag418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2023-12-31T18:54:16Z</dcterms:created>
  <dcterms:modified xsi:type="dcterms:W3CDTF">2023-12-31T18:54:16Z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339e8cdb55b44f70aa40a1a65a8f6c46_21</vt:lpwstr>
  </property>
</Properties>
</file>