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4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8" r:id="rId18"/>
    <p:sldId id="280" r:id="rId19"/>
    <p:sldId id="279" r:id="rId20"/>
    <p:sldId id="274" r:id="rId21"/>
    <p:sldId id="283" r:id="rId22"/>
    <p:sldId id="287" r:id="rId23"/>
  </p:sldIdLst>
  <p:sldSz cx="12192000" cy="6858000"/>
  <p:notesSz cx="6858000" cy="9144000"/>
  <p:embeddedFontLst>
    <p:embeddedFont>
      <p:font typeface="方正教材规范楷体_GBK" panose="02010600030101010101" charset="-122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微软雅黑" panose="020B0503020204020204" pitchFamily="34" charset="-122"/>
      <p:regular r:id="rId31"/>
      <p:bold r:id="rId32"/>
    </p:embeddedFont>
    <p:embeddedFont>
      <p:font typeface="Wingdings 2" panose="05020102010507070707" pitchFamily="18" charset="2"/>
      <p:regular r:id="rId33"/>
    </p:embeddedFont>
  </p:embeddedFontLst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630" y="66"/>
      </p:cViewPr>
      <p:guideLst>
        <p:guide orient="horz" pos="2141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2023-04-08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377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heme" Target="../theme/theme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81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2023-04-08</a:t>
            </a:fld>
            <a:endParaRPr lang="zh-CN" altLang="en-US"/>
          </a:p>
        </p:txBody>
      </p:sp>
      <p:sp>
        <p:nvSpPr>
          <p:cNvPr id="1048782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1048783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84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85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845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4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485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925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1048601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2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061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1048635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814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>
    <p:dissolve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4.jpe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3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30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3" Type="http://schemas.openxmlformats.org/officeDocument/2006/relationships/tags" Target="../tags/tag40.xml"/><Relationship Id="rId21" Type="http://schemas.openxmlformats.org/officeDocument/2006/relationships/image" Target="../media/image6.png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slideLayout" Target="../slideLayouts/slideLayout3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10" Type="http://schemas.openxmlformats.org/officeDocument/2006/relationships/tags" Target="../tags/tag47.xml"/><Relationship Id="rId19" Type="http://schemas.openxmlformats.org/officeDocument/2006/relationships/tags" Target="../tags/tag56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tags" Target="../tags/tag82.xml"/><Relationship Id="rId3" Type="http://schemas.openxmlformats.org/officeDocument/2006/relationships/tags" Target="../tags/tag59.xml"/><Relationship Id="rId21" Type="http://schemas.openxmlformats.org/officeDocument/2006/relationships/tags" Target="../tags/tag77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tags" Target="../tags/tag81.xml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slideLayout" Target="../slideLayouts/slideLayout3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tags" Target="../tags/tag80.xml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tags" Target="../tags/tag79.xml"/><Relationship Id="rId28" Type="http://schemas.openxmlformats.org/officeDocument/2006/relationships/tags" Target="../tags/tag84.xml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tags" Target="../tags/tag78.xml"/><Relationship Id="rId27" Type="http://schemas.openxmlformats.org/officeDocument/2006/relationships/tags" Target="../tags/tag83.xml"/><Relationship Id="rId30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tags" Target="../tags/tag116.xml"/><Relationship Id="rId18" Type="http://schemas.openxmlformats.org/officeDocument/2006/relationships/tags" Target="../tags/tag121.xml"/><Relationship Id="rId26" Type="http://schemas.openxmlformats.org/officeDocument/2006/relationships/tags" Target="../tags/tag129.xml"/><Relationship Id="rId3" Type="http://schemas.openxmlformats.org/officeDocument/2006/relationships/tags" Target="../tags/tag106.xml"/><Relationship Id="rId21" Type="http://schemas.openxmlformats.org/officeDocument/2006/relationships/tags" Target="../tags/tag124.xml"/><Relationship Id="rId34" Type="http://schemas.openxmlformats.org/officeDocument/2006/relationships/tags" Target="../tags/tag137.xml"/><Relationship Id="rId7" Type="http://schemas.openxmlformats.org/officeDocument/2006/relationships/tags" Target="../tags/tag110.xml"/><Relationship Id="rId12" Type="http://schemas.openxmlformats.org/officeDocument/2006/relationships/tags" Target="../tags/tag115.xml"/><Relationship Id="rId17" Type="http://schemas.openxmlformats.org/officeDocument/2006/relationships/tags" Target="../tags/tag120.xml"/><Relationship Id="rId25" Type="http://schemas.openxmlformats.org/officeDocument/2006/relationships/tags" Target="../tags/tag128.xml"/><Relationship Id="rId33" Type="http://schemas.openxmlformats.org/officeDocument/2006/relationships/tags" Target="../tags/tag136.xml"/><Relationship Id="rId2" Type="http://schemas.openxmlformats.org/officeDocument/2006/relationships/tags" Target="../tags/tag105.xml"/><Relationship Id="rId16" Type="http://schemas.openxmlformats.org/officeDocument/2006/relationships/tags" Target="../tags/tag119.xml"/><Relationship Id="rId20" Type="http://schemas.openxmlformats.org/officeDocument/2006/relationships/tags" Target="../tags/tag123.xml"/><Relationship Id="rId29" Type="http://schemas.openxmlformats.org/officeDocument/2006/relationships/tags" Target="../tags/tag132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tags" Target="../tags/tag114.xml"/><Relationship Id="rId24" Type="http://schemas.openxmlformats.org/officeDocument/2006/relationships/tags" Target="../tags/tag127.xml"/><Relationship Id="rId32" Type="http://schemas.openxmlformats.org/officeDocument/2006/relationships/tags" Target="../tags/tag135.xml"/><Relationship Id="rId5" Type="http://schemas.openxmlformats.org/officeDocument/2006/relationships/tags" Target="../tags/tag108.xml"/><Relationship Id="rId15" Type="http://schemas.openxmlformats.org/officeDocument/2006/relationships/tags" Target="../tags/tag118.xml"/><Relationship Id="rId23" Type="http://schemas.openxmlformats.org/officeDocument/2006/relationships/tags" Target="../tags/tag126.xml"/><Relationship Id="rId28" Type="http://schemas.openxmlformats.org/officeDocument/2006/relationships/tags" Target="../tags/tag131.xml"/><Relationship Id="rId10" Type="http://schemas.openxmlformats.org/officeDocument/2006/relationships/tags" Target="../tags/tag113.xml"/><Relationship Id="rId19" Type="http://schemas.openxmlformats.org/officeDocument/2006/relationships/tags" Target="../tags/tag122.xml"/><Relationship Id="rId31" Type="http://schemas.openxmlformats.org/officeDocument/2006/relationships/tags" Target="../tags/tag134.xml"/><Relationship Id="rId4" Type="http://schemas.openxmlformats.org/officeDocument/2006/relationships/tags" Target="../tags/tag107.xml"/><Relationship Id="rId9" Type="http://schemas.openxmlformats.org/officeDocument/2006/relationships/tags" Target="../tags/tag112.xml"/><Relationship Id="rId14" Type="http://schemas.openxmlformats.org/officeDocument/2006/relationships/tags" Target="../tags/tag117.xml"/><Relationship Id="rId22" Type="http://schemas.openxmlformats.org/officeDocument/2006/relationships/tags" Target="../tags/tag125.xml"/><Relationship Id="rId27" Type="http://schemas.openxmlformats.org/officeDocument/2006/relationships/tags" Target="../tags/tag130.xml"/><Relationship Id="rId30" Type="http://schemas.openxmlformats.org/officeDocument/2006/relationships/tags" Target="../tags/tag133.xml"/><Relationship Id="rId35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tags" Target="../tags/tag152.xml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tags" Target="../tags/tag151.xml"/><Relationship Id="rId2" Type="http://schemas.openxmlformats.org/officeDocument/2006/relationships/tags" Target="../tags/tag141.xml"/><Relationship Id="rId16" Type="http://schemas.openxmlformats.org/officeDocument/2006/relationships/image" Target="../media/image7.png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5" Type="http://schemas.openxmlformats.org/officeDocument/2006/relationships/tags" Target="../tags/tag144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149.xml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tags" Target="../tags/tag15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2" Type="http://schemas.openxmlformats.org/officeDocument/2006/relationships/tags" Target="../tags/tag155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10" Type="http://schemas.openxmlformats.org/officeDocument/2006/relationships/tags" Target="../tags/tag163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26" Type="http://schemas.openxmlformats.org/officeDocument/2006/relationships/tags" Target="../tags/tag194.xml"/><Relationship Id="rId3" Type="http://schemas.openxmlformats.org/officeDocument/2006/relationships/tags" Target="../tags/tag171.xml"/><Relationship Id="rId21" Type="http://schemas.openxmlformats.org/officeDocument/2006/relationships/tags" Target="../tags/tag18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5" Type="http://schemas.openxmlformats.org/officeDocument/2006/relationships/tags" Target="../tags/tag193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tags" Target="../tags/tag188.xml"/><Relationship Id="rId29" Type="http://schemas.openxmlformats.org/officeDocument/2006/relationships/tags" Target="../tags/tag197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24" Type="http://schemas.openxmlformats.org/officeDocument/2006/relationships/tags" Target="../tags/tag192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23" Type="http://schemas.openxmlformats.org/officeDocument/2006/relationships/tags" Target="../tags/tag191.xml"/><Relationship Id="rId28" Type="http://schemas.openxmlformats.org/officeDocument/2006/relationships/tags" Target="../tags/tag196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31" Type="http://schemas.openxmlformats.org/officeDocument/2006/relationships/slideLayout" Target="../slideLayouts/slideLayout3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tags" Target="../tags/tag190.xml"/><Relationship Id="rId27" Type="http://schemas.openxmlformats.org/officeDocument/2006/relationships/tags" Target="../tags/tag195.xml"/><Relationship Id="rId30" Type="http://schemas.openxmlformats.org/officeDocument/2006/relationships/tags" Target="../tags/tag19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2.xml"/><Relationship Id="rId1" Type="http://schemas.openxmlformats.org/officeDocument/2006/relationships/tags" Target="../tags/tag20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13" Type="http://schemas.openxmlformats.org/officeDocument/2006/relationships/tags" Target="../tags/tag215.xml"/><Relationship Id="rId18" Type="http://schemas.openxmlformats.org/officeDocument/2006/relationships/image" Target="../media/image10.png"/><Relationship Id="rId3" Type="http://schemas.openxmlformats.org/officeDocument/2006/relationships/tags" Target="../tags/tag205.xml"/><Relationship Id="rId21" Type="http://schemas.openxmlformats.org/officeDocument/2006/relationships/image" Target="../media/image13.png"/><Relationship Id="rId7" Type="http://schemas.openxmlformats.org/officeDocument/2006/relationships/tags" Target="../tags/tag209.xml"/><Relationship Id="rId12" Type="http://schemas.openxmlformats.org/officeDocument/2006/relationships/tags" Target="../tags/tag214.xml"/><Relationship Id="rId17" Type="http://schemas.openxmlformats.org/officeDocument/2006/relationships/image" Target="../media/image9.jpeg"/><Relationship Id="rId2" Type="http://schemas.openxmlformats.org/officeDocument/2006/relationships/tags" Target="../tags/tag204.xml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11" Type="http://schemas.openxmlformats.org/officeDocument/2006/relationships/tags" Target="../tags/tag213.xml"/><Relationship Id="rId5" Type="http://schemas.openxmlformats.org/officeDocument/2006/relationships/tags" Target="../tags/tag207.xml"/><Relationship Id="rId15" Type="http://schemas.openxmlformats.org/officeDocument/2006/relationships/slideLayout" Target="../slideLayouts/slideLayout1.xml"/><Relationship Id="rId10" Type="http://schemas.openxmlformats.org/officeDocument/2006/relationships/tags" Target="../tags/tag212.xml"/><Relationship Id="rId19" Type="http://schemas.openxmlformats.org/officeDocument/2006/relationships/image" Target="../media/image11.png"/><Relationship Id="rId4" Type="http://schemas.openxmlformats.org/officeDocument/2006/relationships/tags" Target="../tags/tag206.xml"/><Relationship Id="rId9" Type="http://schemas.openxmlformats.org/officeDocument/2006/relationships/tags" Target="../tags/tag211.xml"/><Relationship Id="rId14" Type="http://schemas.openxmlformats.org/officeDocument/2006/relationships/tags" Target="../tags/tag216.xml"/><Relationship Id="rId22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image" Target="../media/image16.png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12" Type="http://schemas.openxmlformats.org/officeDocument/2006/relationships/image" Target="../media/image15.pn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221.xml"/><Relationship Id="rId10" Type="http://schemas.openxmlformats.org/officeDocument/2006/relationships/tags" Target="../tags/tag226.xml"/><Relationship Id="rId4" Type="http://schemas.openxmlformats.org/officeDocument/2006/relationships/tags" Target="../tags/tag220.xml"/><Relationship Id="rId9" Type="http://schemas.openxmlformats.org/officeDocument/2006/relationships/tags" Target="../tags/tag22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image" Target="../media/image17.png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tags" Target="../tags/tag237.xml"/><Relationship Id="rId5" Type="http://schemas.openxmlformats.org/officeDocument/2006/relationships/tags" Target="../tags/tag231.xml"/><Relationship Id="rId10" Type="http://schemas.openxmlformats.org/officeDocument/2006/relationships/tags" Target="../tags/tag236.xml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tags" Target="../tags/tag250.xml"/><Relationship Id="rId18" Type="http://schemas.openxmlformats.org/officeDocument/2006/relationships/tags" Target="../tags/tag255.xml"/><Relationship Id="rId3" Type="http://schemas.openxmlformats.org/officeDocument/2006/relationships/tags" Target="../tags/tag240.xml"/><Relationship Id="rId21" Type="http://schemas.openxmlformats.org/officeDocument/2006/relationships/tags" Target="../tags/tag258.xml"/><Relationship Id="rId7" Type="http://schemas.openxmlformats.org/officeDocument/2006/relationships/tags" Target="../tags/tag244.xml"/><Relationship Id="rId12" Type="http://schemas.openxmlformats.org/officeDocument/2006/relationships/tags" Target="../tags/tag249.xml"/><Relationship Id="rId17" Type="http://schemas.openxmlformats.org/officeDocument/2006/relationships/tags" Target="../tags/tag254.xml"/><Relationship Id="rId25" Type="http://schemas.openxmlformats.org/officeDocument/2006/relationships/slideLayout" Target="../slideLayouts/slideLayout1.xml"/><Relationship Id="rId2" Type="http://schemas.openxmlformats.org/officeDocument/2006/relationships/tags" Target="../tags/tag239.xml"/><Relationship Id="rId16" Type="http://schemas.openxmlformats.org/officeDocument/2006/relationships/tags" Target="../tags/tag253.xml"/><Relationship Id="rId20" Type="http://schemas.openxmlformats.org/officeDocument/2006/relationships/tags" Target="../tags/tag257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tags" Target="../tags/tag248.xml"/><Relationship Id="rId24" Type="http://schemas.openxmlformats.org/officeDocument/2006/relationships/tags" Target="../tags/tag261.xml"/><Relationship Id="rId5" Type="http://schemas.openxmlformats.org/officeDocument/2006/relationships/tags" Target="../tags/tag242.xml"/><Relationship Id="rId15" Type="http://schemas.openxmlformats.org/officeDocument/2006/relationships/tags" Target="../tags/tag252.xml"/><Relationship Id="rId23" Type="http://schemas.openxmlformats.org/officeDocument/2006/relationships/tags" Target="../tags/tag260.xml"/><Relationship Id="rId10" Type="http://schemas.openxmlformats.org/officeDocument/2006/relationships/tags" Target="../tags/tag247.xml"/><Relationship Id="rId19" Type="http://schemas.openxmlformats.org/officeDocument/2006/relationships/tags" Target="../tags/tag256.xml"/><Relationship Id="rId4" Type="http://schemas.openxmlformats.org/officeDocument/2006/relationships/tags" Target="../tags/tag241.xml"/><Relationship Id="rId9" Type="http://schemas.openxmlformats.org/officeDocument/2006/relationships/tags" Target="../tags/tag246.xml"/><Relationship Id="rId14" Type="http://schemas.openxmlformats.org/officeDocument/2006/relationships/tags" Target="../tags/tag251.xml"/><Relationship Id="rId22" Type="http://schemas.openxmlformats.org/officeDocument/2006/relationships/tags" Target="../tags/tag25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tags" Target="../tags/tag274.xml"/><Relationship Id="rId18" Type="http://schemas.openxmlformats.org/officeDocument/2006/relationships/tags" Target="../tags/tag279.xml"/><Relationship Id="rId3" Type="http://schemas.openxmlformats.org/officeDocument/2006/relationships/tags" Target="../tags/tag264.xml"/><Relationship Id="rId21" Type="http://schemas.openxmlformats.org/officeDocument/2006/relationships/tags" Target="../tags/tag282.xml"/><Relationship Id="rId7" Type="http://schemas.openxmlformats.org/officeDocument/2006/relationships/tags" Target="../tags/tag268.xml"/><Relationship Id="rId12" Type="http://schemas.openxmlformats.org/officeDocument/2006/relationships/tags" Target="../tags/tag273.xml"/><Relationship Id="rId17" Type="http://schemas.openxmlformats.org/officeDocument/2006/relationships/tags" Target="../tags/tag278.xml"/><Relationship Id="rId2" Type="http://schemas.openxmlformats.org/officeDocument/2006/relationships/tags" Target="../tags/tag263.xml"/><Relationship Id="rId16" Type="http://schemas.openxmlformats.org/officeDocument/2006/relationships/tags" Target="../tags/tag277.xml"/><Relationship Id="rId20" Type="http://schemas.openxmlformats.org/officeDocument/2006/relationships/tags" Target="../tags/tag281.xml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tags" Target="../tags/tag272.xml"/><Relationship Id="rId5" Type="http://schemas.openxmlformats.org/officeDocument/2006/relationships/tags" Target="../tags/tag266.xml"/><Relationship Id="rId15" Type="http://schemas.openxmlformats.org/officeDocument/2006/relationships/tags" Target="../tags/tag276.xml"/><Relationship Id="rId10" Type="http://schemas.openxmlformats.org/officeDocument/2006/relationships/tags" Target="../tags/tag271.xml"/><Relationship Id="rId19" Type="http://schemas.openxmlformats.org/officeDocument/2006/relationships/tags" Target="../tags/tag280.xml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tags" Target="../tags/tag275.xml"/><Relationship Id="rId2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文本框 3"/>
          <p:cNvSpPr txBox="1"/>
          <p:nvPr>
            <p:custDataLst>
              <p:tags r:id="rId2"/>
            </p:custDataLst>
          </p:nvPr>
        </p:nvSpPr>
        <p:spPr>
          <a:xfrm>
            <a:off x="1224280" y="1907540"/>
            <a:ext cx="97428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第九单元</a:t>
            </a:r>
            <a:r>
              <a:rPr lang="en-US" altLang="zh-CN" sz="7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7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溶液</a:t>
            </a:r>
          </a:p>
          <a:p>
            <a:pPr algn="ctr"/>
            <a:endParaRPr lang="zh-CN" altLang="en-US" sz="4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4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课题</a:t>
            </a:r>
            <a:r>
              <a:rPr lang="en-US" altLang="zh-CN" sz="4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4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溶液的浓度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99"/>
          <p:cNvPicPr/>
          <p:nvPr>
            <p:custDataLst>
              <p:tags r:id="rId2"/>
            </p:custDataLst>
          </p:nvPr>
        </p:nvPicPr>
        <p:blipFill>
          <a:blip r:embed="rId7"/>
          <a:srcRect b="7200"/>
          <a:stretch>
            <a:fillRect/>
          </a:stretch>
        </p:blipFill>
        <p:spPr>
          <a:xfrm>
            <a:off x="655320" y="1648460"/>
            <a:ext cx="5420995" cy="333946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  <p:pic>
        <p:nvPicPr>
          <p:cNvPr id="2097153" name="图片 100"/>
          <p:cNvPicPr/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62370" y="1648460"/>
            <a:ext cx="5420995" cy="333946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  <p:sp>
        <p:nvSpPr>
          <p:cNvPr id="1048586" name="文本框 1"/>
          <p:cNvSpPr txBox="1"/>
          <p:nvPr>
            <p:custDataLst>
              <p:tags r:id="rId4"/>
            </p:custDataLst>
          </p:nvPr>
        </p:nvSpPr>
        <p:spPr>
          <a:xfrm>
            <a:off x="1548765" y="671830"/>
            <a:ext cx="90944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请你解释一下：为什么人可以漂浮在水面上？</a:t>
            </a:r>
          </a:p>
        </p:txBody>
      </p:sp>
      <p:sp>
        <p:nvSpPr>
          <p:cNvPr id="1048587" name="文本框 2"/>
          <p:cNvSpPr txBox="1"/>
          <p:nvPr>
            <p:custDataLst>
              <p:tags r:id="rId5"/>
            </p:custDataLst>
          </p:nvPr>
        </p:nvSpPr>
        <p:spPr>
          <a:xfrm>
            <a:off x="1661795" y="5319395"/>
            <a:ext cx="88684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在化学中如何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定量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地表示溶液的浓、稀呢？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48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文本框 1"/>
          <p:cNvSpPr txBox="1"/>
          <p:nvPr>
            <p:custDataLst>
              <p:tags r:id="rId2"/>
            </p:custDataLst>
          </p:nvPr>
        </p:nvSpPr>
        <p:spPr>
          <a:xfrm>
            <a:off x="833120" y="1937385"/>
            <a:ext cx="105263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latin typeface="宋体" panose="02010600030101010101" pitchFamily="2" charset="-122"/>
                <a:ea typeface="宋体" panose="02010600030101010101" pitchFamily="2" charset="-122"/>
              </a:rPr>
              <a:t>学生活动</a:t>
            </a:r>
            <a:r>
              <a:rPr lang="en-US" altLang="zh-CN" sz="60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6000">
                <a:latin typeface="宋体" panose="02010600030101010101" pitchFamily="2" charset="-122"/>
                <a:ea typeface="宋体" panose="02010600030101010101" pitchFamily="2" charset="-122"/>
              </a:rPr>
              <a:t>：比较溶液的浓与稀</a:t>
            </a:r>
          </a:p>
        </p:txBody>
      </p:sp>
      <p:sp>
        <p:nvSpPr>
          <p:cNvPr id="1048590" name="文本框 2"/>
          <p:cNvSpPr txBox="1"/>
          <p:nvPr>
            <p:custDataLst>
              <p:tags r:id="rId3"/>
            </p:custDataLst>
          </p:nvPr>
        </p:nvSpPr>
        <p:spPr>
          <a:xfrm>
            <a:off x="945515" y="3820795"/>
            <a:ext cx="103003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latin typeface="方正教材规范楷体_GBK" panose="02000000000000000000" charset="-122"/>
                <a:ea typeface="方正教材规范楷体_GBK" panose="02000000000000000000" charset="-122"/>
              </a:rPr>
              <a:t>请你比较桌面上溶液的浓与稀，并说出你的依据。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文本框 1"/>
          <p:cNvSpPr txBox="1"/>
          <p:nvPr>
            <p:custDataLst>
              <p:tags r:id="rId2"/>
            </p:custDataLst>
          </p:nvPr>
        </p:nvSpPr>
        <p:spPr>
          <a:xfrm>
            <a:off x="833120" y="1937385"/>
            <a:ext cx="105263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latin typeface="宋体" panose="02010600030101010101" pitchFamily="2" charset="-122"/>
                <a:ea typeface="宋体" panose="02010600030101010101" pitchFamily="2" charset="-122"/>
              </a:rPr>
              <a:t>学生活动</a:t>
            </a:r>
            <a:r>
              <a:rPr lang="en-US" altLang="zh-CN" sz="60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6000">
                <a:latin typeface="宋体" panose="02010600030101010101" pitchFamily="2" charset="-122"/>
                <a:ea typeface="宋体" panose="02010600030101010101" pitchFamily="2" charset="-122"/>
              </a:rPr>
              <a:t>：表示溶液的浓与稀</a:t>
            </a:r>
          </a:p>
        </p:txBody>
      </p:sp>
      <p:sp>
        <p:nvSpPr>
          <p:cNvPr id="1048592" name="文本框 2"/>
          <p:cNvSpPr txBox="1"/>
          <p:nvPr>
            <p:custDataLst>
              <p:tags r:id="rId3"/>
            </p:custDataLst>
          </p:nvPr>
        </p:nvSpPr>
        <p:spPr>
          <a:xfrm>
            <a:off x="296545" y="3820795"/>
            <a:ext cx="117697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latin typeface="方正教材规范楷体_GBK" panose="02000000000000000000" charset="-122"/>
                <a:ea typeface="方正教材规范楷体_GBK" panose="02000000000000000000" charset="-122"/>
              </a:rPr>
              <a:t>请你展示生活中的溶液，并说出</a:t>
            </a:r>
            <a:r>
              <a:rPr lang="zh-CN" altLang="en-US" sz="3600">
                <a:latin typeface="方正教材规范楷体_GBK" panose="02000000000000000000" charset="-122"/>
                <a:ea typeface="方正教材规范楷体_GBK" panose="02000000000000000000" charset="-122"/>
                <a:sym typeface="+mn-ea"/>
              </a:rPr>
              <a:t>表示溶液的浓度</a:t>
            </a:r>
            <a:r>
              <a:rPr lang="zh-CN" altLang="en-US" sz="3600">
                <a:latin typeface="方正教材规范楷体_GBK" panose="02000000000000000000" charset="-122"/>
                <a:ea typeface="方正教材规范楷体_GBK" panose="02000000000000000000" charset="-122"/>
              </a:rPr>
              <a:t>标签信息。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20"/>
          <p:cNvGrpSpPr/>
          <p:nvPr>
            <p:custDataLst>
              <p:tags r:id="rId1"/>
            </p:custDataLst>
          </p:nvPr>
        </p:nvGrpSpPr>
        <p:grpSpPr>
          <a:xfrm>
            <a:off x="76200" y="5328285"/>
            <a:ext cx="11918950" cy="583565"/>
            <a:chOff x="360" y="7814"/>
            <a:chExt cx="18770" cy="919"/>
          </a:xfrm>
        </p:grpSpPr>
        <p:sp>
          <p:nvSpPr>
            <p:cNvPr id="1048596" name="Text Box 9"/>
            <p:cNvSpPr txBox="1"/>
            <p:nvPr>
              <p:custDataLst>
                <p:tags r:id="rId7"/>
              </p:custDataLst>
            </p:nvPr>
          </p:nvSpPr>
          <p:spPr>
            <a:xfrm>
              <a:off x="7104" y="7814"/>
              <a:ext cx="5709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2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体积分数：</a:t>
              </a:r>
              <a:r>
                <a:rPr lang="zh-CN" altLang="zh-CN" sz="3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V/V</a:t>
              </a:r>
            </a:p>
          </p:txBody>
        </p:sp>
        <p:sp>
          <p:nvSpPr>
            <p:cNvPr id="1048597" name="Text Box 10"/>
            <p:cNvSpPr txBox="1"/>
            <p:nvPr>
              <p:custDataLst>
                <p:tags r:id="rId8"/>
              </p:custDataLst>
            </p:nvPr>
          </p:nvSpPr>
          <p:spPr>
            <a:xfrm>
              <a:off x="13451" y="7814"/>
              <a:ext cx="5679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2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质量浓度：</a:t>
              </a:r>
              <a:r>
                <a:rPr lang="en-US" altLang="zh-CN" sz="3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mg/L</a:t>
              </a:r>
            </a:p>
          </p:txBody>
        </p:sp>
        <p:sp>
          <p:nvSpPr>
            <p:cNvPr id="1048598" name="Text Box 14"/>
            <p:cNvSpPr txBox="1"/>
            <p:nvPr>
              <p:custDataLst>
                <p:tags r:id="rId9"/>
              </p:custDataLst>
            </p:nvPr>
          </p:nvSpPr>
          <p:spPr>
            <a:xfrm>
              <a:off x="360" y="7814"/>
              <a:ext cx="6427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2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质量分数：</a:t>
              </a:r>
              <a:r>
                <a:rPr lang="en-US" altLang="zh-CN" sz="3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m/m</a:t>
              </a:r>
              <a:r>
                <a:rPr lang="zh-CN" altLang="en-US" sz="3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或</a:t>
              </a:r>
              <a:r>
                <a:rPr lang="en-US" altLang="zh-CN" sz="32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w/w</a:t>
              </a:r>
            </a:p>
          </p:txBody>
        </p:sp>
      </p:grpSp>
      <p:pic>
        <p:nvPicPr>
          <p:cNvPr id="2097154" name="图片 2048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rcRect l="9791" r="4896"/>
          <a:stretch>
            <a:fillRect/>
          </a:stretch>
        </p:blipFill>
        <p:spPr>
          <a:xfrm>
            <a:off x="307975" y="1712595"/>
            <a:ext cx="3636645" cy="34785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55" name="图片 717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358005" y="1718945"/>
            <a:ext cx="3618230" cy="3477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56" name="图片 1946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rcRect t="18458"/>
          <a:stretch>
            <a:fillRect/>
          </a:stretch>
        </p:blipFill>
        <p:spPr>
          <a:xfrm>
            <a:off x="8389620" y="1781175"/>
            <a:ext cx="3616960" cy="34715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8599" name="Rectangle 3"/>
          <p:cNvSpPr/>
          <p:nvPr>
            <p:custDataLst>
              <p:tags r:id="rId5"/>
            </p:custDataLst>
          </p:nvPr>
        </p:nvSpPr>
        <p:spPr>
          <a:xfrm>
            <a:off x="291465" y="549910"/>
            <a:ext cx="4944745" cy="57150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anchor="ctr" anchorCtr="0"/>
          <a:lstStyle/>
          <a:p>
            <a:pPr algn="ctr">
              <a:lnSpc>
                <a:spcPct val="90000"/>
              </a:lnSpc>
            </a:pPr>
            <a:r>
              <a:rPr lang="zh-CN" altLang="en-US" sz="32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溶液浓度常用的表示方法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0" y="6397625"/>
            <a:ext cx="10902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质量：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mass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重量：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weight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体积：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volume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浓度：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concentration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Rectangle 14"/>
          <p:cNvSpPr/>
          <p:nvPr>
            <p:custDataLst>
              <p:tags r:id="rId1"/>
            </p:custDataLst>
          </p:nvPr>
        </p:nvSpPr>
        <p:spPr>
          <a:xfrm>
            <a:off x="252730" y="718820"/>
            <a:ext cx="6505575" cy="191262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indent="0" algn="just" eaLnBrk="0" fontAlgn="auto" hangingPunct="0">
              <a:lnSpc>
                <a:spcPct val="125000"/>
              </a:lnSpc>
            </a:pPr>
            <a:r>
              <a:rPr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在室温下，根据下表规定的质量配制氯化钠溶液，观察现象(能否全部溶解)，并计算溶液中溶质的质量分数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（水的密度可看做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1g/mL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4194304" name="Group 14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33798" y="3428825"/>
          <a:ext cx="10939145" cy="1741932"/>
        </p:xfrm>
        <a:graphic>
          <a:graphicData uri="http://schemas.openxmlformats.org/drawingml/2006/table">
            <a:tbl>
              <a:tblPr/>
              <a:tblGrid>
                <a:gridCol w="2334895"/>
                <a:gridCol w="2609850"/>
                <a:gridCol w="2177415"/>
                <a:gridCol w="3816985"/>
              </a:tblGrid>
              <a:tr h="537329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溶质质量</a:t>
                      </a: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/g</a:t>
                      </a:r>
                    </a:p>
                  </a:txBody>
                  <a:tcPr marL="68580" marR="68580" marT="34290" marB="34290" anchor="ctr">
                    <a:lnL w="28575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28575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溶剂</a:t>
                      </a: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(</a:t>
                      </a: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水</a:t>
                      </a: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)</a:t>
                      </a: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质量</a:t>
                      </a: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/g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28575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n-ea"/>
                          <a:sym typeface="+mn-lt"/>
                        </a:rPr>
                        <a:t>现象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28575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n-ea"/>
                          <a:sym typeface="+mn-lt"/>
                        </a:rPr>
                        <a:t>溶液中溶质的质量分数</a:t>
                      </a:r>
                      <a:endParaRPr lang="en-US" altLang="zh-CN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+mn-ea"/>
                        <a:sym typeface="+mn-lt"/>
                      </a:endParaRP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28575">
                      <a:solidFill>
                        <a:prstClr val="black"/>
                      </a:solidFill>
                      <a:round/>
                    </a:lnR>
                    <a:lnT w="28575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37329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1</a:t>
                      </a:r>
                    </a:p>
                  </a:txBody>
                  <a:tcPr marL="68580" marR="68580" marT="34290" marB="34290" anchor="ctr">
                    <a:lnL w="28575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9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zh-CN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lt"/>
                      </a:endParaRP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zh-CN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lt"/>
                      </a:endParaRP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28575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37329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2</a:t>
                      </a:r>
                    </a:p>
                  </a:txBody>
                  <a:tcPr marL="68580" marR="68580" marT="34290" marB="34290" anchor="ctr">
                    <a:lnL w="28575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28575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lt"/>
                        </a:rPr>
                        <a:t>8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28575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zh-CN" sz="28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lt"/>
                      </a:endParaRP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28575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zh-CN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lt"/>
                      </a:endParaRPr>
                    </a:p>
                  </a:txBody>
                  <a:tcPr marL="68580" marR="68580" marT="34290" marB="34290" anchor="ctr">
                    <a:lnL w="12700">
                      <a:solidFill>
                        <a:prstClr val="black"/>
                      </a:solidFill>
                      <a:round/>
                    </a:lnL>
                    <a:lnR w="28575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28575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48604" name="Text Box 121"/>
          <p:cNvSpPr/>
          <p:nvPr>
            <p:custDataLst>
              <p:tags r:id="rId3"/>
            </p:custDataLst>
          </p:nvPr>
        </p:nvSpPr>
        <p:spPr>
          <a:xfrm>
            <a:off x="8992119" y="3989367"/>
            <a:ext cx="834390" cy="6076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2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10%</a:t>
            </a:r>
          </a:p>
        </p:txBody>
      </p:sp>
      <p:sp>
        <p:nvSpPr>
          <p:cNvPr id="1048605" name="Text Box 122"/>
          <p:cNvSpPr/>
          <p:nvPr>
            <p:custDataLst>
              <p:tags r:id="rId4"/>
            </p:custDataLst>
          </p:nvPr>
        </p:nvSpPr>
        <p:spPr>
          <a:xfrm>
            <a:off x="9020694" y="4525942"/>
            <a:ext cx="834390" cy="6076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2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20%</a:t>
            </a:r>
          </a:p>
        </p:txBody>
      </p:sp>
      <p:sp>
        <p:nvSpPr>
          <p:cNvPr id="1048606" name="Text Box 143"/>
          <p:cNvSpPr/>
          <p:nvPr>
            <p:custDataLst>
              <p:tags r:id="rId5"/>
            </p:custDataLst>
          </p:nvPr>
        </p:nvSpPr>
        <p:spPr>
          <a:xfrm>
            <a:off x="5766001" y="4025880"/>
            <a:ext cx="1605280" cy="6076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+mn-ea"/>
                <a:sym typeface="+mn-lt"/>
              </a:rPr>
              <a:t>全部溶解</a:t>
            </a:r>
          </a:p>
        </p:txBody>
      </p:sp>
      <p:sp>
        <p:nvSpPr>
          <p:cNvPr id="1048607" name="Text Box 144"/>
          <p:cNvSpPr/>
          <p:nvPr>
            <p:custDataLst>
              <p:tags r:id="rId6"/>
            </p:custDataLst>
          </p:nvPr>
        </p:nvSpPr>
        <p:spPr>
          <a:xfrm>
            <a:off x="5766001" y="4525942"/>
            <a:ext cx="1605280" cy="6076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0" hangingPunct="0"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+mn-ea"/>
                <a:sym typeface="+mn-lt"/>
              </a:rPr>
              <a:t>全部溶解</a:t>
            </a:r>
          </a:p>
        </p:txBody>
      </p:sp>
      <p:grpSp>
        <p:nvGrpSpPr>
          <p:cNvPr id="12" name="组合 11"/>
          <p:cNvGrpSpPr/>
          <p:nvPr>
            <p:custDataLst>
              <p:tags r:id="rId7"/>
            </p:custDataLst>
          </p:nvPr>
        </p:nvGrpSpPr>
        <p:grpSpPr>
          <a:xfrm>
            <a:off x="6976745" y="718820"/>
            <a:ext cx="5105400" cy="2444750"/>
            <a:chOff x="11368" y="1132"/>
            <a:chExt cx="8040" cy="3850"/>
          </a:xfrm>
        </p:grpSpPr>
        <p:grpSp>
          <p:nvGrpSpPr>
            <p:cNvPr id="10" name="组合 9"/>
            <p:cNvGrpSpPr/>
            <p:nvPr>
              <p:custDataLst>
                <p:tags r:id="rId8"/>
              </p:custDataLst>
            </p:nvPr>
          </p:nvGrpSpPr>
          <p:grpSpPr>
            <a:xfrm>
              <a:off x="11368" y="1132"/>
              <a:ext cx="8040" cy="3850"/>
              <a:chOff x="11368" y="1132"/>
              <a:chExt cx="8040" cy="3850"/>
            </a:xfrm>
          </p:grpSpPr>
          <p:grpSp>
            <p:nvGrpSpPr>
              <p:cNvPr id="8" name="组合 7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11368" y="1132"/>
                <a:ext cx="8040" cy="3850"/>
                <a:chOff x="11368" y="1132"/>
                <a:chExt cx="8040" cy="3850"/>
              </a:xfrm>
            </p:grpSpPr>
            <p:grpSp>
              <p:nvGrpSpPr>
                <p:cNvPr id="6" name="组合 5"/>
                <p:cNvGrpSpPr/>
                <p:nvPr>
                  <p:custDataLst>
                    <p:tags r:id="rId12"/>
                  </p:custDataLst>
                </p:nvPr>
              </p:nvGrpSpPr>
              <p:grpSpPr>
                <a:xfrm>
                  <a:off x="11368" y="1132"/>
                  <a:ext cx="8040" cy="3850"/>
                  <a:chOff x="11368" y="1132"/>
                  <a:chExt cx="8040" cy="3850"/>
                </a:xfrm>
              </p:grpSpPr>
              <p:grpSp>
                <p:nvGrpSpPr>
                  <p:cNvPr id="4" name="组合 3"/>
                  <p:cNvGrpSpPr/>
                  <p:nvPr>
                    <p:custDataLst>
                      <p:tags r:id="rId14"/>
                    </p:custDataLst>
                  </p:nvPr>
                </p:nvGrpSpPr>
                <p:grpSpPr>
                  <a:xfrm>
                    <a:off x="11368" y="1132"/>
                    <a:ext cx="8040" cy="3850"/>
                    <a:chOff x="11368" y="1132"/>
                    <a:chExt cx="8040" cy="3850"/>
                  </a:xfrm>
                </p:grpSpPr>
                <p:grpSp>
                  <p:nvGrpSpPr>
                    <p:cNvPr id="2" name="组合 1"/>
                    <p:cNvGrpSpPr/>
                    <p:nvPr>
                      <p:custDataLst>
                        <p:tags r:id="rId16"/>
                      </p:custDataLst>
                    </p:nvPr>
                  </p:nvGrpSpPr>
                  <p:grpSpPr>
                    <a:xfrm>
                      <a:off x="11368" y="1132"/>
                      <a:ext cx="8040" cy="3850"/>
                      <a:chOff x="11368" y="1132"/>
                      <a:chExt cx="8040" cy="3850"/>
                    </a:xfrm>
                  </p:grpSpPr>
                  <p:pic>
                    <p:nvPicPr>
                      <p:cNvPr id="2097157" name="图片 7"/>
                      <p:cNvPicPr>
                        <a:picLocks noChangeAspect="1"/>
                      </p:cNvPicPr>
                      <p:nvPr>
                        <p:custDataLst>
                          <p:tags r:id="rId18"/>
                        </p:custDataLst>
                      </p:nvPr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1368" y="1132"/>
                        <a:ext cx="8040" cy="385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3" name="矩形 0"/>
                      <p:cNvSpPr/>
                      <p:nvPr>
                        <p:custDataLst>
                          <p:tags r:id="rId19"/>
                        </p:custDataLst>
                      </p:nvPr>
                    </p:nvSpPr>
                    <p:spPr>
                      <a:xfrm>
                        <a:off x="13132" y="1937"/>
                        <a:ext cx="169" cy="21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</p:grpSp>
                <p:sp>
                  <p:nvSpPr>
                    <p:cNvPr id="3" name="矩形 2"/>
                    <p:cNvSpPr/>
                    <p:nvPr>
                      <p:custDataLst>
                        <p:tags r:id="rId17"/>
                      </p:custDataLst>
                    </p:nvPr>
                  </p:nvSpPr>
                  <p:spPr>
                    <a:xfrm>
                      <a:off x="12211" y="4252"/>
                      <a:ext cx="169" cy="21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5" name="矩形 4"/>
                  <p:cNvSpPr/>
                  <p:nvPr>
                    <p:custDataLst>
                      <p:tags r:id="rId15"/>
                    </p:custDataLst>
                  </p:nvPr>
                </p:nvSpPr>
                <p:spPr>
                  <a:xfrm>
                    <a:off x="14426" y="4252"/>
                    <a:ext cx="169" cy="2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7" name="矩形 6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7355" y="1980"/>
                  <a:ext cx="169" cy="2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" name="矩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6388" y="4252"/>
                <a:ext cx="169" cy="2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矩形 10"/>
            <p:cNvSpPr/>
            <p:nvPr>
              <p:custDataLst>
                <p:tags r:id="rId9"/>
              </p:custDataLst>
            </p:nvPr>
          </p:nvSpPr>
          <p:spPr>
            <a:xfrm>
              <a:off x="18544" y="4252"/>
              <a:ext cx="169" cy="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 fill="hold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4" grpId="0"/>
      <p:bldP spid="1048605" grpId="0"/>
      <p:bldP spid="1048606" grpId="0"/>
      <p:bldP spid="10486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Rectangle 2"/>
          <p:cNvSpPr/>
          <p:nvPr>
            <p:custDataLst>
              <p:tags r:id="rId1"/>
            </p:custDataLst>
          </p:nvPr>
        </p:nvSpPr>
        <p:spPr>
          <a:xfrm>
            <a:off x="2917825" y="1888808"/>
            <a:ext cx="7086600" cy="9906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endParaRPr lang="zh-CN" altLang="en-US" sz="2800">
              <a:solidFill>
                <a:srgbClr val="00206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8609" name="Rectangle 3"/>
          <p:cNvSpPr/>
          <p:nvPr>
            <p:custDataLst>
              <p:tags r:id="rId2"/>
            </p:custDataLst>
          </p:nvPr>
        </p:nvSpPr>
        <p:spPr>
          <a:xfrm>
            <a:off x="291465" y="265430"/>
            <a:ext cx="3328035" cy="57150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anchor="ctr" anchorCtr="0"/>
          <a:lstStyle/>
          <a:p>
            <a:pPr algn="ctr">
              <a:lnSpc>
                <a:spcPct val="90000"/>
              </a:lnSpc>
            </a:pPr>
            <a:r>
              <a:rPr lang="zh-CN" altLang="en-US" sz="320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溶质的质量分数</a:t>
            </a:r>
          </a:p>
        </p:txBody>
      </p:sp>
      <p:sp>
        <p:nvSpPr>
          <p:cNvPr id="1048610" name="Text Box 4"/>
          <p:cNvSpPr txBox="1"/>
          <p:nvPr>
            <p:custDataLst>
              <p:tags r:id="rId3"/>
            </p:custDataLst>
          </p:nvPr>
        </p:nvSpPr>
        <p:spPr>
          <a:xfrm>
            <a:off x="497205" y="925830"/>
            <a:ext cx="7162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定义：溶液中溶质质量与溶液质量之比</a:t>
            </a:r>
          </a:p>
        </p:txBody>
      </p:sp>
      <p:sp>
        <p:nvSpPr>
          <p:cNvPr id="1048611" name="Text Box 5"/>
          <p:cNvSpPr txBox="1"/>
          <p:nvPr>
            <p:custDataLst>
              <p:tags r:id="rId4"/>
            </p:custDataLst>
          </p:nvPr>
        </p:nvSpPr>
        <p:spPr>
          <a:xfrm>
            <a:off x="497205" y="1550353"/>
            <a:ext cx="22860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计算公式：</a:t>
            </a:r>
          </a:p>
        </p:txBody>
      </p:sp>
      <p:sp>
        <p:nvSpPr>
          <p:cNvPr id="1048612" name="Text Box 6"/>
          <p:cNvSpPr txBox="1"/>
          <p:nvPr>
            <p:custDataLst>
              <p:tags r:id="rId5"/>
            </p:custDataLst>
          </p:nvPr>
        </p:nvSpPr>
        <p:spPr>
          <a:xfrm>
            <a:off x="2092960" y="4017645"/>
            <a:ext cx="6894195" cy="521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溶质质量 = </a:t>
            </a:r>
            <a:endParaRPr lang="en-US" altLang="zh-CN" sz="2800" b="0">
              <a:solidFill>
                <a:srgbClr val="00206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42" name="Group 13"/>
          <p:cNvGrpSpPr/>
          <p:nvPr>
            <p:custDataLst>
              <p:tags r:id="rId6"/>
            </p:custDataLst>
          </p:nvPr>
        </p:nvGrpSpPr>
        <p:grpSpPr>
          <a:xfrm>
            <a:off x="2654300" y="1660208"/>
            <a:ext cx="7431088" cy="982662"/>
            <a:chOff x="-217" y="-6"/>
            <a:chExt cx="4681" cy="619"/>
          </a:xfrm>
        </p:grpSpPr>
        <p:sp>
          <p:nvSpPr>
            <p:cNvPr id="1048613" name="Rectangle 14"/>
            <p:cNvSpPr/>
            <p:nvPr>
              <p:custDataLst>
                <p:tags r:id="rId23"/>
              </p:custDataLst>
            </p:nvPr>
          </p:nvSpPr>
          <p:spPr>
            <a:xfrm>
              <a:off x="3408" y="192"/>
              <a:ext cx="1056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endParaRPr lang="zh-CN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48614" name="Rectangle 15"/>
            <p:cNvSpPr/>
            <p:nvPr>
              <p:custDataLst>
                <p:tags r:id="rId24"/>
              </p:custDataLst>
            </p:nvPr>
          </p:nvSpPr>
          <p:spPr>
            <a:xfrm>
              <a:off x="1777" y="186"/>
              <a:ext cx="131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zh-CN" altLang="zh-CN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1048615" name="Rectangle 16"/>
            <p:cNvSpPr/>
            <p:nvPr>
              <p:custDataLst>
                <p:tags r:id="rId25"/>
              </p:custDataLst>
            </p:nvPr>
          </p:nvSpPr>
          <p:spPr>
            <a:xfrm>
              <a:off x="2064" y="342"/>
              <a:ext cx="1251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溶液质量</a:t>
              </a:r>
            </a:p>
          </p:txBody>
        </p:sp>
        <p:sp>
          <p:nvSpPr>
            <p:cNvPr id="1048616" name="Rectangle 17"/>
            <p:cNvSpPr/>
            <p:nvPr>
              <p:custDataLst>
                <p:tags r:id="rId26"/>
              </p:custDataLst>
            </p:nvPr>
          </p:nvSpPr>
          <p:spPr>
            <a:xfrm>
              <a:off x="2063" y="-6"/>
              <a:ext cx="1296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溶质质量</a:t>
              </a:r>
            </a:p>
          </p:txBody>
        </p:sp>
        <p:sp>
          <p:nvSpPr>
            <p:cNvPr id="1048617" name="Rectangle 18"/>
            <p:cNvSpPr/>
            <p:nvPr>
              <p:custDataLst>
                <p:tags r:id="rId27"/>
              </p:custDataLst>
            </p:nvPr>
          </p:nvSpPr>
          <p:spPr>
            <a:xfrm>
              <a:off x="-217" y="197"/>
              <a:ext cx="1994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溶质的质量分数</a:t>
              </a:r>
              <a:r>
                <a:rPr lang="en-US" altLang="zh-CN" sz="2800" b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lang="zh-CN" altLang="zh-CN" sz="2800" b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%</a:t>
              </a:r>
              <a:r>
                <a:rPr lang="en-US" altLang="zh-CN" sz="2800" b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048618" name="Line 19"/>
            <p:cNvSpPr/>
            <p:nvPr>
              <p:custDataLst>
                <p:tags r:id="rId28"/>
              </p:custDataLst>
            </p:nvPr>
          </p:nvSpPr>
          <p:spPr>
            <a:xfrm>
              <a:off x="2037" y="303"/>
              <a:ext cx="998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43" name="Group 21"/>
          <p:cNvGrpSpPr/>
          <p:nvPr>
            <p:custDataLst>
              <p:tags r:id="rId7"/>
            </p:custDataLst>
          </p:nvPr>
        </p:nvGrpSpPr>
        <p:grpSpPr>
          <a:xfrm>
            <a:off x="5847398" y="2761933"/>
            <a:ext cx="5149850" cy="1008062"/>
            <a:chOff x="168" y="0"/>
            <a:chExt cx="3244" cy="634"/>
          </a:xfrm>
        </p:grpSpPr>
        <p:sp>
          <p:nvSpPr>
            <p:cNvPr id="1048619" name="Rectangle 22"/>
            <p:cNvSpPr/>
            <p:nvPr>
              <p:custDataLst>
                <p:tags r:id="rId15"/>
              </p:custDataLst>
            </p:nvPr>
          </p:nvSpPr>
          <p:spPr>
            <a:xfrm>
              <a:off x="3193" y="138"/>
              <a:ext cx="219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zh-CN" altLang="zh-CN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%</a:t>
              </a:r>
            </a:p>
          </p:txBody>
        </p:sp>
        <p:sp>
          <p:nvSpPr>
            <p:cNvPr id="1048620" name="Rectangle 23"/>
            <p:cNvSpPr/>
            <p:nvPr>
              <p:custDataLst>
                <p:tags r:id="rId16"/>
              </p:custDataLst>
            </p:nvPr>
          </p:nvSpPr>
          <p:spPr>
            <a:xfrm>
              <a:off x="2599" y="148"/>
              <a:ext cx="597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zh-CN" altLang="zh-CN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×100</a:t>
              </a:r>
            </a:p>
          </p:txBody>
        </p:sp>
        <p:sp>
          <p:nvSpPr>
            <p:cNvPr id="1048621" name="Rectangle 24"/>
            <p:cNvSpPr/>
            <p:nvPr>
              <p:custDataLst>
                <p:tags r:id="rId17"/>
              </p:custDataLst>
            </p:nvPr>
          </p:nvSpPr>
          <p:spPr>
            <a:xfrm>
              <a:off x="1440" y="336"/>
              <a:ext cx="131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zh-CN" altLang="zh-CN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048622" name="Rectangle 25"/>
            <p:cNvSpPr/>
            <p:nvPr>
              <p:custDataLst>
                <p:tags r:id="rId18"/>
              </p:custDataLst>
            </p:nvPr>
          </p:nvSpPr>
          <p:spPr>
            <a:xfrm>
              <a:off x="168" y="147"/>
              <a:ext cx="131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zh-CN" altLang="zh-CN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1048623" name="Rectangle 26"/>
            <p:cNvSpPr/>
            <p:nvPr>
              <p:custDataLst>
                <p:tags r:id="rId19"/>
              </p:custDataLst>
            </p:nvPr>
          </p:nvSpPr>
          <p:spPr>
            <a:xfrm>
              <a:off x="1584" y="363"/>
              <a:ext cx="1488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r>
                <a:rPr lang="zh-CN" altLang="en-US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溶剂质量</a:t>
              </a:r>
            </a:p>
          </p:txBody>
        </p:sp>
        <p:sp>
          <p:nvSpPr>
            <p:cNvPr id="1048624" name="Rectangle 27"/>
            <p:cNvSpPr/>
            <p:nvPr>
              <p:custDataLst>
                <p:tags r:id="rId20"/>
              </p:custDataLst>
            </p:nvPr>
          </p:nvSpPr>
          <p:spPr>
            <a:xfrm>
              <a:off x="388" y="361"/>
              <a:ext cx="1321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r>
                <a:rPr lang="zh-CN" altLang="en-US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溶质质量</a:t>
              </a:r>
            </a:p>
          </p:txBody>
        </p:sp>
        <p:sp>
          <p:nvSpPr>
            <p:cNvPr id="1048625" name="Rectangle 28"/>
            <p:cNvSpPr/>
            <p:nvPr>
              <p:custDataLst>
                <p:tags r:id="rId21"/>
              </p:custDataLst>
            </p:nvPr>
          </p:nvSpPr>
          <p:spPr>
            <a:xfrm>
              <a:off x="913" y="0"/>
              <a:ext cx="1535" cy="2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 anchorCtr="0">
              <a:spAutoFit/>
            </a:bodyPr>
            <a:lstStyle/>
            <a:p>
              <a:r>
                <a:rPr lang="zh-CN" altLang="en-US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溶质质量</a:t>
              </a:r>
            </a:p>
          </p:txBody>
        </p:sp>
        <p:sp>
          <p:nvSpPr>
            <p:cNvPr id="1048626" name="Line 29"/>
            <p:cNvSpPr/>
            <p:nvPr>
              <p:custDataLst>
                <p:tags r:id="rId22"/>
              </p:custDataLst>
            </p:nvPr>
          </p:nvSpPr>
          <p:spPr>
            <a:xfrm>
              <a:off x="365" y="288"/>
              <a:ext cx="221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1048627" name="Rectangle 30"/>
          <p:cNvSpPr/>
          <p:nvPr>
            <p:custDataLst>
              <p:tags r:id="rId8"/>
            </p:custDataLst>
          </p:nvPr>
        </p:nvSpPr>
        <p:spPr>
          <a:xfrm>
            <a:off x="7877810" y="1901508"/>
            <a:ext cx="144716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×100%</a:t>
            </a:r>
          </a:p>
        </p:txBody>
      </p:sp>
      <p:sp>
        <p:nvSpPr>
          <p:cNvPr id="1048628" name="矩形 5"/>
          <p:cNvSpPr/>
          <p:nvPr>
            <p:custDataLst>
              <p:tags r:id="rId9"/>
            </p:custDataLst>
          </p:nvPr>
        </p:nvSpPr>
        <p:spPr>
          <a:xfrm>
            <a:off x="2557145" y="1536700"/>
            <a:ext cx="8440420" cy="2334895"/>
          </a:xfrm>
          <a:prstGeom prst="rect">
            <a:avLst/>
          </a:prstGeom>
          <a:noFill/>
          <a:ln w="285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8629" name="文本框 7"/>
          <p:cNvSpPr txBox="1"/>
          <p:nvPr>
            <p:custDataLst>
              <p:tags r:id="rId10"/>
            </p:custDataLst>
          </p:nvPr>
        </p:nvSpPr>
        <p:spPr>
          <a:xfrm>
            <a:off x="1012190" y="3983355"/>
            <a:ext cx="866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公式变形：</a:t>
            </a:r>
          </a:p>
        </p:txBody>
      </p:sp>
      <p:sp>
        <p:nvSpPr>
          <p:cNvPr id="1048630" name="Text Box 6"/>
          <p:cNvSpPr txBox="1"/>
          <p:nvPr>
            <p:custDataLst>
              <p:tags r:id="rId11"/>
            </p:custDataLst>
          </p:nvPr>
        </p:nvSpPr>
        <p:spPr>
          <a:xfrm>
            <a:off x="2092960" y="4703445"/>
            <a:ext cx="6894195" cy="521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溶液</a:t>
            </a:r>
            <a:r>
              <a:rPr lang="zh-CN" altLang="en-US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质量 = </a:t>
            </a:r>
            <a:endParaRPr lang="en-US" altLang="zh-CN" sz="2800" b="0">
              <a:solidFill>
                <a:srgbClr val="00206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48631" name="Text Box 6"/>
          <p:cNvSpPr txBox="1"/>
          <p:nvPr>
            <p:custDataLst>
              <p:tags r:id="rId12"/>
            </p:custDataLst>
          </p:nvPr>
        </p:nvSpPr>
        <p:spPr>
          <a:xfrm>
            <a:off x="3838575" y="4018280"/>
            <a:ext cx="5148580" cy="521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溶液质量× 溶质的质量分数</a:t>
            </a:r>
            <a:r>
              <a:rPr lang="en-US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%</a:t>
            </a:r>
            <a:r>
              <a:rPr lang="en-US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)</a:t>
            </a:r>
          </a:p>
        </p:txBody>
      </p:sp>
      <p:sp>
        <p:nvSpPr>
          <p:cNvPr id="1048632" name="Text Box 6"/>
          <p:cNvSpPr txBox="1"/>
          <p:nvPr>
            <p:custDataLst>
              <p:tags r:id="rId13"/>
            </p:custDataLst>
          </p:nvPr>
        </p:nvSpPr>
        <p:spPr>
          <a:xfrm>
            <a:off x="4009390" y="4705350"/>
            <a:ext cx="4977765" cy="521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溶质质量</a:t>
            </a:r>
            <a:r>
              <a:rPr lang="en-US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en-US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溶质的质量分数</a:t>
            </a:r>
            <a:r>
              <a:rPr lang="en-US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%</a:t>
            </a:r>
            <a:r>
              <a:rPr lang="en-US" altLang="zh-CN" sz="2800" b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)</a:t>
            </a:r>
          </a:p>
        </p:txBody>
      </p:sp>
      <p:sp>
        <p:nvSpPr>
          <p:cNvPr id="1048633" name="Text Box 8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94995" y="5426075"/>
            <a:ext cx="11147425" cy="1040130"/>
          </a:xfrm>
          <a:prstGeom prst="rect">
            <a:avLst/>
          </a:prstGeom>
          <a:noFill/>
          <a:ln w="28575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="t" anchorCtr="0"/>
          <a:lstStyle/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溶质的质量分数一般用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百分数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表示。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②溶质的质量和溶液的质量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单位必须统一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若单位不同，先转化单位。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4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8" grpId="0"/>
      <p:bldP spid="1048610" grpId="0"/>
      <p:bldP spid="1048611" grpId="0"/>
      <p:bldP spid="1048612" grpId="0" animBg="1"/>
      <p:bldP spid="1048627" grpId="0"/>
      <p:bldP spid="1048628" grpId="0" animBg="1"/>
      <p:bldP spid="1048629" grpId="0"/>
      <p:bldP spid="1048630" grpId="0" animBg="1"/>
      <p:bldP spid="1048631" grpId="0" animBg="1"/>
      <p:bldP spid="1048632" grpId="0" animBg="1"/>
      <p:bldP spid="10486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矩形 1"/>
          <p:cNvSpPr/>
          <p:nvPr>
            <p:custDataLst>
              <p:tags r:id="rId1"/>
            </p:custDataLst>
          </p:nvPr>
        </p:nvSpPr>
        <p:spPr>
          <a:xfrm>
            <a:off x="761365" y="1073150"/>
            <a:ext cx="1066863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20g</a:t>
            </a:r>
            <a:r>
              <a:rPr lang="zh-CN" altLang="en-US" sz="36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蔗糖</a:t>
            </a:r>
            <a:r>
              <a:rPr kumimoji="0" lang="zh-CN" altLang="en-US" sz="3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溶解在</a:t>
            </a:r>
            <a:r>
              <a:rPr kumimoji="0" lang="en-US" altLang="zh-CN" sz="3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80g</a:t>
            </a:r>
            <a:r>
              <a:rPr kumimoji="0" lang="zh-CN" altLang="en-US" sz="3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水中所得溶液中溶质的质量分数？</a:t>
            </a:r>
          </a:p>
        </p:txBody>
      </p:sp>
      <p:sp>
        <p:nvSpPr>
          <p:cNvPr id="1048637" name="文本框 2"/>
          <p:cNvSpPr txBox="1"/>
          <p:nvPr>
            <p:custDataLst>
              <p:tags r:id="rId2"/>
            </p:custDataLst>
          </p:nvPr>
        </p:nvSpPr>
        <p:spPr>
          <a:xfrm>
            <a:off x="1695008" y="2032591"/>
            <a:ext cx="8848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解：所得溶液中溶质的质量分数为：</a:t>
            </a:r>
          </a:p>
        </p:txBody>
      </p:sp>
      <p:sp>
        <p:nvSpPr>
          <p:cNvPr id="1048638" name="文本框 5"/>
          <p:cNvSpPr txBox="1"/>
          <p:nvPr>
            <p:custDataLst>
              <p:tags r:id="rId3"/>
            </p:custDataLst>
          </p:nvPr>
        </p:nvSpPr>
        <p:spPr>
          <a:xfrm>
            <a:off x="2945070" y="3080411"/>
            <a:ext cx="6981827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20g</a:t>
            </a:r>
          </a:p>
          <a:p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╳   100%  =   20%</a:t>
            </a:r>
          </a:p>
          <a:p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20g+80g</a:t>
            </a:r>
          </a:p>
        </p:txBody>
      </p:sp>
      <p:cxnSp>
        <p:nvCxnSpPr>
          <p:cNvPr id="3145728" name="直接连接符 6"/>
          <p:cNvCxnSpPr/>
          <p:nvPr>
            <p:custDataLst>
              <p:tags r:id="rId4"/>
            </p:custDataLst>
          </p:nvPr>
        </p:nvCxnSpPr>
        <p:spPr>
          <a:xfrm>
            <a:off x="2830770" y="3880629"/>
            <a:ext cx="2247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39" name="文本框 7"/>
          <p:cNvSpPr txBox="1"/>
          <p:nvPr>
            <p:custDataLst>
              <p:tags r:id="rId5"/>
            </p:custDataLst>
          </p:nvPr>
        </p:nvSpPr>
        <p:spPr>
          <a:xfrm>
            <a:off x="2176462" y="5257676"/>
            <a:ext cx="8848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答：所得溶液中溶质的质量分数为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20%</a:t>
            </a:r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48640" name="文本框 3"/>
          <p:cNvSpPr txBox="1"/>
          <p:nvPr>
            <p:custDataLst>
              <p:tags r:id="rId6"/>
            </p:custDataLst>
          </p:nvPr>
        </p:nvSpPr>
        <p:spPr>
          <a:xfrm>
            <a:off x="391795" y="318770"/>
            <a:ext cx="557784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课堂练习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：计算溶质的质量分数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8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45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45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7" grpId="0"/>
      <p:bldP spid="1048638" grpId="0"/>
      <p:bldP spid="10486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矩形 1"/>
          <p:cNvSpPr/>
          <p:nvPr>
            <p:custDataLst>
              <p:tags r:id="rId1"/>
            </p:custDataLst>
          </p:nvPr>
        </p:nvSpPr>
        <p:spPr>
          <a:xfrm>
            <a:off x="997099" y="832371"/>
            <a:ext cx="1019780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20g</a:t>
            </a:r>
            <a:r>
              <a:rPr lang="zh-CN" altLang="en-US" sz="32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蔗糖</a:t>
            </a:r>
            <a:r>
              <a: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溶解在</a:t>
            </a:r>
            <a:r>
              <a:rPr kumimoji="0" lang="en-US" altLang="zh-CN" sz="32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80mL</a:t>
            </a:r>
            <a:r>
              <a: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水中所得溶液中溶质的质量分数？</a:t>
            </a:r>
            <a:endParaRPr kumimoji="0" lang="zh-CN" altLang="en-US" sz="24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8642" name="文本框 2"/>
          <p:cNvSpPr txBox="1"/>
          <p:nvPr>
            <p:custDataLst>
              <p:tags r:id="rId2"/>
            </p:custDataLst>
          </p:nvPr>
        </p:nvSpPr>
        <p:spPr>
          <a:xfrm>
            <a:off x="1817370" y="2510155"/>
            <a:ext cx="805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解：</a:t>
            </a:r>
          </a:p>
        </p:txBody>
      </p:sp>
      <p:sp>
        <p:nvSpPr>
          <p:cNvPr id="1048643" name="文本框 3"/>
          <p:cNvSpPr txBox="1"/>
          <p:nvPr>
            <p:custDataLst>
              <p:tags r:id="rId3"/>
            </p:custDataLst>
          </p:nvPr>
        </p:nvSpPr>
        <p:spPr>
          <a:xfrm>
            <a:off x="3116520" y="3328061"/>
            <a:ext cx="6981827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20g</a:t>
            </a:r>
          </a:p>
          <a:p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╳   100%  =   20%</a:t>
            </a:r>
          </a:p>
          <a:p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20g+ 80mL</a:t>
            </a:r>
          </a:p>
        </p:txBody>
      </p:sp>
      <p:cxnSp>
        <p:nvCxnSpPr>
          <p:cNvPr id="3145729" name="直接连接符 4"/>
          <p:cNvCxnSpPr/>
          <p:nvPr>
            <p:custDataLst>
              <p:tags r:id="rId4"/>
            </p:custDataLst>
          </p:nvPr>
        </p:nvCxnSpPr>
        <p:spPr>
          <a:xfrm>
            <a:off x="3002220" y="4128279"/>
            <a:ext cx="2247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44" name="文本框 5"/>
          <p:cNvSpPr txBox="1"/>
          <p:nvPr>
            <p:custDataLst>
              <p:tags r:id="rId5"/>
            </p:custDataLst>
          </p:nvPr>
        </p:nvSpPr>
        <p:spPr>
          <a:xfrm>
            <a:off x="2347595" y="5302250"/>
            <a:ext cx="74275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答：所得溶液中溶质的质量分数为</a:t>
            </a: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20%</a:t>
            </a:r>
            <a:r>
              <a:rPr lang="zh-CN" altLang="en-US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cxnSp>
        <p:nvCxnSpPr>
          <p:cNvPr id="3145730" name="直接连接符 7"/>
          <p:cNvCxnSpPr/>
          <p:nvPr>
            <p:custDataLst>
              <p:tags r:id="rId6"/>
            </p:custDataLst>
          </p:nvPr>
        </p:nvCxnSpPr>
        <p:spPr>
          <a:xfrm>
            <a:off x="4246497" y="4284226"/>
            <a:ext cx="911860" cy="6965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8"/>
          <p:cNvCxnSpPr/>
          <p:nvPr>
            <p:custDataLst>
              <p:tags r:id="rId7"/>
            </p:custDataLst>
          </p:nvPr>
        </p:nvCxnSpPr>
        <p:spPr>
          <a:xfrm flipV="1">
            <a:off x="4216975" y="4274392"/>
            <a:ext cx="902335" cy="7359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45" name="矩形: 圆角 15"/>
          <p:cNvSpPr/>
          <p:nvPr>
            <p:custDataLst>
              <p:tags r:id="rId8"/>
            </p:custDataLst>
          </p:nvPr>
        </p:nvSpPr>
        <p:spPr>
          <a:xfrm>
            <a:off x="4067175" y="4244975"/>
            <a:ext cx="1270000" cy="7683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735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80g</a:t>
            </a:r>
          </a:p>
        </p:txBody>
      </p:sp>
      <p:sp>
        <p:nvSpPr>
          <p:cNvPr id="1048646" name="文本框 6"/>
          <p:cNvSpPr txBox="1"/>
          <p:nvPr>
            <p:custDataLst>
              <p:tags r:id="rId9"/>
            </p:custDataLst>
          </p:nvPr>
        </p:nvSpPr>
        <p:spPr>
          <a:xfrm>
            <a:off x="391795" y="318770"/>
            <a:ext cx="570357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课堂练习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：判断计算步骤是否正确</a:t>
            </a:r>
          </a:p>
        </p:txBody>
      </p:sp>
      <p:sp>
        <p:nvSpPr>
          <p:cNvPr id="1048647" name="文本框 10"/>
          <p:cNvSpPr txBox="1"/>
          <p:nvPr>
            <p:custDataLst>
              <p:tags r:id="rId10"/>
            </p:custDataLst>
          </p:nvPr>
        </p:nvSpPr>
        <p:spPr>
          <a:xfrm>
            <a:off x="1818005" y="1678305"/>
            <a:ext cx="75253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3200" kern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解：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 = ρν = 1g/mL × 80mL = 80g</a:t>
            </a:r>
          </a:p>
        </p:txBody>
      </p:sp>
      <p:sp>
        <p:nvSpPr>
          <p:cNvPr id="1048648" name="文本框 19"/>
          <p:cNvSpPr txBox="1"/>
          <p:nvPr>
            <p:custDataLst>
              <p:tags r:id="rId11"/>
            </p:custDataLst>
          </p:nvPr>
        </p:nvSpPr>
        <p:spPr>
          <a:xfrm>
            <a:off x="2532380" y="251015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kern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所得溶液中溶质的质量分数为：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45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45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45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45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4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2" grpId="1"/>
      <p:bldP spid="1048645" grpId="0" animBg="1"/>
      <p:bldP spid="10486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2"/>
          <p:cNvSpPr/>
          <p:nvPr>
            <p:custDataLst>
              <p:tags r:id="rId1"/>
            </p:custDataLst>
          </p:nvPr>
        </p:nvSpPr>
        <p:spPr>
          <a:xfrm>
            <a:off x="2399665" y="1799590"/>
            <a:ext cx="9099550" cy="2366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8655" name="文本框 12316"/>
          <p:cNvSpPr txBox="1"/>
          <p:nvPr>
            <p:custDataLst>
              <p:tags r:id="rId2"/>
            </p:custDataLst>
          </p:nvPr>
        </p:nvSpPr>
        <p:spPr>
          <a:xfrm>
            <a:off x="7607935" y="2077720"/>
            <a:ext cx="8763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36g</a:t>
            </a:r>
          </a:p>
        </p:txBody>
      </p:sp>
      <p:sp>
        <p:nvSpPr>
          <p:cNvPr id="1048656" name="直接连接符 12317"/>
          <p:cNvSpPr/>
          <p:nvPr>
            <p:custDataLst>
              <p:tags r:id="rId3"/>
            </p:custDataLst>
          </p:nvPr>
        </p:nvSpPr>
        <p:spPr>
          <a:xfrm>
            <a:off x="7333615" y="2555875"/>
            <a:ext cx="1456055" cy="3175"/>
          </a:xfrm>
          <a:prstGeom prst="line">
            <a:avLst/>
          </a:prstGeom>
          <a:ln w="254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048657" name="文本框 12318"/>
          <p:cNvSpPr txBox="1"/>
          <p:nvPr>
            <p:custDataLst>
              <p:tags r:id="rId4"/>
            </p:custDataLst>
          </p:nvPr>
        </p:nvSpPr>
        <p:spPr>
          <a:xfrm>
            <a:off x="7112000" y="2574290"/>
            <a:ext cx="1668145" cy="3441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00g+</a:t>
            </a: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36g</a:t>
            </a:r>
          </a:p>
        </p:txBody>
      </p:sp>
      <p:sp>
        <p:nvSpPr>
          <p:cNvPr id="1048658" name="文本框 12319"/>
          <p:cNvSpPr txBox="1"/>
          <p:nvPr>
            <p:custDataLst>
              <p:tags r:id="rId5"/>
            </p:custDataLst>
          </p:nvPr>
        </p:nvSpPr>
        <p:spPr>
          <a:xfrm>
            <a:off x="9034145" y="2340610"/>
            <a:ext cx="10502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048659" name="文本框 12320"/>
          <p:cNvSpPr txBox="1"/>
          <p:nvPr>
            <p:custDataLst>
              <p:tags r:id="rId6"/>
            </p:custDataLst>
          </p:nvPr>
        </p:nvSpPr>
        <p:spPr>
          <a:xfrm>
            <a:off x="8670290" y="2340610"/>
            <a:ext cx="5822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×</a:t>
            </a:r>
          </a:p>
        </p:txBody>
      </p:sp>
      <p:sp>
        <p:nvSpPr>
          <p:cNvPr id="1048660" name="文本框 12321"/>
          <p:cNvSpPr txBox="1"/>
          <p:nvPr>
            <p:custDataLst>
              <p:tags r:id="rId7"/>
            </p:custDataLst>
          </p:nvPr>
        </p:nvSpPr>
        <p:spPr>
          <a:xfrm>
            <a:off x="9957435" y="2332990"/>
            <a:ext cx="14986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26.5%</a:t>
            </a:r>
          </a:p>
        </p:txBody>
      </p:sp>
      <p:sp>
        <p:nvSpPr>
          <p:cNvPr id="1048661" name="文本占位符 1229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291465" y="934085"/>
            <a:ext cx="11531600" cy="1066800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342900" lvl="0" indent="-3429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–"/>
              <a:defRPr sz="28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•"/>
              <a:defRPr sz="24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–"/>
              <a:defRPr sz="20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defTabSz="914400">
              <a:lnSpc>
                <a:spcPct val="125000"/>
              </a:lnSpc>
              <a:spcBef>
                <a:spcPts val="25"/>
              </a:spcBef>
              <a:buFont typeface="+mj-ea"/>
              <a:buAutoNum type="circleNumDbPlain"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已知20</a:t>
            </a:r>
            <a:r>
              <a:rPr lang="zh-CN" altLang="en-US" sz="2800" baseline="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C时，氯化钠的溶解度是36g。</a:t>
            </a:r>
            <a:r>
              <a:rPr lang="zh-CN" altLang="en-US" sz="2800" b="1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在该温度下，将</a:t>
            </a:r>
            <a:r>
              <a:rPr lang="en-US" altLang="zh-CN" sz="2800" b="1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36g</a:t>
            </a:r>
            <a:r>
              <a:rPr lang="zh-CN" altLang="en-US" sz="2800" b="1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氯化钠加入</a:t>
            </a:r>
            <a:r>
              <a:rPr lang="en-US" altLang="zh-CN" sz="2800" b="1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100g</a:t>
            </a:r>
            <a:r>
              <a:rPr lang="zh-CN" altLang="en-US" sz="2800" b="1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水中，溶解后，所得溶液的质量分数是多少？</a:t>
            </a:r>
          </a:p>
        </p:txBody>
      </p:sp>
      <p:grpSp>
        <p:nvGrpSpPr>
          <p:cNvPr id="50" name="组合 11"/>
          <p:cNvGrpSpPr/>
          <p:nvPr>
            <p:custDataLst>
              <p:tags r:id="rId9"/>
            </p:custDataLst>
          </p:nvPr>
        </p:nvGrpSpPr>
        <p:grpSpPr>
          <a:xfrm>
            <a:off x="438922" y="2146935"/>
            <a:ext cx="6608308" cy="982663"/>
            <a:chOff x="3451" y="1658"/>
            <a:chExt cx="9532" cy="1548"/>
          </a:xfrm>
        </p:grpSpPr>
        <p:grpSp>
          <p:nvGrpSpPr>
            <p:cNvPr id="51" name="Group 13"/>
            <p:cNvGrpSpPr/>
            <p:nvPr>
              <p:custDataLst>
                <p:tags r:id="rId28"/>
              </p:custDataLst>
            </p:nvPr>
          </p:nvGrpSpPr>
          <p:grpSpPr>
            <a:xfrm>
              <a:off x="3451" y="1658"/>
              <a:ext cx="7830" cy="1548"/>
              <a:chOff x="-47" y="-6"/>
              <a:chExt cx="3132" cy="619"/>
            </a:xfrm>
          </p:grpSpPr>
          <p:sp>
            <p:nvSpPr>
              <p:cNvPr id="1048662" name="Rectangle 15"/>
              <p:cNvSpPr/>
              <p:nvPr>
                <p:custDataLst>
                  <p:tags r:id="rId30"/>
                </p:custDataLst>
              </p:nvPr>
            </p:nvSpPr>
            <p:spPr>
              <a:xfrm>
                <a:off x="1822" y="186"/>
                <a:ext cx="126" cy="27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r>
                  <a:rPr lang="zh-CN" altLang="zh-CN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1048663" name="Rectangle 16"/>
              <p:cNvSpPr/>
              <p:nvPr>
                <p:custDataLst>
                  <p:tags r:id="rId31"/>
                </p:custDataLst>
              </p:nvPr>
            </p:nvSpPr>
            <p:spPr>
              <a:xfrm>
                <a:off x="2064" y="342"/>
                <a:ext cx="1000" cy="27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r>
                  <a:rPr lang="zh-CN" altLang="en-US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溶液质量</a:t>
                </a:r>
              </a:p>
            </p:txBody>
          </p:sp>
          <p:sp>
            <p:nvSpPr>
              <p:cNvPr id="1048664" name="Rectangle 17"/>
              <p:cNvSpPr/>
              <p:nvPr>
                <p:custDataLst>
                  <p:tags r:id="rId32"/>
                </p:custDataLst>
              </p:nvPr>
            </p:nvSpPr>
            <p:spPr>
              <a:xfrm>
                <a:off x="2063" y="-6"/>
                <a:ext cx="1022" cy="27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r>
                  <a:rPr lang="zh-CN" altLang="en-US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溶质质量</a:t>
                </a:r>
              </a:p>
            </p:txBody>
          </p:sp>
          <p:sp>
            <p:nvSpPr>
              <p:cNvPr id="1048665" name="Rectangle 18"/>
              <p:cNvSpPr/>
              <p:nvPr>
                <p:custDataLst>
                  <p:tags r:id="rId33"/>
                </p:custDataLst>
              </p:nvPr>
            </p:nvSpPr>
            <p:spPr>
              <a:xfrm>
                <a:off x="-47" y="164"/>
                <a:ext cx="1840" cy="27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r>
                  <a:rPr lang="en-US" altLang="zh-CN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溶质的质量分数</a:t>
                </a:r>
                <a:r>
                  <a:rPr lang="en-US" altLang="zh-CN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+mn-ea"/>
                  </a:rPr>
                  <a:t>%</a:t>
                </a:r>
                <a:r>
                  <a:rPr lang="en-US" altLang="zh-CN" sz="28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1048666" name="Line 19"/>
              <p:cNvSpPr/>
              <p:nvPr>
                <p:custDataLst>
                  <p:tags r:id="rId34"/>
                </p:custDataLst>
              </p:nvPr>
            </p:nvSpPr>
            <p:spPr>
              <a:xfrm>
                <a:off x="2037" y="303"/>
                <a:ext cx="887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1048667" name="Rectangle 30"/>
            <p:cNvSpPr/>
            <p:nvPr>
              <p:custDataLst>
                <p:tags r:id="rId29"/>
              </p:custDataLst>
            </p:nvPr>
          </p:nvSpPr>
          <p:spPr>
            <a:xfrm>
              <a:off x="10829" y="2065"/>
              <a:ext cx="215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zh-CN" sz="28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×100%</a:t>
              </a:r>
            </a:p>
          </p:txBody>
        </p:sp>
      </p:grpSp>
      <p:sp>
        <p:nvSpPr>
          <p:cNvPr id="1048668" name="Rectangle 15"/>
          <p:cNvSpPr/>
          <p:nvPr>
            <p:custDataLst>
              <p:tags r:id="rId10"/>
            </p:custDataLst>
          </p:nvPr>
        </p:nvSpPr>
        <p:spPr>
          <a:xfrm>
            <a:off x="6971665" y="2372995"/>
            <a:ext cx="219075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r>
              <a:rPr lang="zh-CN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048669" name="文本占位符 12290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291465" y="3533775"/>
            <a:ext cx="11530965" cy="1066800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342900" lvl="0" indent="-3429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–"/>
              <a:defRPr sz="28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•"/>
              <a:defRPr sz="24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–"/>
              <a:defRPr sz="20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defTabSz="914400">
              <a:lnSpc>
                <a:spcPct val="125000"/>
              </a:lnSpc>
              <a:spcBef>
                <a:spcPts val="25"/>
              </a:spcBef>
              <a:buFont typeface="+mj-ea"/>
              <a:buAutoNum type="circleNumDbPlain" startAt="2"/>
            </a:pPr>
            <a:r>
              <a:rPr lang="zh-CN" altLang="en-US" sz="2800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在该温度下，将</a:t>
            </a:r>
            <a:r>
              <a:rPr lang="en-US" altLang="zh-CN" sz="2800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40g</a:t>
            </a:r>
            <a:r>
              <a:rPr lang="zh-CN" altLang="en-US" sz="2800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氯化钠加入</a:t>
            </a:r>
            <a:r>
              <a:rPr lang="en-US" altLang="zh-CN" sz="2800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100g</a:t>
            </a:r>
            <a:r>
              <a:rPr lang="zh-CN" altLang="en-US" sz="2800" kern="1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水中，溶解后，所得溶液的质量分数是多少？</a:t>
            </a:r>
          </a:p>
        </p:txBody>
      </p:sp>
      <p:sp>
        <p:nvSpPr>
          <p:cNvPr id="1048670" name="矩形 15"/>
          <p:cNvSpPr/>
          <p:nvPr>
            <p:custDataLst>
              <p:tags r:id="rId12"/>
            </p:custDataLst>
          </p:nvPr>
        </p:nvSpPr>
        <p:spPr>
          <a:xfrm>
            <a:off x="7385050" y="5338445"/>
            <a:ext cx="5128260" cy="949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rgbClr val="0070C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8671" name="文本框 16"/>
          <p:cNvSpPr txBox="1"/>
          <p:nvPr>
            <p:custDataLst>
              <p:tags r:id="rId13"/>
            </p:custDataLst>
          </p:nvPr>
        </p:nvSpPr>
        <p:spPr>
          <a:xfrm>
            <a:off x="8165465" y="5577840"/>
            <a:ext cx="8528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36g</a:t>
            </a:r>
          </a:p>
        </p:txBody>
      </p:sp>
      <p:sp>
        <p:nvSpPr>
          <p:cNvPr id="1048672" name="直接连接符 17"/>
          <p:cNvSpPr/>
          <p:nvPr>
            <p:custDataLst>
              <p:tags r:id="rId14"/>
            </p:custDataLst>
          </p:nvPr>
        </p:nvSpPr>
        <p:spPr>
          <a:xfrm>
            <a:off x="7891145" y="6055995"/>
            <a:ext cx="1417320" cy="3175"/>
          </a:xfrm>
          <a:prstGeom prst="line">
            <a:avLst/>
          </a:prstGeom>
          <a:ln w="254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048673" name="文本框 18"/>
          <p:cNvSpPr txBox="1"/>
          <p:nvPr>
            <p:custDataLst>
              <p:tags r:id="rId15"/>
            </p:custDataLst>
          </p:nvPr>
        </p:nvSpPr>
        <p:spPr>
          <a:xfrm>
            <a:off x="7855585" y="6077585"/>
            <a:ext cx="14522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00+</a:t>
            </a: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36g</a:t>
            </a:r>
          </a:p>
        </p:txBody>
      </p:sp>
      <p:sp>
        <p:nvSpPr>
          <p:cNvPr id="1048674" name="文本框 19"/>
          <p:cNvSpPr txBox="1"/>
          <p:nvPr>
            <p:custDataLst>
              <p:tags r:id="rId16"/>
            </p:custDataLst>
          </p:nvPr>
        </p:nvSpPr>
        <p:spPr>
          <a:xfrm>
            <a:off x="9591675" y="5840730"/>
            <a:ext cx="10223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048675" name="文本框 20"/>
          <p:cNvSpPr txBox="1"/>
          <p:nvPr>
            <p:custDataLst>
              <p:tags r:id="rId17"/>
            </p:custDataLst>
          </p:nvPr>
        </p:nvSpPr>
        <p:spPr>
          <a:xfrm>
            <a:off x="9227820" y="5840730"/>
            <a:ext cx="5664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×</a:t>
            </a:r>
          </a:p>
        </p:txBody>
      </p:sp>
      <p:sp>
        <p:nvSpPr>
          <p:cNvPr id="1048676" name="文本框 21"/>
          <p:cNvSpPr txBox="1"/>
          <p:nvPr>
            <p:custDataLst>
              <p:tags r:id="rId18"/>
            </p:custDataLst>
          </p:nvPr>
        </p:nvSpPr>
        <p:spPr>
          <a:xfrm>
            <a:off x="10514965" y="5833110"/>
            <a:ext cx="14027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26.5%</a:t>
            </a:r>
          </a:p>
        </p:txBody>
      </p:sp>
      <p:sp>
        <p:nvSpPr>
          <p:cNvPr id="1048677" name="文本占位符 12290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882650" y="4617085"/>
            <a:ext cx="10401300" cy="79311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342900" lvl="0" indent="-3429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–"/>
              <a:defRPr sz="28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•"/>
              <a:defRPr sz="24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–"/>
              <a:defRPr sz="20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00000"/>
              </a:lnSpc>
              <a:spcBef>
                <a:spcPct val="0"/>
              </a:spcBef>
              <a:buFont typeface="+mj-ea"/>
              <a:buNone/>
            </a:pPr>
            <a:r>
              <a:rPr lang="zh-CN" altLang="en-US" sz="2400" kern="1200" baseline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解题关键：在该温度下，</a:t>
            </a:r>
            <a:r>
              <a:rPr lang="en-US" altLang="zh-CN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100g</a:t>
            </a:r>
            <a:r>
              <a:rPr lang="zh-CN" altLang="en-US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水中只能溶解</a:t>
            </a:r>
            <a:r>
              <a:rPr lang="en-US" altLang="zh-CN" sz="2400" kern="1200" baseline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36g</a:t>
            </a:r>
            <a:r>
              <a:rPr lang="zh-CN" altLang="en-US" sz="2400" kern="1200" baseline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氯化钠</a:t>
            </a:r>
            <a:r>
              <a:rPr lang="zh-CN" sz="2400" kern="1200" baseline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defTabSz="914400">
              <a:lnSpc>
                <a:spcPct val="100000"/>
              </a:lnSpc>
              <a:spcBef>
                <a:spcPct val="0"/>
              </a:spcBef>
              <a:buFont typeface="+mj-ea"/>
              <a:buNone/>
            </a:pPr>
            <a:r>
              <a:rPr lang="en-US" altLang="zh-CN" sz="2400" kern="1200" baseline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zh-CN" sz="2800" kern="1200" baseline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kern="1200" baseline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即</a:t>
            </a:r>
            <a:r>
              <a:rPr lang="zh-CN" sz="2800" kern="1200" baseline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同一温度下，饱和溶液中溶质的质量分数相等。</a:t>
            </a:r>
          </a:p>
        </p:txBody>
      </p:sp>
      <p:sp>
        <p:nvSpPr>
          <p:cNvPr id="1048678" name="Text Box 2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38016" y="5648039"/>
            <a:ext cx="3200400" cy="9531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9pPr>
          </a:lstStyle>
          <a:p>
            <a:pPr marL="0" marR="0" lvl="0" indent="0" algn="ctr" defTabSz="914400" eaLnBrk="1" fontAlgn="base" latinLnBrk="0" hangingPunct="1"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饱和溶液中的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溶质的质量分数</a:t>
            </a:r>
          </a:p>
        </p:txBody>
      </p:sp>
      <p:sp>
        <p:nvSpPr>
          <p:cNvPr id="1048679" name="Text Box 3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71984" y="5611397"/>
            <a:ext cx="1828800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9pPr>
          </a:lstStyle>
          <a:p>
            <a:pPr algn="ctr"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溶解度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048680" name="Line 8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3314784" y="6071212"/>
            <a:ext cx="28813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81" name="Text Box 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162384" y="6052162"/>
            <a:ext cx="3048000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9pPr>
          </a:lstStyle>
          <a:p>
            <a:pPr algn="ctr"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100g</a:t>
            </a:r>
            <a:r>
              <a:rPr lang="zh-CN" alt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＋溶解度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048682" name="矩形 27"/>
          <p:cNvSpPr/>
          <p:nvPr>
            <p:custDataLst>
              <p:tags r:id="rId24"/>
            </p:custDataLst>
          </p:nvPr>
        </p:nvSpPr>
        <p:spPr>
          <a:xfrm>
            <a:off x="2714250" y="5824556"/>
            <a:ext cx="538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ker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048683" name="Rectangle 15"/>
          <p:cNvSpPr/>
          <p:nvPr>
            <p:custDataLst>
              <p:tags r:id="rId25"/>
            </p:custDataLst>
          </p:nvPr>
        </p:nvSpPr>
        <p:spPr>
          <a:xfrm>
            <a:off x="7609840" y="5857240"/>
            <a:ext cx="219075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r>
              <a:rPr lang="zh-CN" altLang="zh-CN" sz="280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048684" name="Text Box 4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043930" y="5793105"/>
            <a:ext cx="1480185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DotumChe" panose="020B0609000101010101" pitchFamily="49" charset="-127"/>
              </a:defRPr>
            </a:lvl9pPr>
          </a:lstStyle>
          <a:p>
            <a:pPr algn="ctr"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en-US" sz="28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048685" name="文本框 32"/>
          <p:cNvSpPr txBox="1"/>
          <p:nvPr>
            <p:custDataLst>
              <p:tags r:id="rId27"/>
            </p:custDataLst>
          </p:nvPr>
        </p:nvSpPr>
        <p:spPr>
          <a:xfrm>
            <a:off x="391795" y="335280"/>
            <a:ext cx="713232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课堂练习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：计算饱和溶液中溶质的质量分数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4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4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4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4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4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4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4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4" grpId="0"/>
      <p:bldP spid="1048655" grpId="0"/>
      <p:bldP spid="1048657" grpId="0"/>
      <p:bldP spid="1048658" grpId="0"/>
      <p:bldP spid="1048659" grpId="0"/>
      <p:bldP spid="1048660" grpId="0"/>
      <p:bldP spid="1048661" grpId="0"/>
      <p:bldP spid="1048668" grpId="0"/>
      <p:bldP spid="1048669" grpId="0"/>
      <p:bldP spid="1048670" grpId="0"/>
      <p:bldP spid="1048671" grpId="0"/>
      <p:bldP spid="1048673" grpId="0"/>
      <p:bldP spid="1048674" grpId="0"/>
      <p:bldP spid="1048675" grpId="0"/>
      <p:bldP spid="1048676" grpId="0"/>
      <p:bldP spid="1048678" grpId="0"/>
      <p:bldP spid="1048679" grpId="0"/>
      <p:bldP spid="1048680" grpId="0" animBg="1"/>
      <p:bldP spid="1048681" grpId="0"/>
      <p:bldP spid="1048682" grpId="0"/>
      <p:bldP spid="1048683" grpId="0"/>
      <p:bldP spid="10486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文本框 1"/>
          <p:cNvSpPr txBox="1"/>
          <p:nvPr>
            <p:custDataLst>
              <p:tags r:id="rId2"/>
            </p:custDataLst>
          </p:nvPr>
        </p:nvSpPr>
        <p:spPr>
          <a:xfrm>
            <a:off x="62865" y="2810510"/>
            <a:ext cx="120662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latin typeface="宋体" panose="02010600030101010101" pitchFamily="2" charset="-122"/>
                <a:ea typeface="宋体" panose="02010600030101010101" pitchFamily="2" charset="-122"/>
              </a:rPr>
              <a:t>学生活动</a:t>
            </a:r>
            <a:r>
              <a:rPr lang="en-US" altLang="zh-CN" sz="60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6000">
                <a:latin typeface="宋体" panose="02010600030101010101" pitchFamily="2" charset="-122"/>
                <a:ea typeface="宋体" panose="02010600030101010101" pitchFamily="2" charset="-122"/>
              </a:rPr>
              <a:t>：应用溶质质量分数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矩形 9"/>
          <p:cNvSpPr/>
          <p:nvPr>
            <p:custDataLst>
              <p:tags r:id="rId1"/>
            </p:custDataLst>
          </p:nvPr>
        </p:nvSpPr>
        <p:spPr>
          <a:xfrm>
            <a:off x="2434590" y="4579620"/>
            <a:ext cx="7322820" cy="19310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8688" name="Text Box 2"/>
          <p:cNvSpPr txBox="1"/>
          <p:nvPr>
            <p:custDataLst>
              <p:tags r:id="rId2"/>
            </p:custDataLst>
          </p:nvPr>
        </p:nvSpPr>
        <p:spPr>
          <a:xfrm>
            <a:off x="391795" y="730885"/>
            <a:ext cx="11599545" cy="1168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25000"/>
              </a:lnSpc>
              <a:spcBef>
                <a:spcPts val="50"/>
              </a:spcBef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在农业生产中，常需要用质量分数为16%的氯化钠溶液来选种。现要配制150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这种溶液，需要氯化钠和水的质量各是多少？</a:t>
            </a:r>
          </a:p>
        </p:txBody>
      </p:sp>
      <p:sp>
        <p:nvSpPr>
          <p:cNvPr id="1048689" name="Text Box 3"/>
          <p:cNvSpPr txBox="1"/>
          <p:nvPr>
            <p:custDataLst>
              <p:tags r:id="rId3"/>
            </p:custDataLst>
          </p:nvPr>
        </p:nvSpPr>
        <p:spPr>
          <a:xfrm>
            <a:off x="2508250" y="4649470"/>
            <a:ext cx="6299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解：</a:t>
            </a:r>
          </a:p>
        </p:txBody>
      </p:sp>
      <p:sp>
        <p:nvSpPr>
          <p:cNvPr id="1048690" name="Rectangle 29"/>
          <p:cNvSpPr/>
          <p:nvPr>
            <p:custDataLst>
              <p:tags r:id="rId4"/>
            </p:custDataLst>
          </p:nvPr>
        </p:nvSpPr>
        <p:spPr>
          <a:xfrm>
            <a:off x="3143250" y="4649470"/>
            <a:ext cx="29692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氯化钠质量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150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</a:p>
        </p:txBody>
      </p:sp>
      <p:sp>
        <p:nvSpPr>
          <p:cNvPr id="1048691" name="Rectangle 33"/>
          <p:cNvSpPr/>
          <p:nvPr>
            <p:custDataLst>
              <p:tags r:id="rId5"/>
            </p:custDataLst>
          </p:nvPr>
        </p:nvSpPr>
        <p:spPr>
          <a:xfrm>
            <a:off x="5868353" y="4652010"/>
            <a:ext cx="10464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×16%</a:t>
            </a:r>
          </a:p>
        </p:txBody>
      </p:sp>
      <p:sp>
        <p:nvSpPr>
          <p:cNvPr id="1048692" name="Text Box 37"/>
          <p:cNvSpPr txBox="1"/>
          <p:nvPr>
            <p:custDataLst>
              <p:tags r:id="rId6"/>
            </p:custDataLst>
          </p:nvPr>
        </p:nvSpPr>
        <p:spPr>
          <a:xfrm>
            <a:off x="6911023" y="4651693"/>
            <a:ext cx="11430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</a:p>
        </p:txBody>
      </p:sp>
      <p:sp>
        <p:nvSpPr>
          <p:cNvPr id="1048693" name="Rectangle 50"/>
          <p:cNvSpPr/>
          <p:nvPr>
            <p:custDataLst>
              <p:tags r:id="rId7"/>
            </p:custDataLst>
          </p:nvPr>
        </p:nvSpPr>
        <p:spPr>
          <a:xfrm>
            <a:off x="3484245" y="5265420"/>
            <a:ext cx="25419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水的质量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150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</a:p>
        </p:txBody>
      </p:sp>
      <p:sp>
        <p:nvSpPr>
          <p:cNvPr id="1048694" name="Rectangle 52"/>
          <p:cNvSpPr/>
          <p:nvPr>
            <p:custDataLst>
              <p:tags r:id="rId8"/>
            </p:custDataLst>
          </p:nvPr>
        </p:nvSpPr>
        <p:spPr>
          <a:xfrm>
            <a:off x="5903278" y="5137150"/>
            <a:ext cx="102108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</a:p>
        </p:txBody>
      </p:sp>
      <p:sp>
        <p:nvSpPr>
          <p:cNvPr id="1048695" name="Rectangle 56"/>
          <p:cNvSpPr/>
          <p:nvPr>
            <p:custDataLst>
              <p:tags r:id="rId9"/>
            </p:custDataLst>
          </p:nvPr>
        </p:nvSpPr>
        <p:spPr>
          <a:xfrm>
            <a:off x="6863715" y="5290503"/>
            <a:ext cx="126936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= 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126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</a:p>
        </p:txBody>
      </p:sp>
      <p:sp>
        <p:nvSpPr>
          <p:cNvPr id="1048696" name="Text Box 59"/>
          <p:cNvSpPr txBox="1"/>
          <p:nvPr>
            <p:custDataLst>
              <p:tags r:id="rId10"/>
            </p:custDataLst>
          </p:nvPr>
        </p:nvSpPr>
        <p:spPr>
          <a:xfrm>
            <a:off x="2599690" y="5948045"/>
            <a:ext cx="7000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需要氯化钠的质量为24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kg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，水的质量为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126kg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48697" name="文本框 11"/>
          <p:cNvSpPr txBox="1"/>
          <p:nvPr>
            <p:custDataLst>
              <p:tags r:id="rId11"/>
            </p:custDataLst>
          </p:nvPr>
        </p:nvSpPr>
        <p:spPr>
          <a:xfrm>
            <a:off x="8407400" y="1343025"/>
            <a:ext cx="2040255" cy="460375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氯化钠：溶质</a:t>
            </a:r>
          </a:p>
        </p:txBody>
      </p:sp>
      <p:sp>
        <p:nvSpPr>
          <p:cNvPr id="1048698" name="文本框 12"/>
          <p:cNvSpPr txBox="1"/>
          <p:nvPr>
            <p:custDataLst>
              <p:tags r:id="rId12"/>
            </p:custDataLst>
          </p:nvPr>
        </p:nvSpPr>
        <p:spPr>
          <a:xfrm>
            <a:off x="10538460" y="1343025"/>
            <a:ext cx="1452880" cy="460375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水：溶剂</a:t>
            </a:r>
          </a:p>
        </p:txBody>
      </p:sp>
      <p:sp>
        <p:nvSpPr>
          <p:cNvPr id="1048699" name="文本框 5"/>
          <p:cNvSpPr txBox="1"/>
          <p:nvPr>
            <p:custDataLst>
              <p:tags r:id="rId13"/>
            </p:custDataLst>
          </p:nvPr>
        </p:nvSpPr>
        <p:spPr>
          <a:xfrm>
            <a:off x="391795" y="208915"/>
            <a:ext cx="4864735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任务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：计算溶质和溶剂的量</a:t>
            </a:r>
          </a:p>
        </p:txBody>
      </p:sp>
      <p:pic>
        <p:nvPicPr>
          <p:cNvPr id="2097158" name="图片 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8250" y="1899285"/>
            <a:ext cx="6835140" cy="2574290"/>
          </a:xfrm>
          <a:prstGeom prst="rect">
            <a:avLst/>
          </a:prstGeom>
          <a:ln w="28575" cmpd="sng">
            <a:noFill/>
            <a:prstDash val="solid"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09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7" grpId="0" animBg="1"/>
      <p:bldP spid="1048688" grpId="0"/>
      <p:bldP spid="1048689" grpId="0"/>
      <p:bldP spid="1048690" grpId="0"/>
      <p:bldP spid="1048691" grpId="0"/>
      <p:bldP spid="1048692" grpId="0"/>
      <p:bldP spid="1048693" grpId="0"/>
      <p:bldP spid="1048694" grpId="0"/>
      <p:bldP spid="1048695" grpId="0"/>
      <p:bldP spid="1048696" grpId="0"/>
      <p:bldP spid="1048697" grpId="0" animBg="1"/>
      <p:bldP spid="104869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38"/>
          <p:cNvGrpSpPr/>
          <p:nvPr>
            <p:custDataLst>
              <p:tags r:id="rId1"/>
            </p:custDataLst>
          </p:nvPr>
        </p:nvGrpSpPr>
        <p:grpSpPr>
          <a:xfrm>
            <a:off x="0" y="191770"/>
            <a:ext cx="1759585" cy="1730375"/>
            <a:chOff x="7509933" y="1012646"/>
            <a:chExt cx="1601448" cy="1600129"/>
          </a:xfrm>
        </p:grpSpPr>
        <p:sp>
          <p:nvSpPr>
            <p:cNvPr id="1048700" name="椭圆 28"/>
            <p:cNvSpPr/>
            <p:nvPr>
              <p:custDataLst>
                <p:tags r:id="rId14"/>
              </p:custDataLst>
            </p:nvPr>
          </p:nvSpPr>
          <p:spPr>
            <a:xfrm>
              <a:off x="7509933" y="1012646"/>
              <a:ext cx="1601448" cy="1600129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48701" name="椭圆 29"/>
            <p:cNvSpPr/>
            <p:nvPr>
              <p:custDataLst>
                <p:tags r:id="rId15"/>
              </p:custDataLst>
            </p:nvPr>
          </p:nvSpPr>
          <p:spPr>
            <a:xfrm>
              <a:off x="7589291" y="1098367"/>
              <a:ext cx="1423685" cy="1423924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48702" name="矩形 21"/>
          <p:cNvSpPr/>
          <p:nvPr>
            <p:custDataLst>
              <p:tags r:id="rId2"/>
            </p:custDataLst>
          </p:nvPr>
        </p:nvSpPr>
        <p:spPr>
          <a:xfrm>
            <a:off x="3133090" y="3517265"/>
            <a:ext cx="5793740" cy="3012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8703" name="Text Box 3"/>
          <p:cNvSpPr txBox="1"/>
          <p:nvPr>
            <p:custDataLst>
              <p:tags r:id="rId3"/>
            </p:custDataLst>
          </p:nvPr>
        </p:nvSpPr>
        <p:spPr>
          <a:xfrm>
            <a:off x="3614420" y="3577273"/>
            <a:ext cx="46081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ClrTx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解：设稀释后溶液的质量为</a:t>
            </a:r>
            <a:r>
              <a:rPr lang="en-US" altLang="x-none" sz="2800" i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048704" name="Text Box 4"/>
          <p:cNvSpPr txBox="1"/>
          <p:nvPr>
            <p:custDataLst>
              <p:tags r:id="rId4"/>
            </p:custDataLst>
          </p:nvPr>
        </p:nvSpPr>
        <p:spPr>
          <a:xfrm>
            <a:off x="4411980" y="4175443"/>
            <a:ext cx="379412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x-none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 × </a:t>
            </a:r>
            <a:r>
              <a:rPr lang="en-US" altLang="x-none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2" charset="2"/>
              </a:rPr>
              <a:t>98%  =  </a:t>
            </a:r>
            <a:r>
              <a:rPr lang="en-US" altLang="x-none" sz="2800" i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2" charset="2"/>
              </a:rPr>
              <a:t>x </a:t>
            </a:r>
            <a:r>
              <a:rPr lang="en-US" altLang="x-none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2" charset="2"/>
              </a:rPr>
              <a:t>× 20%</a:t>
            </a:r>
          </a:p>
        </p:txBody>
      </p:sp>
      <p:sp>
        <p:nvSpPr>
          <p:cNvPr id="1048705" name="文本框 25624"/>
          <p:cNvSpPr txBox="1"/>
          <p:nvPr>
            <p:custDataLst>
              <p:tags r:id="rId5"/>
            </p:custDataLst>
          </p:nvPr>
        </p:nvSpPr>
        <p:spPr>
          <a:xfrm>
            <a:off x="6151245" y="4773613"/>
            <a:ext cx="14306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en-US" altLang="x-none" sz="2800" i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2" charset="2"/>
              </a:rPr>
              <a:t>x </a:t>
            </a:r>
            <a:r>
              <a:rPr lang="en-US" altLang="x-none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245g</a:t>
            </a:r>
          </a:p>
        </p:txBody>
      </p:sp>
      <p:sp>
        <p:nvSpPr>
          <p:cNvPr id="1048706" name="Text Box 3"/>
          <p:cNvSpPr txBox="1"/>
          <p:nvPr>
            <p:custDataLst>
              <p:tags r:id="rId6"/>
            </p:custDataLst>
          </p:nvPr>
        </p:nvSpPr>
        <p:spPr>
          <a:xfrm>
            <a:off x="3614420" y="5371783"/>
            <a:ext cx="479171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ClrTx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需要水的质量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=245g-50g=195g</a:t>
            </a:r>
          </a:p>
        </p:txBody>
      </p:sp>
      <p:sp>
        <p:nvSpPr>
          <p:cNvPr id="1048707" name="Text Box 3"/>
          <p:cNvSpPr txBox="1"/>
          <p:nvPr>
            <p:custDataLst>
              <p:tags r:id="rId7"/>
            </p:custDataLst>
          </p:nvPr>
        </p:nvSpPr>
        <p:spPr>
          <a:xfrm>
            <a:off x="3614420" y="5969953"/>
            <a:ext cx="4450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ClrTx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答：需要水的质量为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195g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56" name="组合 3"/>
          <p:cNvGrpSpPr/>
          <p:nvPr>
            <p:custDataLst>
              <p:tags r:id="rId8"/>
            </p:custDataLst>
          </p:nvPr>
        </p:nvGrpSpPr>
        <p:grpSpPr>
          <a:xfrm>
            <a:off x="1662475" y="2148153"/>
            <a:ext cx="9290004" cy="1184910"/>
            <a:chOff x="6871927" y="3791972"/>
            <a:chExt cx="3911594" cy="1073556"/>
          </a:xfrm>
        </p:grpSpPr>
        <p:sp>
          <p:nvSpPr>
            <p:cNvPr id="1048708" name="Text Box 5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6871927" y="3791972"/>
              <a:ext cx="3096344" cy="4729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0">
                  <a:solidFill>
                    <a:srgbClr val="FF0000"/>
                  </a:solidFill>
                  <a:latin typeface="Times New Roman" panose="02020603050405020304" pitchFamily="18" charset="0"/>
                </a:rPr>
                <a:t>解题关键：溶液稀释前后，溶质的质量不变。</a:t>
              </a:r>
            </a:p>
          </p:txBody>
        </p:sp>
        <p:sp>
          <p:nvSpPr>
            <p:cNvPr id="1048709" name="矩形: 圆角 1"/>
            <p:cNvSpPr/>
            <p:nvPr>
              <p:custDataLst>
                <p:tags r:id="rId13"/>
              </p:custDataLst>
            </p:nvPr>
          </p:nvSpPr>
          <p:spPr>
            <a:xfrm>
              <a:off x="6882068" y="4348886"/>
              <a:ext cx="3901453" cy="51664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48710" name="文本框 6"/>
          <p:cNvSpPr txBox="1"/>
          <p:nvPr>
            <p:custDataLst>
              <p:tags r:id="rId9"/>
            </p:custDataLst>
          </p:nvPr>
        </p:nvSpPr>
        <p:spPr>
          <a:xfrm>
            <a:off x="1747520" y="2609850"/>
            <a:ext cx="9739630" cy="785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稀释公式：m浓×c浓% = m稀×c稀%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=(m浓+m水)×c稀%</a:t>
            </a:r>
            <a:endParaRPr lang="zh-CN" altLang="en-US" sz="2800" strike="noStrike" noProof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48711" name="Text Box 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92430" y="810260"/>
            <a:ext cx="11275060" cy="1383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00000"/>
              </a:lnSpc>
            </a:pP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化学实验室现在有</a:t>
            </a:r>
            <a:r>
              <a:rPr lang="en-US" alt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98%</a:t>
            </a: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的浓硫酸，但在实验中常需要用较稀的硫酸溶液。要把</a:t>
            </a:r>
            <a:r>
              <a:rPr lang="en-US" alt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50g</a:t>
            </a: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质量分数为</a:t>
            </a:r>
            <a:r>
              <a:rPr lang="en-US" alt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98%</a:t>
            </a: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的浓硫酸稀释为质量分数为</a:t>
            </a:r>
            <a:r>
              <a:rPr lang="en-US" altLang="zh-CN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lang="zh-CN" altLang="en-US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的硫酸溶液，需要多少克水？</a:t>
            </a:r>
          </a:p>
        </p:txBody>
      </p:sp>
      <p:sp>
        <p:nvSpPr>
          <p:cNvPr id="1048712" name="文本框 9"/>
          <p:cNvSpPr txBox="1"/>
          <p:nvPr>
            <p:custDataLst>
              <p:tags r:id="rId11"/>
            </p:custDataLst>
          </p:nvPr>
        </p:nvSpPr>
        <p:spPr>
          <a:xfrm>
            <a:off x="391795" y="208915"/>
            <a:ext cx="4138930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任务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：溶液的稀释计算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8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4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4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4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4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4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2" grpId="0" animBg="1"/>
      <p:bldP spid="1048703" grpId="0"/>
      <p:bldP spid="1048704" grpId="0"/>
      <p:bldP spid="1048705" grpId="0"/>
      <p:bldP spid="1048706" grpId="0"/>
      <p:bldP spid="10487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文本框 9"/>
          <p:cNvSpPr txBox="1"/>
          <p:nvPr>
            <p:custDataLst>
              <p:tags r:id="rId1"/>
            </p:custDataLst>
          </p:nvPr>
        </p:nvSpPr>
        <p:spPr>
          <a:xfrm>
            <a:off x="391795" y="208915"/>
            <a:ext cx="8296910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任务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：将溶质的质量分数应用于化学方程式的计算</a:t>
            </a:r>
          </a:p>
        </p:txBody>
      </p:sp>
      <p:sp>
        <p:nvSpPr>
          <p:cNvPr id="1048714" name="Rectangle 7"/>
          <p:cNvSpPr/>
          <p:nvPr>
            <p:custDataLst>
              <p:tags r:id="rId2"/>
            </p:custDataLst>
          </p:nvPr>
        </p:nvSpPr>
        <p:spPr>
          <a:xfrm>
            <a:off x="252730" y="751840"/>
            <a:ext cx="11866245" cy="6508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100g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某硫酸溶液恰好与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13g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锌完全反应，试计算这种硫酸中溶质的质量分数。</a:t>
            </a:r>
          </a:p>
        </p:txBody>
      </p:sp>
      <p:sp>
        <p:nvSpPr>
          <p:cNvPr id="1048715" name="文本框 1"/>
          <p:cNvSpPr txBox="1"/>
          <p:nvPr>
            <p:custDataLst>
              <p:tags r:id="rId3"/>
            </p:custDataLst>
          </p:nvPr>
        </p:nvSpPr>
        <p:spPr>
          <a:xfrm>
            <a:off x="1677670" y="1479550"/>
            <a:ext cx="6777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注意：参加反应的是溶液中的溶质</a:t>
            </a:r>
          </a:p>
        </p:txBody>
      </p:sp>
      <p:sp>
        <p:nvSpPr>
          <p:cNvPr id="1048716" name="Text Box 7"/>
          <p:cNvSpPr txBox="1"/>
          <p:nvPr>
            <p:custDataLst>
              <p:tags r:id="rId4"/>
            </p:custDataLst>
          </p:nvPr>
        </p:nvSpPr>
        <p:spPr>
          <a:xfrm>
            <a:off x="1918970" y="2151380"/>
            <a:ext cx="66395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sz="28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】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：设这种硫酸中溶质的质量为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48717" name="Text Box 8"/>
          <p:cNvSpPr txBox="1"/>
          <p:nvPr>
            <p:custDataLst>
              <p:tags r:id="rId5"/>
            </p:custDataLst>
          </p:nvPr>
        </p:nvSpPr>
        <p:spPr>
          <a:xfrm>
            <a:off x="3000375" y="2670810"/>
            <a:ext cx="55873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Zn + H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=  ZnSO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+ H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↑</a:t>
            </a:r>
          </a:p>
        </p:txBody>
      </p:sp>
      <p:sp>
        <p:nvSpPr>
          <p:cNvPr id="1048718" name="Text Box 9"/>
          <p:cNvSpPr txBox="1"/>
          <p:nvPr>
            <p:custDataLst>
              <p:tags r:id="rId6"/>
            </p:custDataLst>
          </p:nvPr>
        </p:nvSpPr>
        <p:spPr>
          <a:xfrm>
            <a:off x="3071495" y="3173730"/>
            <a:ext cx="23895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65         98</a:t>
            </a:r>
          </a:p>
        </p:txBody>
      </p:sp>
      <p:sp>
        <p:nvSpPr>
          <p:cNvPr id="1048719" name="Text Box 12"/>
          <p:cNvSpPr txBox="1"/>
          <p:nvPr>
            <p:custDataLst>
              <p:tags r:id="rId7"/>
            </p:custDataLst>
          </p:nvPr>
        </p:nvSpPr>
        <p:spPr>
          <a:xfrm>
            <a:off x="3071495" y="3607435"/>
            <a:ext cx="23895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13g        </a:t>
            </a:r>
            <a:r>
              <a:rPr lang="en-US" altLang="zh-CN" sz="280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</a:p>
        </p:txBody>
      </p:sp>
      <p:grpSp>
        <p:nvGrpSpPr>
          <p:cNvPr id="58" name="Group 8"/>
          <p:cNvGrpSpPr/>
          <p:nvPr>
            <p:custDataLst>
              <p:tags r:id="rId8"/>
            </p:custDataLst>
          </p:nvPr>
        </p:nvGrpSpPr>
        <p:grpSpPr>
          <a:xfrm>
            <a:off x="3000375" y="4046855"/>
            <a:ext cx="2477135" cy="1313180"/>
            <a:chOff x="0" y="0"/>
            <a:chExt cx="1270" cy="827"/>
          </a:xfrm>
        </p:grpSpPr>
        <p:grpSp>
          <p:nvGrpSpPr>
            <p:cNvPr id="59" name="Group 9"/>
            <p:cNvGrpSpPr/>
            <p:nvPr>
              <p:custDataLst>
                <p:tags r:id="rId23"/>
              </p:custDataLst>
            </p:nvPr>
          </p:nvGrpSpPr>
          <p:grpSpPr>
            <a:xfrm>
              <a:off x="0" y="0"/>
              <a:ext cx="1270" cy="827"/>
              <a:chOff x="0" y="0"/>
              <a:chExt cx="1270" cy="827"/>
            </a:xfrm>
          </p:grpSpPr>
          <p:sp>
            <p:nvSpPr>
              <p:cNvPr id="1048720" name="Text Box 10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0" y="227"/>
                <a:ext cx="1225" cy="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en-US" altLang="zh-CN" sz="28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13g             </a:t>
                </a:r>
                <a:r>
                  <a:rPr lang="en-US" altLang="zh-CN" sz="2800">
                    <a:solidFill>
                      <a:srgbClr val="FF33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1048721" name="Text Box 11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45" y="0"/>
                <a:ext cx="1225" cy="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en-US" altLang="zh-CN" sz="28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65              98</a:t>
                </a:r>
              </a:p>
            </p:txBody>
          </p:sp>
          <p:sp>
            <p:nvSpPr>
              <p:cNvPr id="1048722" name="Line 13"/>
              <p:cNvSpPr/>
              <p:nvPr>
                <p:custDataLst>
                  <p:tags r:id="rId29"/>
                </p:custDataLst>
              </p:nvPr>
            </p:nvSpPr>
            <p:spPr>
              <a:xfrm>
                <a:off x="45" y="272"/>
                <a:ext cx="408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48723" name="Line 14"/>
              <p:cNvSpPr/>
              <p:nvPr>
                <p:custDataLst>
                  <p:tags r:id="rId30"/>
                </p:custDataLst>
              </p:nvPr>
            </p:nvSpPr>
            <p:spPr>
              <a:xfrm>
                <a:off x="816" y="272"/>
                <a:ext cx="408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60" name="Group 14"/>
            <p:cNvGrpSpPr/>
            <p:nvPr>
              <p:custDataLst>
                <p:tags r:id="rId24"/>
              </p:custDataLst>
            </p:nvPr>
          </p:nvGrpSpPr>
          <p:grpSpPr>
            <a:xfrm>
              <a:off x="544" y="227"/>
              <a:ext cx="226" cy="46"/>
              <a:chOff x="0" y="0"/>
              <a:chExt cx="226" cy="46"/>
            </a:xfrm>
          </p:grpSpPr>
          <p:sp>
            <p:nvSpPr>
              <p:cNvPr id="1048724" name="Line 16"/>
              <p:cNvSpPr/>
              <p:nvPr>
                <p:custDataLst>
                  <p:tags r:id="rId25"/>
                </p:custDataLst>
              </p:nvPr>
            </p:nvSpPr>
            <p:spPr>
              <a:xfrm>
                <a:off x="0" y="0"/>
                <a:ext cx="226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48725" name="Line 17"/>
              <p:cNvSpPr/>
              <p:nvPr>
                <p:custDataLst>
                  <p:tags r:id="rId26"/>
                </p:custDataLst>
              </p:nvPr>
            </p:nvSpPr>
            <p:spPr>
              <a:xfrm>
                <a:off x="0" y="46"/>
                <a:ext cx="226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61" name="Group 17"/>
          <p:cNvGrpSpPr/>
          <p:nvPr>
            <p:custDataLst>
              <p:tags r:id="rId9"/>
            </p:custDataLst>
          </p:nvPr>
        </p:nvGrpSpPr>
        <p:grpSpPr>
          <a:xfrm>
            <a:off x="5886450" y="3975100"/>
            <a:ext cx="5219065" cy="1168400"/>
            <a:chOff x="0" y="0"/>
            <a:chExt cx="2676" cy="736"/>
          </a:xfrm>
        </p:grpSpPr>
        <p:sp>
          <p:nvSpPr>
            <p:cNvPr id="1048726" name="Text Box 20"/>
            <p:cNvSpPr txBox="1"/>
            <p:nvPr>
              <p:custDataLst>
                <p:tags r:id="rId18"/>
              </p:custDataLst>
            </p:nvPr>
          </p:nvSpPr>
          <p:spPr>
            <a:xfrm>
              <a:off x="0" y="136"/>
              <a:ext cx="2676" cy="6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>
                  <a:solidFill>
                    <a:srgbClr val="FF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2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=                            = 19.6 g</a:t>
              </a:r>
            </a:p>
          </p:txBody>
        </p:sp>
        <p:grpSp>
          <p:nvGrpSpPr>
            <p:cNvPr id="62" name="Group 19"/>
            <p:cNvGrpSpPr/>
            <p:nvPr>
              <p:custDataLst>
                <p:tags r:id="rId19"/>
              </p:custDataLst>
            </p:nvPr>
          </p:nvGrpSpPr>
          <p:grpSpPr>
            <a:xfrm>
              <a:off x="454" y="0"/>
              <a:ext cx="1406" cy="592"/>
              <a:chOff x="0" y="0"/>
              <a:chExt cx="1406" cy="592"/>
            </a:xfrm>
          </p:grpSpPr>
          <p:sp>
            <p:nvSpPr>
              <p:cNvPr id="1048727" name="Text Box 21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0" y="0"/>
                <a:ext cx="1406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en-US" altLang="zh-CN" sz="28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98 × 13g</a:t>
                </a:r>
              </a:p>
            </p:txBody>
          </p:sp>
          <p:sp>
            <p:nvSpPr>
              <p:cNvPr id="1048728" name="Line 22"/>
              <p:cNvSpPr/>
              <p:nvPr>
                <p:custDataLst>
                  <p:tags r:id="rId21"/>
                </p:custDataLst>
              </p:nvPr>
            </p:nvSpPr>
            <p:spPr>
              <a:xfrm>
                <a:off x="0" y="318"/>
                <a:ext cx="108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48729" name="Text Box 23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318" y="263"/>
                <a:ext cx="409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en-US" altLang="zh-CN" sz="28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65</a:t>
                </a:r>
              </a:p>
            </p:txBody>
          </p:sp>
        </p:grpSp>
      </p:grpSp>
      <p:grpSp>
        <p:nvGrpSpPr>
          <p:cNvPr id="63" name="Group 23"/>
          <p:cNvGrpSpPr/>
          <p:nvPr>
            <p:custDataLst>
              <p:tags r:id="rId10"/>
            </p:custDataLst>
          </p:nvPr>
        </p:nvGrpSpPr>
        <p:grpSpPr>
          <a:xfrm>
            <a:off x="2973316" y="4919980"/>
            <a:ext cx="9290685" cy="954405"/>
            <a:chOff x="270" y="0"/>
            <a:chExt cx="4763" cy="601"/>
          </a:xfrm>
        </p:grpSpPr>
        <p:sp>
          <p:nvSpPr>
            <p:cNvPr id="1048730" name="Text Box 27"/>
            <p:cNvSpPr txBox="1"/>
            <p:nvPr>
              <p:custDataLst>
                <p:tags r:id="rId12"/>
              </p:custDataLst>
            </p:nvPr>
          </p:nvSpPr>
          <p:spPr>
            <a:xfrm>
              <a:off x="270" y="145"/>
              <a:ext cx="4763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溶质的质量分数 </a:t>
              </a:r>
              <a:r>
                <a:rPr lang="en-US" altLang="zh-CN" sz="28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                     × 100% =19.6% </a:t>
              </a:r>
            </a:p>
          </p:txBody>
        </p:sp>
        <p:grpSp>
          <p:nvGrpSpPr>
            <p:cNvPr id="64" name="Group 25"/>
            <p:cNvGrpSpPr/>
            <p:nvPr>
              <p:custDataLst>
                <p:tags r:id="rId13"/>
              </p:custDataLst>
            </p:nvPr>
          </p:nvGrpSpPr>
          <p:grpSpPr>
            <a:xfrm>
              <a:off x="1860" y="0"/>
              <a:ext cx="952" cy="601"/>
              <a:chOff x="0" y="0"/>
              <a:chExt cx="952" cy="601"/>
            </a:xfrm>
          </p:grpSpPr>
          <p:grpSp>
            <p:nvGrpSpPr>
              <p:cNvPr id="65" name="Group 26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0" y="0"/>
                <a:ext cx="952" cy="329"/>
                <a:chOff x="0" y="0"/>
                <a:chExt cx="952" cy="329"/>
              </a:xfrm>
            </p:grpSpPr>
            <p:sp>
              <p:nvSpPr>
                <p:cNvPr id="1048731" name="Text Box 28"/>
                <p:cNvSpPr txBox="1"/>
                <p:nvPr>
                  <p:custDataLst>
                    <p:tags r:id="rId16"/>
                  </p:custDataLst>
                </p:nvPr>
              </p:nvSpPr>
              <p:spPr>
                <a:xfrm>
                  <a:off x="0" y="0"/>
                  <a:ext cx="952" cy="32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5pPr>
                </a:lstStyle>
                <a:p>
                  <a:pPr marL="0" lvl="0" indent="0" eaLnBrk="1" hangingPunct="1">
                    <a:spcBef>
                      <a:spcPct val="50000"/>
                    </a:spcBef>
                    <a:buNone/>
                  </a:pPr>
                  <a:r>
                    <a:rPr lang="en-US" altLang="zh-CN" sz="28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19.6g</a:t>
                  </a:r>
                </a:p>
              </p:txBody>
            </p:sp>
            <p:sp>
              <p:nvSpPr>
                <p:cNvPr id="1048732" name="Line 29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45" y="318"/>
                  <a:ext cx="635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</p:grpSp>
          <p:sp>
            <p:nvSpPr>
              <p:cNvPr id="1048733" name="Text Box 30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45" y="272"/>
                <a:ext cx="681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en-US" altLang="zh-CN" sz="28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100g</a:t>
                </a:r>
              </a:p>
            </p:txBody>
          </p:sp>
        </p:grpSp>
      </p:grpSp>
      <p:sp>
        <p:nvSpPr>
          <p:cNvPr id="1048734" name="Text Box 33"/>
          <p:cNvSpPr txBox="1"/>
          <p:nvPr>
            <p:custDataLst>
              <p:tags r:id="rId11"/>
            </p:custDataLst>
          </p:nvPr>
        </p:nvSpPr>
        <p:spPr>
          <a:xfrm>
            <a:off x="2302510" y="5911215"/>
            <a:ext cx="100863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答：这种硫酸溶液中溶质的质量分数为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19.6%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4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8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48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48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4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4" grpId="0"/>
      <p:bldP spid="1048715" grpId="0"/>
      <p:bldP spid="1048716" grpId="0"/>
      <p:bldP spid="1048717" grpId="0"/>
      <p:bldP spid="1048718" grpId="0"/>
      <p:bldP spid="1048719" grpId="0"/>
      <p:bldP spid="10487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文本框 4"/>
          <p:cNvSpPr txBox="1"/>
          <p:nvPr>
            <p:custDataLst>
              <p:tags r:id="rId1"/>
            </p:custDataLst>
          </p:nvPr>
        </p:nvSpPr>
        <p:spPr>
          <a:xfrm>
            <a:off x="1725295" y="2762885"/>
            <a:ext cx="91039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latin typeface="宋体" panose="02010600030101010101" pitchFamily="2" charset="-122"/>
                <a:ea typeface="宋体" panose="02010600030101010101" pitchFamily="2" charset="-122"/>
              </a:rPr>
              <a:t>请你说一说这堂课的收获！</a:t>
            </a:r>
          </a:p>
        </p:txBody>
      </p:sp>
    </p:spTree>
  </p:cSld>
  <p:clrMapOvr>
    <a:masterClrMapping/>
  </p:clrMapOvr>
  <p:transition spd="slow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43000" y="1948320"/>
            <a:ext cx="9829800" cy="2584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ct val="150000"/>
              </a:lnSpc>
              <a:defRPr/>
            </a:pPr>
            <a:r>
              <a:rPr lang="zh-CN" altLang="en-US" sz="5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实验活动</a:t>
            </a:r>
            <a:r>
              <a:rPr lang="en-US" altLang="zh-CN" sz="5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</a:t>
            </a:r>
          </a:p>
          <a:p>
            <a:pPr indent="0" algn="ctr" fontAlgn="auto">
              <a:lnSpc>
                <a:spcPct val="150000"/>
              </a:lnSpc>
              <a:defRPr/>
            </a:pPr>
            <a:r>
              <a:rPr lang="en-US" altLang="zh-CN" sz="5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5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一定溶质质量分数溶液的配制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2219643"/>
            <a:ext cx="9966325" cy="227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AEF3A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25200" rIns="36000" bIns="36000" anchor="ctr">
            <a:spAutoFit/>
          </a:bodyPr>
          <a:lstStyle/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4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初步学会配制一定溶质质量分数的溶液。</a:t>
            </a:r>
            <a:endParaRPr lang="zh-CN" altLang="en-US" sz="4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4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加深对溶质的质量分数概念的理解。</a:t>
            </a:r>
          </a:p>
        </p:txBody>
      </p:sp>
      <p:sp>
        <p:nvSpPr>
          <p:cNvPr id="18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5775" y="702310"/>
            <a:ext cx="3179445" cy="1337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ct val="150000"/>
              </a:lnSpc>
              <a:defRPr/>
            </a:pPr>
            <a:r>
              <a:rPr lang="zh-CN" altLang="en-US" sz="5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lang="zh-CN" sz="5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目的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682115" y="1361440"/>
            <a:ext cx="15709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(1)</a:t>
            </a:r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计算</a:t>
            </a:r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867660" y="580390"/>
            <a:ext cx="67868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用</a:t>
            </a:r>
            <a:r>
              <a:rPr lang="zh-CN" altLang="en-US" sz="32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固体配溶液</a:t>
            </a:r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的步骤和</a:t>
            </a:r>
            <a:r>
              <a:rPr lang="zh-CN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所用到的仪器</a:t>
            </a:r>
            <a:endParaRPr 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802130" y="2355215"/>
            <a:ext cx="14693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(2)称量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802130" y="3462655"/>
            <a:ext cx="14693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(3)量取</a:t>
            </a: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802130" y="4553585"/>
            <a:ext cx="14693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(4)溶解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802130" y="5546725"/>
            <a:ext cx="26885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(5)装瓶，贴签</a:t>
            </a:r>
          </a:p>
        </p:txBody>
      </p:sp>
      <p:pic>
        <p:nvPicPr>
          <p:cNvPr id="19469" name="Picture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867593" y="2010093"/>
            <a:ext cx="1344612" cy="928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9" name="Picture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rcRect l="23085" r="15410"/>
          <a:stretch>
            <a:fillRect/>
          </a:stretch>
        </p:blipFill>
        <p:spPr>
          <a:xfrm>
            <a:off x="6695123" y="2073275"/>
            <a:ext cx="576262" cy="865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1" name="Picture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5256848" y="3067685"/>
            <a:ext cx="341312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72" name="Picture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877685" y="3186748"/>
            <a:ext cx="211138" cy="960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1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/>
          <a:srcRect l="9091" t="16066" r="9091" b="14516"/>
          <a:stretch>
            <a:fillRect/>
          </a:stretch>
        </p:blipFill>
        <p:spPr>
          <a:xfrm>
            <a:off x="5031423" y="4397375"/>
            <a:ext cx="792162" cy="792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/>
          <a:srcRect r="8284" b="5675"/>
          <a:stretch>
            <a:fillRect/>
          </a:stretch>
        </p:blipFill>
        <p:spPr>
          <a:xfrm>
            <a:off x="6873240" y="4448810"/>
            <a:ext cx="215900" cy="792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82" name="Picture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/>
          <a:srcRect l="9183" t="4176"/>
          <a:stretch>
            <a:fillRect/>
          </a:stretch>
        </p:blipFill>
        <p:spPr>
          <a:xfrm>
            <a:off x="5160010" y="5406073"/>
            <a:ext cx="534988" cy="86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Text Box 3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17805" y="355600"/>
            <a:ext cx="3179445" cy="922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ct val="150000"/>
              </a:lnSpc>
              <a:defRPr/>
            </a:pPr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37820" y="1581150"/>
            <a:ext cx="11515725" cy="30670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37820" y="861695"/>
            <a:ext cx="6553200" cy="8020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</a:t>
            </a:r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配制质量分数为</a:t>
            </a:r>
            <a:r>
              <a:rPr lang="en-US" altLang="zh-CN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6%</a:t>
            </a:r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的氯化钠溶液</a:t>
            </a:r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7805" y="12700"/>
            <a:ext cx="3179445" cy="922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ct val="150000"/>
              </a:lnSpc>
              <a:defRPr/>
            </a:pPr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</a:t>
            </a:r>
            <a:r>
              <a:rPr lang="zh-CN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步骤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371600" y="4648200"/>
            <a:ext cx="9448800" cy="212217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277735" y="271145"/>
            <a:ext cx="4329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32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NaCl </a:t>
            </a:r>
            <a:r>
              <a:rPr lang="en-US" altLang="zh-CN" sz="32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50g×6%=3g</a:t>
            </a:r>
            <a:endParaRPr lang="en-US" altLang="zh-CN" sz="3200">
              <a:highlight>
                <a:srgbClr val="FFFF00"/>
              </a:highligh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716530" y="1946910"/>
            <a:ext cx="763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258310" y="1946910"/>
            <a:ext cx="10274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  <p:sp>
        <p:nvSpPr>
          <p:cNvPr id="11" name="右箭头 10"/>
          <p:cNvSpPr/>
          <p:nvPr>
            <p:custDataLst>
              <p:tags r:id="rId8"/>
            </p:custDataLst>
          </p:nvPr>
        </p:nvSpPr>
        <p:spPr>
          <a:xfrm>
            <a:off x="5532120" y="2192020"/>
            <a:ext cx="274320" cy="2260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806440" y="1946910"/>
            <a:ext cx="43160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量筒量取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水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47mL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277735" y="854710"/>
            <a:ext cx="37909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en-US" altLang="zh-CN" sz="32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</a:t>
            </a:r>
            <a:r>
              <a:rPr lang="en-US" altLang="zh-CN" sz="2400" baseline="-53000">
                <a:highlight>
                  <a:srgbClr val="FFFF00"/>
                </a:highlight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32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 </a:t>
            </a:r>
            <a:r>
              <a:rPr lang="en-US" altLang="zh-CN" sz="32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 50g - 3g=47g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 b="4779"/>
          <a:stretch>
            <a:fillRect/>
          </a:stretch>
        </p:blipFill>
        <p:spPr>
          <a:xfrm>
            <a:off x="160655" y="1191260"/>
            <a:ext cx="7775575" cy="27330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60655" y="3924300"/>
            <a:ext cx="11870690" cy="266255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37820" y="273685"/>
            <a:ext cx="6553200" cy="8020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配制质量分数为</a:t>
            </a:r>
            <a:r>
              <a:rPr lang="en-US" altLang="zh-CN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3%</a:t>
            </a:r>
            <a:r>
              <a:rPr lang="zh-CN" altLang="en-US" sz="32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的氯化钠溶液</a:t>
            </a:r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891020" y="205105"/>
            <a:ext cx="4898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36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浓</a:t>
            </a:r>
            <a:r>
              <a:rPr lang="en-US" altLang="zh-CN" sz="36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6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×C</a:t>
            </a:r>
            <a:r>
              <a:rPr lang="zh-CN" altLang="en-US" sz="36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浓</a:t>
            </a:r>
            <a:r>
              <a:rPr lang="en-US" altLang="zh-CN" sz="36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%=m</a:t>
            </a:r>
            <a:r>
              <a:rPr lang="zh-CN" altLang="en-US" sz="36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稀</a:t>
            </a:r>
            <a:r>
              <a:rPr lang="en-US" altLang="zh-CN" sz="36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6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×C</a:t>
            </a:r>
            <a:r>
              <a:rPr lang="zh-CN" altLang="en-US" sz="36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稀</a:t>
            </a:r>
            <a:r>
              <a:rPr lang="en-US" altLang="zh-CN" sz="36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%</a:t>
            </a: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7869555" y="1191260"/>
            <a:ext cx="5498465" cy="5892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spcAft>
                <a:spcPts val="600"/>
              </a:spcAft>
            </a:pP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浓</a:t>
            </a:r>
            <a:r>
              <a:rPr lang="en-US" altLang="zh-CN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=50g×3%/6%=25g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7936230" y="2875280"/>
            <a:ext cx="4418330" cy="10496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spcAft>
                <a:spcPts val="400"/>
              </a:spcAft>
            </a:pP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en-US" altLang="zh-CN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</a:t>
            </a:r>
            <a:r>
              <a:rPr lang="en-US" altLang="zh-CN" sz="2000" baseline="-51000">
                <a:solidFill>
                  <a:schemeClr val="tx1"/>
                </a:solidFill>
                <a:highlight>
                  <a:srgbClr val="FFFF00"/>
                </a:highlight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 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=m</a:t>
            </a:r>
            <a:r>
              <a:rPr lang="zh-CN" altLang="en-US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稀</a:t>
            </a:r>
            <a:r>
              <a:rPr lang="en-US" altLang="zh-CN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浓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=50g-25g</a:t>
            </a:r>
          </a:p>
          <a:p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=25g</a:t>
            </a:r>
          </a:p>
          <a:p>
            <a:endParaRPr lang="en-US" altLang="zh-CN" sz="2800" baseline="-25000">
              <a:highlight>
                <a:srgbClr val="FFFF00"/>
              </a:highligh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041140" y="3751580"/>
            <a:ext cx="763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8199755" y="3751580"/>
            <a:ext cx="763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988685" y="3751580"/>
            <a:ext cx="763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8" name="流程图: 可选过程 7"/>
          <p:cNvSpPr/>
          <p:nvPr>
            <p:custDataLst>
              <p:tags r:id="rId10"/>
            </p:custDataLst>
          </p:nvPr>
        </p:nvSpPr>
        <p:spPr>
          <a:xfrm>
            <a:off x="1254760" y="6026785"/>
            <a:ext cx="7298055" cy="539750"/>
          </a:xfrm>
          <a:prstGeom prst="flowChartAlternateProcess">
            <a:avLst/>
          </a:prstGeom>
          <a:noFill/>
          <a:ln w="3810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7869555" y="1798955"/>
            <a:ext cx="4418330" cy="10039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spcAft>
                <a:spcPts val="400"/>
              </a:spcAft>
            </a:pP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V</a:t>
            </a:r>
            <a:r>
              <a:rPr lang="zh-CN" altLang="en-US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浓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=m</a:t>
            </a:r>
            <a:r>
              <a:rPr lang="zh-CN" altLang="en-US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浓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/ρ</a:t>
            </a:r>
            <a:r>
              <a:rPr lang="zh-CN" altLang="en-US" sz="2800" baseline="-25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浓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=25g</a:t>
            </a:r>
            <a:r>
              <a:rPr lang="en-US" altLang="zh-CN" sz="28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1.04g/cm</a:t>
            </a:r>
            <a:r>
              <a:rPr lang="en-US" altLang="zh-CN" sz="2800" baseline="30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</a:p>
          <a:p>
            <a:pPr indent="0" fontAlgn="auto"/>
            <a:r>
              <a:rPr lang="en-US" altLang="zh-CN" sz="2800" baseline="300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=24mL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  <p:bldP spid="4" grpId="0"/>
      <p:bldP spid="9" grpId="0"/>
      <p:bldP spid="6" grpId="0"/>
      <p:bldP spid="7" grpId="0"/>
      <p:bldP spid="8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3060" y="985520"/>
          <a:ext cx="11650980" cy="4508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5690"/>
                <a:gridCol w="5511800"/>
                <a:gridCol w="1687830"/>
                <a:gridCol w="1687830"/>
                <a:gridCol w="1687830"/>
              </a:tblGrid>
              <a:tr h="48768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步骤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操作</a:t>
                      </a: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误差</a:t>
                      </a: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altLang="en-US" sz="3200" b="0" baseline="-250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质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altLang="en-US" sz="3200" b="0" baseline="-250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3200" b="0" baseline="-250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质</a:t>
                      </a:r>
                      <a:r>
                        <a:rPr lang="en-US" altLang="zh-CN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685">
                <a:tc row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称量</a:t>
                      </a:r>
                      <a:r>
                        <a:rPr lang="en-US" altLang="zh-CN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天平调零时未平衡，向左盘沉</a:t>
                      </a:r>
                      <a:endParaRPr lang="zh-CN" altLang="en-US" sz="3200" b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Calibri" panose="020F0502020204030204" charset="0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7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左物右码放反了，并用了游码</a:t>
                      </a:r>
                      <a:endParaRPr lang="zh-CN" altLang="en-US" sz="3200" b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Calibri" panose="020F0502020204030204" charset="0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称量时左盘垫纸，右盘没垫</a:t>
                      </a:r>
                      <a:endParaRPr lang="zh-CN" altLang="en-US" sz="3200" b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Calibri" panose="020F0502020204030204" charset="0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6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3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砝码磨损</a:t>
                      </a:r>
                      <a:endParaRPr lang="zh-CN" altLang="en-US" sz="3200" b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Calibri" panose="020F0502020204030204" charset="0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6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天平调零时未平衡，向右盘沉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6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左物右码放反了，没用游码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6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砝码生锈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4765357" y="405574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105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74560" y="19621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8918575" y="19621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0657205" y="19621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18" name="Text Box 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0" y="0"/>
            <a:ext cx="2583180" cy="795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indent="0" algn="ctr" fontAlgn="auto">
              <a:lnSpc>
                <a:spcPct val="150000"/>
              </a:lnSpc>
              <a:defRPr/>
            </a:pPr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误差分析</a:t>
            </a: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7269480" y="24447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8913495" y="24447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0652125" y="24447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7274560" y="29781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22" name="文本框 21"/>
          <p:cNvSpPr txBox="1"/>
          <p:nvPr>
            <p:custDataLst>
              <p:tags r:id="rId11"/>
            </p:custDataLst>
          </p:nvPr>
        </p:nvSpPr>
        <p:spPr>
          <a:xfrm>
            <a:off x="8918575" y="29781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23" name="文本框 22"/>
          <p:cNvSpPr txBox="1"/>
          <p:nvPr>
            <p:custDataLst>
              <p:tags r:id="rId12"/>
            </p:custDataLst>
          </p:nvPr>
        </p:nvSpPr>
        <p:spPr>
          <a:xfrm>
            <a:off x="10657205" y="29781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7279640" y="34709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25" name="文本框 24"/>
          <p:cNvSpPr txBox="1"/>
          <p:nvPr>
            <p:custDataLst>
              <p:tags r:id="rId14"/>
            </p:custDataLst>
          </p:nvPr>
        </p:nvSpPr>
        <p:spPr>
          <a:xfrm>
            <a:off x="8923655" y="34709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26" name="文本框 25"/>
          <p:cNvSpPr txBox="1"/>
          <p:nvPr>
            <p:custDataLst>
              <p:tags r:id="rId15"/>
            </p:custDataLst>
          </p:nvPr>
        </p:nvSpPr>
        <p:spPr>
          <a:xfrm>
            <a:off x="10662285" y="34709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27" name="文本框 26"/>
          <p:cNvSpPr txBox="1"/>
          <p:nvPr>
            <p:custDataLst>
              <p:tags r:id="rId16"/>
            </p:custDataLst>
          </p:nvPr>
        </p:nvSpPr>
        <p:spPr>
          <a:xfrm>
            <a:off x="7264400" y="397383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偏大</a:t>
            </a:r>
          </a:p>
        </p:txBody>
      </p:sp>
      <p:sp>
        <p:nvSpPr>
          <p:cNvPr id="28" name="文本框 27"/>
          <p:cNvSpPr txBox="1"/>
          <p:nvPr>
            <p:custDataLst>
              <p:tags r:id="rId17"/>
            </p:custDataLst>
          </p:nvPr>
        </p:nvSpPr>
        <p:spPr>
          <a:xfrm>
            <a:off x="8908415" y="397383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29" name="文本框 28"/>
          <p:cNvSpPr txBox="1"/>
          <p:nvPr>
            <p:custDataLst>
              <p:tags r:id="rId18"/>
            </p:custDataLst>
          </p:nvPr>
        </p:nvSpPr>
        <p:spPr>
          <a:xfrm>
            <a:off x="10647045" y="397383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偏大</a:t>
            </a:r>
          </a:p>
        </p:txBody>
      </p:sp>
      <p:sp>
        <p:nvSpPr>
          <p:cNvPr id="30" name="文本框 29"/>
          <p:cNvSpPr txBox="1"/>
          <p:nvPr>
            <p:custDataLst>
              <p:tags r:id="rId19"/>
            </p:custDataLst>
          </p:nvPr>
        </p:nvSpPr>
        <p:spPr>
          <a:xfrm>
            <a:off x="7276465" y="448056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31" name="文本框 30"/>
          <p:cNvSpPr txBox="1"/>
          <p:nvPr>
            <p:custDataLst>
              <p:tags r:id="rId20"/>
            </p:custDataLst>
          </p:nvPr>
        </p:nvSpPr>
        <p:spPr>
          <a:xfrm>
            <a:off x="8920480" y="448056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32" name="文本框 31"/>
          <p:cNvSpPr txBox="1"/>
          <p:nvPr>
            <p:custDataLst>
              <p:tags r:id="rId21"/>
            </p:custDataLst>
          </p:nvPr>
        </p:nvSpPr>
        <p:spPr>
          <a:xfrm>
            <a:off x="10659110" y="448056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7279640" y="49695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偏大</a:t>
            </a: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8923655" y="49695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10662285" y="49695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偏大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3" grpId="0"/>
      <p:bldP spid="18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53060" y="1290320"/>
          <a:ext cx="11650980" cy="4020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5690"/>
                <a:gridCol w="5511800"/>
                <a:gridCol w="1687830"/>
                <a:gridCol w="1687830"/>
                <a:gridCol w="1687830"/>
              </a:tblGrid>
              <a:tr h="48768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步骤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操作</a:t>
                      </a: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误差</a:t>
                      </a: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altLang="en-US" sz="3200" b="0" baseline="-250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质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altLang="en-US" sz="3200" b="0" baseline="-250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3200" b="0" baseline="-250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质</a:t>
                      </a:r>
                      <a:r>
                        <a:rPr lang="en-US" altLang="zh-CN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68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称量</a:t>
                      </a:r>
                      <a:r>
                        <a:rPr lang="en-US" altLang="zh-CN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用量筒仰视量取水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7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用量筒俯视量取水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溶解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倒水时有少量水溅出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溶解用的烧杯未干燥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装瓶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试剂瓶内壁有水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3200" b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装瓶时部分溶液溅出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3200" b="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4765357" y="4360545"/>
            <a:ext cx="5080000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sz="105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en-US" sz="105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2583180" cy="795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indent="0" algn="ctr" fontAlgn="auto">
              <a:lnSpc>
                <a:spcPct val="150000"/>
              </a:lnSpc>
              <a:defRPr/>
            </a:pPr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误差分析</a:t>
            </a:r>
          </a:p>
        </p:txBody>
      </p: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7279640" y="224917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34" name="文本框 33"/>
          <p:cNvSpPr txBox="1"/>
          <p:nvPr>
            <p:custDataLst>
              <p:tags r:id="rId5"/>
            </p:custDataLst>
          </p:nvPr>
        </p:nvSpPr>
        <p:spPr>
          <a:xfrm>
            <a:off x="8923655" y="224917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变大</a:t>
            </a: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10662285" y="224917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7279005" y="277876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8923020" y="277876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变小</a:t>
            </a:r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10661650" y="277876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偏大</a:t>
            </a: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7298690" y="331470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8942705" y="331470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变小</a:t>
            </a:r>
          </a:p>
        </p:txBody>
      </p:sp>
      <p:sp>
        <p:nvSpPr>
          <p:cNvPr id="21" name="文本框 20"/>
          <p:cNvSpPr txBox="1"/>
          <p:nvPr>
            <p:custDataLst>
              <p:tags r:id="rId12"/>
            </p:custDataLst>
          </p:nvPr>
        </p:nvSpPr>
        <p:spPr>
          <a:xfrm>
            <a:off x="10681335" y="331470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偏大</a:t>
            </a: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7298690" y="379730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23" name="文本框 22"/>
          <p:cNvSpPr txBox="1"/>
          <p:nvPr>
            <p:custDataLst>
              <p:tags r:id="rId14"/>
            </p:custDataLst>
          </p:nvPr>
        </p:nvSpPr>
        <p:spPr>
          <a:xfrm>
            <a:off x="8942705" y="379730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变大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10681335" y="379730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25" name="文本框 24"/>
          <p:cNvSpPr txBox="1"/>
          <p:nvPr>
            <p:custDataLst>
              <p:tags r:id="rId16"/>
            </p:custDataLst>
          </p:nvPr>
        </p:nvSpPr>
        <p:spPr>
          <a:xfrm>
            <a:off x="7315200" y="4298315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  <p:sp>
        <p:nvSpPr>
          <p:cNvPr id="26" name="文本框 25"/>
          <p:cNvSpPr txBox="1"/>
          <p:nvPr>
            <p:custDataLst>
              <p:tags r:id="rId17"/>
            </p:custDataLst>
          </p:nvPr>
        </p:nvSpPr>
        <p:spPr>
          <a:xfrm>
            <a:off x="8959215" y="4298315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变大</a:t>
            </a:r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10697845" y="4298315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偏小</a:t>
            </a: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7322820" y="47663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变小</a:t>
            </a:r>
          </a:p>
        </p:txBody>
      </p:sp>
      <p:sp>
        <p:nvSpPr>
          <p:cNvPr id="29" name="文本框 28"/>
          <p:cNvSpPr txBox="1"/>
          <p:nvPr>
            <p:custDataLst>
              <p:tags r:id="rId20"/>
            </p:custDataLst>
          </p:nvPr>
        </p:nvSpPr>
        <p:spPr>
          <a:xfrm>
            <a:off x="8966835" y="47663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变小</a:t>
            </a:r>
          </a:p>
        </p:txBody>
      </p:sp>
      <p:sp>
        <p:nvSpPr>
          <p:cNvPr id="30" name="文本框 29"/>
          <p:cNvSpPr txBox="1"/>
          <p:nvPr>
            <p:custDataLst>
              <p:tags r:id="rId21"/>
            </p:custDataLst>
          </p:nvPr>
        </p:nvSpPr>
        <p:spPr>
          <a:xfrm>
            <a:off x="10705465" y="47663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accent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不变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3" grpId="0"/>
      <p:bldP spid="34" grpId="0"/>
      <p:bldP spid="35" grpId="0"/>
      <p:bldP spid="4" grpId="0"/>
      <p:bldP spid="13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DM4MjkzYmE4MzMyMDcyNjEwMDQ3YmNkMzI1ZDJiOTYifQ=="/>
  <p:tag name="KSO_WPP_MARK_KEY" val="d5302ab9-3ce8-4e48-8a1e-7d3836713e9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0"/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"/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"/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4"/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7"/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8"/>
  <p:tag name="KSO_WM_BEAUTIFY_FLAG" val=""/>
  <p:tag name="KSO_WM_UNIT_TABLE_BEAUTIFY" val="smartTable{8ea66bfe-3086-4bc9-ac10-f2d300bcbccf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9"/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0"/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1"/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2"/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5"/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4"/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3"/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2"/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9"/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5"/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6"/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7"/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4"/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9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4"/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5"/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6"/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7"/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8"/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9"/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0"/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1"/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7"/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9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6"/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0"/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2"/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3"/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4"/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5"/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6"/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7"/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8"/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9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4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1"/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5"/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0"/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8"/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9"/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9"/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1"/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2"/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3"/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6"/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7"/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1"/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2"/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3"/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4"/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5"/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7"/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9"/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1"/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2"/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3"/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8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1"/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2"/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8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  <p:tag name="KSO_WM_UNIT_TABLE_BEAUTIFY" val="smartTable{8d2f5bf5-dae9-42a5-95f7-6ae62cfe72fb}"/>
  <p:tag name="TABLE_ENDDRAG_ORIGIN_RECT" val="747*380"/>
  <p:tag name="TABLE_ENDDRAG_RECT" val="89*80*747*38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2"/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  <p:tag name="KSO_WM_UNIT_TABLE_BEAUTIFY" val="smartTable{8d2f5bf5-dae9-42a5-95f7-6ae62cfe72fb}"/>
  <p:tag name="TABLE_ENDDRAG_ORIGIN_RECT" val="747*380"/>
  <p:tag name="TABLE_ENDDRAG_RECT" val="89*80*747*38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4"/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1275</Words>
  <Application>Microsoft Office PowerPoint</Application>
  <PresentationFormat>宽屏</PresentationFormat>
  <Paragraphs>243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方正教材规范楷体_GBK</vt:lpstr>
      <vt:lpstr>Calibri</vt:lpstr>
      <vt:lpstr>Times New Roman</vt:lpstr>
      <vt:lpstr>微软雅黑</vt:lpstr>
      <vt:lpstr>Wingdings 2</vt:lpstr>
      <vt:lpstr>宋体</vt:lpstr>
      <vt:lpstr>Wingdings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2023-04-08T08:27:55Z</dcterms:created>
  <dcterms:modified xsi:type="dcterms:W3CDTF">2023-04-08T08:28:26Z</dcterms:modified>
</cp:coreProperties>
</file>