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74" r:id="rId3"/>
    <p:sldId id="277" r:id="rId4"/>
    <p:sldId id="280" r:id="rId5"/>
    <p:sldId id="283" r:id="rId6"/>
    <p:sldId id="286" r:id="rId7"/>
    <p:sldId id="289" r:id="rId8"/>
    <p:sldId id="292" r:id="rId9"/>
    <p:sldId id="295" r:id="rId10"/>
    <p:sldId id="298" r:id="rId11"/>
    <p:sldId id="301" r:id="rId12"/>
    <p:sldId id="304" r:id="rId13"/>
    <p:sldId id="307" r:id="rId14"/>
    <p:sldId id="310" r:id="rId15"/>
    <p:sldId id="313" r:id="rId16"/>
    <p:sldId id="316" r:id="rId17"/>
    <p:sldId id="319" r:id="rId18"/>
    <p:sldId id="322" r:id="rId19"/>
    <p:sldId id="325" r:id="rId20"/>
    <p:sldId id="328" r:id="rId21"/>
    <p:sldId id="331" r:id="rId22"/>
    <p:sldId id="334" r:id="rId23"/>
    <p:sldId id="337" r:id="rId24"/>
    <p:sldId id="340" r:id="rId25"/>
    <p:sldId id="343" r:id="rId26"/>
    <p:sldId id="346" r:id="rId27"/>
    <p:sldId id="349" r:id="rId28"/>
    <p:sldId id="352" r:id="rId29"/>
    <p:sldId id="355" r:id="rId30"/>
    <p:sldId id="358" r:id="rId31"/>
    <p:sldId id="361" r:id="rId32"/>
    <p:sldId id="364" r:id="rId33"/>
    <p:sldId id="367" r:id="rId34"/>
    <p:sldId id="370" r:id="rId35"/>
    <p:sldId id="373" r:id="rId36"/>
    <p:sldId id="376" r:id="rId37"/>
    <p:sldId id="379" r:id="rId38"/>
    <p:sldId id="382" r:id="rId39"/>
    <p:sldId id="385" r:id="rId40"/>
    <p:sldId id="388" r:id="rId41"/>
    <p:sldId id="391" r:id="rId42"/>
    <p:sldId id="394" r:id="rId43"/>
    <p:sldId id="397" r:id="rId44"/>
    <p:sldId id="400" r:id="rId45"/>
  </p:sldIdLst>
  <p:sldSz cx="9144000" cy="5143500"/>
  <p:notesSz cx="6858000" cy="9144000"/>
  <p:custDataLst>
    <p:tags r:id="rId46"/>
  </p:custDataLst>
  <p:defaultTextStyle>
    <a:defPPr algn="l" rtl="0" eaLnBrk="0" hangingPunct="0">
      <a:defRPr kumimoji="0" lang="zh-CN"/>
    </a:defPPr>
    <a:lvl1pPr marL="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43" autoAdjust="0"/>
    <p:restoredTop sz="95154" autoAdjust="0"/>
  </p:normalViewPr>
  <p:slideViewPr>
    <p:cSldViewPr>
      <p:cViewPr varScale="1">
        <p:scale>
          <a:sx n="137" d="100"/>
          <a:sy n="137" d="100"/>
        </p:scale>
        <p:origin x="0" y="0"/>
      </p:cViewPr>
      <p:guideLst/>
    </p:cSldViewPr>
  </p:slideViewPr>
  <p:notesViewPr>
    <p:cSldViewPr>
      <p:cViewPr varScale="1"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slide" Target="slides/slide30.xml" /><Relationship Id="rId33" Type="http://schemas.openxmlformats.org/officeDocument/2006/relationships/slide" Target="slides/slide31.xml" /><Relationship Id="rId34" Type="http://schemas.openxmlformats.org/officeDocument/2006/relationships/slide" Target="slides/slide32.xml" /><Relationship Id="rId35" Type="http://schemas.openxmlformats.org/officeDocument/2006/relationships/slide" Target="slides/slide33.xml" /><Relationship Id="rId36" Type="http://schemas.openxmlformats.org/officeDocument/2006/relationships/slide" Target="slides/slide34.xml" /><Relationship Id="rId37" Type="http://schemas.openxmlformats.org/officeDocument/2006/relationships/slide" Target="slides/slide35.xml" /><Relationship Id="rId38" Type="http://schemas.openxmlformats.org/officeDocument/2006/relationships/slide" Target="slides/slide36.xml" /><Relationship Id="rId39" Type="http://schemas.openxmlformats.org/officeDocument/2006/relationships/slide" Target="slides/slide37.xml" /><Relationship Id="rId4" Type="http://schemas.openxmlformats.org/officeDocument/2006/relationships/slide" Target="slides/slide2.xml" /><Relationship Id="rId40" Type="http://schemas.openxmlformats.org/officeDocument/2006/relationships/slide" Target="slides/slide38.xml" /><Relationship Id="rId41" Type="http://schemas.openxmlformats.org/officeDocument/2006/relationships/slide" Target="slides/slide39.xml" /><Relationship Id="rId42" Type="http://schemas.openxmlformats.org/officeDocument/2006/relationships/slide" Target="slides/slide40.xml" /><Relationship Id="rId43" Type="http://schemas.openxmlformats.org/officeDocument/2006/relationships/slide" Target="slides/slide41.xml" /><Relationship Id="rId44" Type="http://schemas.openxmlformats.org/officeDocument/2006/relationships/slide" Target="slides/slide42.xml" /><Relationship Id="rId45" Type="http://schemas.openxmlformats.org/officeDocument/2006/relationships/slide" Target="slides/slide43.xml" /><Relationship Id="rId46" Type="http://schemas.openxmlformats.org/officeDocument/2006/relationships/tags" Target="tags/tag50.xml" /><Relationship Id="rId47" Type="http://schemas.openxmlformats.org/officeDocument/2006/relationships/presProps" Target="presProps.xml" /><Relationship Id="rId48" Type="http://schemas.openxmlformats.org/officeDocument/2006/relationships/viewProps" Target="viewProps.xml" /><Relationship Id="rId49" Type="http://schemas.openxmlformats.org/officeDocument/2006/relationships/theme" Target="theme/theme1.xml" /><Relationship Id="rId5" Type="http://schemas.openxmlformats.org/officeDocument/2006/relationships/slide" Target="slides/slide3.xml" /><Relationship Id="rId50" Type="http://schemas.openxmlformats.org/officeDocument/2006/relationships/tableStyles" Target="tableStyles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146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rtlCol="0">
            <a:noAutofit/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buFont typeface="Arial"/>
            </a:pPr>
            <a:endParaRPr lang="zh-CN" altLang="en-US" sz="12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147" name="日期占位符 2"/>
          <p:cNvSpPr>
            <a:spLocks noGrp="1"/>
          </p:cNvSpPr>
          <p:nvPr>
            <p:ph type="dt" idx="1"/>
          </p:nvPr>
        </p:nvSpPr>
        <p:spPr>
          <a:xfrm>
            <a:off x="3884612" y="0"/>
            <a:ext cx="2971800" cy="457200"/>
          </a:xfrm>
          <a:prstGeom prst="rect">
            <a:avLst/>
          </a:prstGeom>
        </p:spPr>
        <p:txBody>
          <a:bodyPr rtlCol="0">
            <a:noAutofit/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buFont typeface="Arial"/>
            </a:pPr>
            <a:endParaRPr lang="zh-CN" altLang="en-US" sz="12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148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6149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6150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2"/>
            <a:ext cx="2971800" cy="457200"/>
          </a:xfrm>
          <a:prstGeom prst="rect">
            <a:avLst/>
          </a:prstGeom>
        </p:spPr>
        <p:txBody>
          <a:bodyPr rtlCol="0" anchor="b" anchorCtr="0">
            <a:noAutofit/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buFont typeface="Arial"/>
            </a:pPr>
            <a:endParaRPr lang="zh-CN" altLang="en-US" sz="12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151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numCol="1" anchor="b" anchorCtr="0" compatLnSpc="1">
            <a:noAutofit/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buFont typeface="Arial"/>
              <a:buChar char="•"/>
            </a:pPr>
            <a:fld id="{C4BBD268-8457-4BA8-BA25-7DA6A6436489}" type="slidenum">
              <a:rPr lang="en-US" altLang="en-US" sz="1200">
                <a:latin typeface="Times New Roman" panose="02020603050405020304" pitchFamily="18" charset="0"/>
                <a:ea typeface="黑体" panose="02010609060101010101" pitchFamily="49" charset="-122"/>
              </a:rPr>
              <a:t/>
            </a:fld>
            <a:endParaRPr lang="en-US" altLang="en-US" sz="12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1_标题和内容">
    <p:bg>
      <p:bg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0320"/>
            <a:ext cx="9105900" cy="51441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marL="0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400" b="0" i="0" u="none" baseline="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0" sz="3200" b="0" i="0" u="none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kumimoji="0" sz="2800" b="0" i="0" u="none" baseline="0">
          <a:solidFill>
            <a:schemeClr val="tx1"/>
          </a:solidFill>
          <a:latin typeface="+mn-lt"/>
          <a:ea typeface="+mn-ea"/>
        </a:defRPr>
      </a:lvl2pPr>
      <a:lvl3pPr marL="11430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0" sz="2400" b="0" i="0" u="none" baseline="0">
          <a:solidFill>
            <a:schemeClr val="tx1"/>
          </a:solidFill>
          <a:latin typeface="+mn-lt"/>
          <a:ea typeface="+mn-ea"/>
        </a:defRPr>
      </a:lvl3pPr>
      <a:lvl4pPr marL="16002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kumimoji="0" sz="2000" b="0" i="0" u="none" baseline="0">
          <a:solidFill>
            <a:schemeClr val="tx1"/>
          </a:solidFill>
          <a:latin typeface="+mn-lt"/>
          <a:ea typeface="+mn-ea"/>
        </a:defRPr>
      </a:lvl4pPr>
      <a:lvl5pPr marL="20574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kumimoji="0" sz="2000" b="0" i="0" u="none" baseline="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Relationship Id="rId3" Type="http://schemas.openxmlformats.org/officeDocument/2006/relationships/tags" Target="../tags/tag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5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.xml" /><Relationship Id="rId3" Type="http://schemas.openxmlformats.org/officeDocument/2006/relationships/tags" Target="../tags/tag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9.xml" /><Relationship Id="rId3" Type="http://schemas.openxmlformats.org/officeDocument/2006/relationships/tags" Target="../tags/tag1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1.xml" /><Relationship Id="rId3" Type="http://schemas.openxmlformats.org/officeDocument/2006/relationships/tags" Target="../tags/tag1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tags" Target="../tags/tag13.xml" /><Relationship Id="rId4" Type="http://schemas.openxmlformats.org/officeDocument/2006/relationships/tags" Target="../tags/tag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Relationship Id="rId3" Type="http://schemas.openxmlformats.org/officeDocument/2006/relationships/tags" Target="../tags/tag17.xml" /><Relationship Id="rId4" Type="http://schemas.openxmlformats.org/officeDocument/2006/relationships/tags" Target="../tags/tag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Relationship Id="rId3" Type="http://schemas.openxmlformats.org/officeDocument/2006/relationships/tags" Target="../tags/tag21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Relationship Id="rId3" Type="http://schemas.openxmlformats.org/officeDocument/2006/relationships/tags" Target="../tags/tag2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Relationship Id="rId3" Type="http://schemas.openxmlformats.org/officeDocument/2006/relationships/tags" Target="../tags/tag2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Relationship Id="rId3" Type="http://schemas.openxmlformats.org/officeDocument/2006/relationships/tags" Target="../tags/tag24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Relationship Id="rId3" Type="http://schemas.openxmlformats.org/officeDocument/2006/relationships/tags" Target="../tags/tag25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Relationship Id="rId3" Type="http://schemas.openxmlformats.org/officeDocument/2006/relationships/tags" Target="../tags/tag26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Relationship Id="rId3" Type="http://schemas.openxmlformats.org/officeDocument/2006/relationships/tags" Target="../tags/tag27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Relationship Id="rId3" Type="http://schemas.openxmlformats.org/officeDocument/2006/relationships/tags" Target="../tags/tag28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Relationship Id="rId3" Type="http://schemas.openxmlformats.org/officeDocument/2006/relationships/tags" Target="../tags/tag29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Relationship Id="rId3" Type="http://schemas.openxmlformats.org/officeDocument/2006/relationships/tags" Target="../tags/tag30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Relationship Id="rId3" Type="http://schemas.openxmlformats.org/officeDocument/2006/relationships/tags" Target="../tags/tag31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Relationship Id="rId3" Type="http://schemas.openxmlformats.org/officeDocument/2006/relationships/tags" Target="../tags/tag32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Relationship Id="rId3" Type="http://schemas.openxmlformats.org/officeDocument/2006/relationships/tags" Target="../tags/tag33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Relationship Id="rId3" Type="http://schemas.openxmlformats.org/officeDocument/2006/relationships/tags" Target="../tags/tag34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Relationship Id="rId3" Type="http://schemas.openxmlformats.org/officeDocument/2006/relationships/tags" Target="../tags/tag35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Relationship Id="rId3" Type="http://schemas.openxmlformats.org/officeDocument/2006/relationships/tags" Target="../tags/tag36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Relationship Id="rId3" Type="http://schemas.openxmlformats.org/officeDocument/2006/relationships/tags" Target="../tags/tag37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Relationship Id="rId3" Type="http://schemas.openxmlformats.org/officeDocument/2006/relationships/tags" Target="../tags/tag38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9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Relationship Id="rId3" Type="http://schemas.openxmlformats.org/officeDocument/2006/relationships/image" Target="../media/image17.png" /><Relationship Id="rId4" Type="http://schemas.openxmlformats.org/officeDocument/2006/relationships/tags" Target="../tags/tag40.xml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png" /><Relationship Id="rId3" Type="http://schemas.openxmlformats.org/officeDocument/2006/relationships/tags" Target="../tags/tag41.xml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Relationship Id="rId3" Type="http://schemas.openxmlformats.org/officeDocument/2006/relationships/tags" Target="../tags/tag42.xml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3.xml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Relationship Id="rId3" Type="http://schemas.openxmlformats.org/officeDocument/2006/relationships/tags" Target="../tags/tag44.xml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png" /><Relationship Id="rId3" Type="http://schemas.openxmlformats.org/officeDocument/2006/relationships/tags" Target="../tags/tag45.xml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Relationship Id="rId3" Type="http://schemas.openxmlformats.org/officeDocument/2006/relationships/tags" Target="../tags/tag46.xml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3.png" /><Relationship Id="rId3" Type="http://schemas.openxmlformats.org/officeDocument/2006/relationships/tags" Target="../tags/tag47.xml" /></Relationships>
</file>

<file path=ppt/slides/_rels/slide4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png" /><Relationship Id="rId3" Type="http://schemas.openxmlformats.org/officeDocument/2006/relationships/tags" Target="../tags/tag48.xml" /></Relationships>
</file>

<file path=ppt/slides/_rels/slide4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png" /><Relationship Id="rId3" Type="http://schemas.openxmlformats.org/officeDocument/2006/relationships/tags" Target="../tags/tag49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1817846" y="2169319"/>
            <a:ext cx="524827" cy="452914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1800"/>
              <a:t>01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622233" y="2172176"/>
            <a:ext cx="2861310" cy="483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700"/>
              <a:t>考点解读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1817846" y="2761774"/>
            <a:ext cx="524827" cy="452914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1800"/>
              <a:t>02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1817846" y="3417094"/>
            <a:ext cx="524827" cy="452914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1800"/>
              <a:t>03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1817846" y="4143851"/>
            <a:ext cx="524827" cy="452914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1800"/>
              <a:t>04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572226" y="2761774"/>
            <a:ext cx="2861310" cy="483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700"/>
              <a:t>考点梳理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572226" y="3386138"/>
            <a:ext cx="2861310" cy="483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700"/>
              <a:t>真题剖析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622233" y="4112895"/>
            <a:ext cx="2861310" cy="483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700"/>
              <a:t>实战提分</a:t>
            </a:r>
          </a:p>
        </p:txBody>
      </p:sp>
      <p:sp>
        <p:nvSpPr>
          <p:cNvPr id="11" name="矩形 10"/>
          <p:cNvSpPr/>
          <p:nvPr/>
        </p:nvSpPr>
        <p:spPr>
          <a:xfrm>
            <a:off x="705326" y="793909"/>
            <a:ext cx="5963602" cy="110061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000" b="1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 </a:t>
            </a:r>
            <a:r>
              <a:rPr lang="zh-CN" altLang="en-US" sz="4050" b="1">
                <a:solidFill>
                  <a:schemeClr val="tx1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第一章   </a:t>
            </a:r>
            <a:r>
              <a:rPr lang="zh-CN" altLang="en-US" sz="4050" b="1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地球与地图</a:t>
            </a:r>
            <a:endParaRPr lang="zh-CN" altLang="en-US" sz="4050" b="1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02694" y="2164080"/>
            <a:ext cx="2415064" cy="500062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502694" y="2762250"/>
            <a:ext cx="2415064" cy="500062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02694" y="3437572"/>
            <a:ext cx="2415064" cy="500062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502694" y="4112895"/>
            <a:ext cx="2415064" cy="500062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24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3200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01</a:t>
            </a:r>
            <a:endParaRPr lang="en-US" altLang="zh-CN" sz="3200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737712" y="2933947"/>
            <a:ext cx="7886700" cy="1043677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 algn="l" rtl="0" eaLnBrk="1" hangingPunct="0">
              <a:defRPr kumimoji="0" lang="zh-CN"/>
            </a:defPPr>
            <a:lvl1pPr mar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33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300"/>
              <a:t>考点解读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61449" y="354806"/>
          <a:ext cx="8881110" cy="43714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6895"/>
                <a:gridCol w="5602129"/>
                <a:gridCol w="1452086"/>
              </a:tblGrid>
              <a:tr h="456724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1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主要考点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21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</a:t>
                      </a:r>
                      <a:r>
                        <a:rPr lang="zh-CN" altLang="en-US" sz="21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内容解读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1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考查频率</a:t>
                      </a:r>
                    </a:p>
                  </a:txBody>
                  <a:tcPr marL="68580" marR="68580" marT="34290" marB="34290"/>
                </a:tc>
              </a:tr>
              <a:tr h="34813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地球的形状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了解人类认识地球形状的过程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●</a:t>
                      </a:r>
                    </a:p>
                  </a:txBody>
                  <a:tcPr marL="68580" marR="68580" marT="34290" marB="34290"/>
                </a:tc>
              </a:tr>
              <a:tr h="3924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地球的大小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用平均半径、赤道周长和表面积描述地球的大小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●</a:t>
                      </a:r>
                    </a:p>
                  </a:txBody>
                  <a:tcPr marL="68580" marR="68580" marT="34290" marB="34290"/>
                </a:tc>
              </a:tr>
              <a:tr h="626269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地球运动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用简单的方法演示地理现象，说明地球的自转和公转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●●●●●</a:t>
                      </a:r>
                    </a:p>
                  </a:txBody>
                  <a:tcPr marL="68580" marR="68580" marT="34290" marB="34290"/>
                </a:tc>
              </a:tr>
              <a:tr h="62626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经纬线、经纬度的特点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运用地球仪，说出经线与纬线、经度与纬度的划分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●●</a:t>
                      </a:r>
                    </a:p>
                  </a:txBody>
                  <a:tcPr marL="68580" marR="68580" marT="34290" marB="34290"/>
                </a:tc>
              </a:tr>
              <a:tr h="34766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经纬网应用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在地球仪上确定某地点的经纬度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●●●</a:t>
                      </a:r>
                    </a:p>
                  </a:txBody>
                  <a:tcPr marL="68580" marR="68580" marT="34290" marB="34290"/>
                </a:tc>
              </a:tr>
              <a:tr h="658654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地图的基本要素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（1）在地图上辨别方向，判读经度和纬度，量算距离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（2）根据需要选择常用地图，查找所需要的地理信息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●●●●</a:t>
                      </a:r>
                    </a:p>
                  </a:txBody>
                  <a:tcPr marL="68580" marR="68580" marT="34290" marB="34290"/>
                </a:tc>
              </a:tr>
              <a:tr h="915352">
                <a:tc>
                  <a:txBody>
                    <a:bodyPr/>
                    <a:lstStyle/>
                    <a:p>
                      <a:pPr algn="ctr">
                        <a:lnSpc>
                          <a:spcPct val="190000"/>
                        </a:lnSpc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等高线地形图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（1）在等高线地形图上，识别山峰、山脊、山谷，判断坡的陡缓，估算海拔与相对高度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（2）在地形图上识别五种主要的地形类型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●●●●●</a:t>
                      </a: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3200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02</a:t>
            </a:r>
            <a:endParaRPr lang="zh-CN" altLang="en-US" sz="3200"/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737712" y="2933947"/>
            <a:ext cx="7886700" cy="1043677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 algn="l" rtl="0" eaLnBrk="1" hangingPunct="0">
              <a:defRPr kumimoji="0" lang="zh-CN"/>
            </a:defPPr>
            <a:lvl1pPr mar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33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300"/>
              <a:t>考点梳理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564832" y="427196"/>
            <a:ext cx="8537733" cy="25874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30000"/>
              </a:lnSpc>
            </a:pPr>
            <a:r>
              <a:rPr lang="zh-CN" altLang="en-US" sz="2100">
                <a:latin typeface="Arial" panose="020b0604020202020204" pitchFamily="34" charset="0"/>
                <a:sym typeface="+mn-ea"/>
              </a:rPr>
              <a:t>一、地球</a:t>
            </a:r>
            <a:endParaRPr lang="zh-CN" altLang="en-US" sz="2100">
              <a:latin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形状：地球是一个</a:t>
            </a:r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两极稍扁、赤道略鼓的不规则球体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21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大小：</a:t>
            </a:r>
            <a:endParaRPr lang="zh-CN" altLang="en-US" sz="21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①平均半径：6 371千米；</a:t>
            </a:r>
          </a:p>
          <a:p>
            <a:pPr>
              <a:lnSpc>
                <a:spcPct val="130000"/>
              </a:lnSpc>
            </a:pPr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②赤道周长：约4万千米；</a:t>
            </a:r>
          </a:p>
          <a:p>
            <a:pPr>
              <a:lnSpc>
                <a:spcPct val="130000"/>
              </a:lnSpc>
            </a:pPr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③表面积：5</a:t>
            </a:r>
            <a:r>
              <a:rPr lang="en-US" altLang="zh-CN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1亿平方千米。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53891" y="3014662"/>
            <a:ext cx="5339715" cy="3914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>
                <a:latin typeface="Arial" panose="020b0604020202020204" pitchFamily="34" charset="0"/>
                <a:sym typeface="+mn-ea"/>
              </a:rPr>
              <a:t>二、地球的模型——地球仪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53891" y="3545681"/>
            <a:ext cx="5496877" cy="3914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纬线（纬度）和经线（经度）</a:t>
            </a:r>
            <a:endParaRPr lang="zh-CN" altLang="en-US" sz="21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4294" y="298609"/>
          <a:ext cx="8954453" cy="45124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105"/>
                <a:gridCol w="1338739"/>
                <a:gridCol w="3550444"/>
                <a:gridCol w="3606165"/>
              </a:tblGrid>
              <a:tr h="397192"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5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/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1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纬线（纬度）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1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经线（经度）</a:t>
                      </a:r>
                    </a:p>
                  </a:txBody>
                  <a:tcPr marL="68580" marR="68580" marT="34290" marB="34290"/>
                </a:tc>
              </a:tr>
              <a:tr h="638651"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定义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/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在地球仪上，顺着</a:t>
                      </a:r>
                      <a:r>
                        <a:rPr lang="zh-CN" altLang="en-US" sz="1800" b="1">
                          <a:solidFill>
                            <a:srgbClr val="C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东西方向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围绕地球仪一周的圆圈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连接</a:t>
                      </a:r>
                      <a:r>
                        <a:rPr lang="zh-CN" altLang="en-US" sz="1800" b="1">
                          <a:solidFill>
                            <a:srgbClr val="C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南北两极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，并与赤道垂直相交的半圆</a:t>
                      </a:r>
                    </a:p>
                  </a:txBody>
                  <a:tcPr marL="68580" marR="68580" marT="34290" marB="34290"/>
                </a:tc>
              </a:tr>
              <a:tr h="399574">
                <a:tc row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特点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形状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圆圈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半圆（两条相对应经线组成一个圆）</a:t>
                      </a:r>
                    </a:p>
                  </a:txBody>
                  <a:tcPr marL="68580" marR="68580" marT="34290" marB="34290"/>
                </a:tc>
              </a:tr>
              <a:tr h="927259">
                <a:tc vMerge="1">
                  <a:txBody>
                    <a:bodyPr/>
                    <a:lstStyle/>
                    <a:p/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长度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①赤道</a:t>
                      </a:r>
                      <a:r>
                        <a:rPr lang="zh-CN" altLang="en-US" sz="1800" b="1">
                          <a:solidFill>
                            <a:srgbClr val="C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最长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（约4万千米），极点最短为0，度数越大，纬线越短；②同纬度的纬线相等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长度相等，约为2万千米指示</a:t>
                      </a:r>
                    </a:p>
                  </a:txBody>
                  <a:tcPr marL="68580" marR="68580" marT="34290" marB="34290"/>
                </a:tc>
              </a:tr>
              <a:tr h="359569">
                <a:tc vMerge="1">
                  <a:txBody>
                    <a:bodyPr/>
                    <a:lstStyle/>
                    <a:p/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指示方向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800" b="1">
                          <a:solidFill>
                            <a:srgbClr val="C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东西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方向（横向）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800" b="1">
                          <a:solidFill>
                            <a:srgbClr val="C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南北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方向（纵向）</a:t>
                      </a:r>
                    </a:p>
                  </a:txBody>
                  <a:tcPr marL="68580" marR="68580" marT="34290" marB="34290"/>
                </a:tc>
              </a:tr>
              <a:tr h="350044"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度数范围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/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0°~90°（南、北纬）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0°~180°（东、西经）</a:t>
                      </a:r>
                    </a:p>
                  </a:txBody>
                  <a:tcPr marL="68580" marR="68580" marT="34290" marB="34290"/>
                </a:tc>
              </a:tr>
              <a:tr h="1440180"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度数分布</a:t>
                      </a:r>
                    </a:p>
                    <a:p>
                      <a:pPr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规律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/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北纬（N）：向北越来越大；</a:t>
                      </a:r>
                    </a:p>
                    <a:p>
                      <a:pPr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南纬（S）：向南越来越大；</a:t>
                      </a:r>
                    </a:p>
                    <a:p>
                      <a:pPr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判定：</a:t>
                      </a:r>
                      <a:r>
                        <a:rPr lang="zh-CN" altLang="en-US" sz="1800" b="1">
                          <a:solidFill>
                            <a:srgbClr val="C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纬度向北变大的是北纬（N），向南变大的是南纬（S）</a:t>
                      </a:r>
                      <a:endParaRPr lang="zh-CN" altLang="en-US" sz="1800" b="1">
                        <a:solidFill>
                          <a:srgbClr val="C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东经（E）：向东越来越大；</a:t>
                      </a:r>
                    </a:p>
                    <a:p>
                      <a:pPr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西经（W）：向西越来越大；</a:t>
                      </a:r>
                    </a:p>
                    <a:p>
                      <a:pPr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判定：</a:t>
                      </a:r>
                      <a:r>
                        <a:rPr lang="zh-CN" altLang="en-US" sz="1800" b="1">
                          <a:solidFill>
                            <a:srgbClr val="C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顺着地球自转的方向经度往东变大的是东经（E），向西变大的是西经（W）</a:t>
                      </a: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248126" y="298609"/>
          <a:ext cx="8833485" cy="3543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4369"/>
                <a:gridCol w="4119086"/>
                <a:gridCol w="4050030"/>
              </a:tblGrid>
              <a:tr h="463391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5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1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纬线（纬度）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1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经线（经度）</a:t>
                      </a:r>
                    </a:p>
                  </a:txBody>
                  <a:tcPr marL="68580" marR="68580" marT="34290" marB="34290"/>
                </a:tc>
              </a:tr>
              <a:tr h="103251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特殊线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赤道（0°），</a:t>
                      </a:r>
                    </a:p>
                    <a:p>
                      <a:pPr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南、北回归线（23</a:t>
                      </a:r>
                      <a:r>
                        <a:rPr lang="en-US" altLang="zh-CN" sz="21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</a:t>
                      </a: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5°），</a:t>
                      </a:r>
                    </a:p>
                    <a:p>
                      <a:pPr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南、北极圈（66</a:t>
                      </a:r>
                      <a:r>
                        <a:rPr lang="en-US" altLang="zh-CN" sz="21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</a:t>
                      </a: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5°）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本初子午线（0°，通过英国伦敦格林尼治天文台原址）、180°、20°W、160°E</a:t>
                      </a:r>
                    </a:p>
                  </a:txBody>
                  <a:tcPr marL="68580" marR="68580" marT="34290" marB="34290"/>
                </a:tc>
              </a:tr>
              <a:tr h="20478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划分界线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赤道以北为北半球（N）</a:t>
                      </a:r>
                      <a:r>
                        <a:rPr lang="en-US" altLang="zh-CN" sz="21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;</a:t>
                      </a:r>
                    </a:p>
                    <a:p>
                      <a:pPr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赤道以南为南半球（S）；</a:t>
                      </a:r>
                    </a:p>
                    <a:p>
                      <a:pPr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0°~30°为低纬度；</a:t>
                      </a:r>
                    </a:p>
                    <a:p>
                      <a:pPr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30°~60°为中纬度；</a:t>
                      </a:r>
                    </a:p>
                    <a:p>
                      <a:pPr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60°~90°为高纬度；</a:t>
                      </a:r>
                    </a:p>
                    <a:p>
                      <a:pPr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回归线和极圈是五带的分界线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100" b="1">
                          <a:solidFill>
                            <a:srgbClr val="C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20°W以东，160°E以西为东半球；</a:t>
                      </a:r>
                    </a:p>
                    <a:p>
                      <a:pPr>
                        <a:buNone/>
                      </a:pPr>
                      <a:r>
                        <a:rPr lang="zh-CN" altLang="en-US" sz="2100" b="1">
                          <a:solidFill>
                            <a:srgbClr val="C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20°W以西，160°E以东为西半球。</a:t>
                      </a: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413385" y="3842385"/>
            <a:ext cx="8503444" cy="103774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2.经纬网：地球仪或地图上由纬线与经线交织所构成的网格，叫作经纬网。它的作用是可以确定地球表面任何一点的经纬度。在军事、航海、航空、交通和气象观测等方面作用巨大。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67628" y="0"/>
            <a:ext cx="9007793" cy="8434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100" b="1">
                <a:latin typeface="Arial" panose="020b0604020202020204" pitchFamily="34" charset="0"/>
                <a:sym typeface="+mn-ea"/>
              </a:rPr>
              <a:t>三、地球的运动</a:t>
            </a:r>
            <a:endParaRPr lang="zh-CN" altLang="en-US" sz="2100" b="1">
              <a:latin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100" b="1">
                <a:latin typeface="Arial" panose="020b0604020202020204" pitchFamily="34" charset="0"/>
                <a:sym typeface="+mn-ea"/>
              </a:rPr>
              <a:t>     </a:t>
            </a:r>
            <a:r>
              <a:rPr lang="en-US" altLang="zh-CN" sz="2100">
                <a:latin typeface="+mn-ea"/>
                <a:cs typeface="+mn-ea"/>
                <a:sym typeface="+mn-ea"/>
              </a:rPr>
              <a:t>  </a:t>
            </a:r>
            <a:r>
              <a:rPr lang="zh-CN" altLang="en-US" sz="2100">
                <a:latin typeface="+mn-ea"/>
                <a:cs typeface="+mn-ea"/>
                <a:sym typeface="+mn-ea"/>
              </a:rPr>
              <a:t>1</a:t>
            </a:r>
            <a:r>
              <a:rPr lang="en-US" altLang="zh-CN" sz="2100">
                <a:latin typeface="+mn-ea"/>
                <a:cs typeface="+mn-ea"/>
                <a:sym typeface="+mn-ea"/>
              </a:rPr>
              <a:t>.</a:t>
            </a:r>
            <a:r>
              <a:rPr lang="zh-CN" altLang="en-US" sz="2100">
                <a:latin typeface="+mn-ea"/>
                <a:cs typeface="+mn-ea"/>
                <a:sym typeface="+mn-ea"/>
              </a:rPr>
              <a:t>自转和公转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628" y="842487"/>
          <a:ext cx="9007316" cy="4279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5871"/>
                <a:gridCol w="3570446"/>
                <a:gridCol w="4180999"/>
              </a:tblGrid>
              <a:tr h="38862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1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100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地球自转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100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地球公转</a:t>
                      </a:r>
                    </a:p>
                  </a:txBody>
                  <a:tcPr marL="68580" marR="68580" marT="34290" marB="34290"/>
                </a:tc>
              </a:tr>
              <a:tr h="7086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旋转特点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地球绕地轴不停地自转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地轴始终倾斜665°绕太阳不停地公转</a:t>
                      </a:r>
                    </a:p>
                  </a:txBody>
                  <a:tcPr marL="68580" marR="68580" marT="34290" marB="34290"/>
                </a:tc>
              </a:tr>
              <a:tr h="1028700">
                <a:tc>
                  <a:txBody>
                    <a:bodyPr/>
                    <a:lstStyle/>
                    <a:p>
                      <a:pPr algn="ctr">
                        <a:lnSpc>
                          <a:spcPct val="190000"/>
                        </a:lnSpc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方向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面向赤道看：自西向东</a:t>
                      </a:r>
                    </a:p>
                    <a:p>
                      <a:pPr>
                        <a:buNone/>
                      </a:pPr>
                      <a:r>
                        <a:rPr lang="zh-CN" altLang="en-US" sz="2100" b="1">
                          <a:solidFill>
                            <a:srgbClr val="C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北极上空看：顺时针方向</a:t>
                      </a:r>
                    </a:p>
                    <a:p>
                      <a:pPr>
                        <a:buNone/>
                      </a:pPr>
                      <a:r>
                        <a:rPr lang="zh-CN" altLang="en-US" sz="2100" b="1">
                          <a:solidFill>
                            <a:srgbClr val="C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南极上空看：逆时针方向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lnSpc>
                          <a:spcPct val="220000"/>
                        </a:lnSpc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自西向东（俯视逆时针方向）</a:t>
                      </a:r>
                    </a:p>
                  </a:txBody>
                  <a:tcPr marL="68580" marR="68580" marT="34290" marB="34290"/>
                </a:tc>
              </a:tr>
              <a:tr h="484346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周期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一天（约24小时）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一年（约365天）</a:t>
                      </a:r>
                    </a:p>
                  </a:txBody>
                  <a:tcPr marL="68580" marR="68580" marT="34290" marB="34290"/>
                </a:tc>
              </a:tr>
              <a:tr h="166878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引起</a:t>
                      </a:r>
                    </a:p>
                    <a:p>
                      <a:pPr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现象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①昼夜交替（周期24小时）；</a:t>
                      </a:r>
                    </a:p>
                    <a:p>
                      <a:pPr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②时间差异（东边比西边早）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①昼夜长短的变化；</a:t>
                      </a:r>
                    </a:p>
                    <a:p>
                      <a:pPr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②四季的变化，南半球与北半球季节相反；</a:t>
                      </a:r>
                    </a:p>
                    <a:p>
                      <a:pPr>
                        <a:buNone/>
                      </a:pPr>
                      <a:r>
                        <a:rPr lang="zh-CN" altLang="en-US" sz="21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③五带的划分，其依据：各地一年中获得太阳热量不同</a:t>
                      </a: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30091" y="419576"/>
            <a:ext cx="2349341" cy="43767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altLang="en-US" sz="2400">
                <a:sym typeface="+mn-ea"/>
              </a:rPr>
              <a:t>2</a:t>
            </a:r>
            <a:r>
              <a:rPr lang="en-US" altLang="zh-CN" sz="2400">
                <a:sym typeface="+mn-ea"/>
              </a:rPr>
              <a:t>.</a:t>
            </a:r>
            <a:r>
              <a:rPr lang="zh-CN" altLang="en-US" sz="2400">
                <a:sym typeface="+mn-ea"/>
              </a:rPr>
              <a:t>二分二至日</a:t>
            </a:r>
            <a:r>
              <a:rPr lang="zh-CN" altLang="en-US" sz="2100">
                <a:sym typeface="+mn-ea"/>
              </a:rPr>
              <a:t>              </a:t>
            </a:r>
            <a:endParaRPr lang="zh-CN" altLang="en-US" sz="2100">
              <a:solidFill>
                <a:srgbClr val="FF0000"/>
              </a:solidFill>
              <a:sym typeface="+mn-ea"/>
            </a:endParaRPr>
          </a:p>
        </p:txBody>
      </p:sp>
      <p:pic>
        <p:nvPicPr>
          <p:cNvPr id="4" name="图片 3" descr="截图2021020512403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549366" y="419576"/>
            <a:ext cx="4567238" cy="270414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3679984" y="3235643"/>
            <a:ext cx="2306003" cy="3914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地球公转示意图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31544" y="3627120"/>
            <a:ext cx="4918234" cy="123110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1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【知识拓展】</a:t>
            </a:r>
          </a:p>
          <a:p>
            <a:pPr>
              <a:lnSpc>
                <a:spcPct val="120000"/>
              </a:lnSpc>
            </a:pPr>
            <a:r>
              <a:rPr lang="en-US" altLang="zh-CN" sz="21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21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太阳直射点的回归运动。</a:t>
            </a:r>
          </a:p>
          <a:p>
            <a:pPr>
              <a:lnSpc>
                <a:spcPct val="120000"/>
              </a:lnSpc>
            </a:pPr>
            <a:r>
              <a:rPr lang="en-US" altLang="zh-CN" sz="21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21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正午太阳高度的变化规律。</a:t>
            </a: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063943" y="350044"/>
            <a:ext cx="7016114" cy="44438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100" b="1">
                <a:latin typeface="+mj-ea"/>
                <a:ea typeface="+mj-ea"/>
                <a:sym typeface="+mn-ea"/>
              </a:rPr>
              <a:t>四、地图的阅读</a:t>
            </a:r>
            <a:endParaRPr lang="zh-CN" altLang="en-US" sz="2100" b="1">
              <a:latin typeface="+mj-ea"/>
              <a:ea typeface="+mj-ea"/>
            </a:endParaRP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+mn-ea"/>
                <a:cs typeface="宋体" panose="02010600030101010101" pitchFamily="2" charset="-122"/>
                <a:sym typeface="+mn-ea"/>
              </a:rPr>
              <a:t>（一）地图三要素：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方向、比例尺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和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图例</a:t>
            </a: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运用地图辨别方向。</a:t>
            </a:r>
            <a:endParaRPr lang="zh-CN" altLang="en-US" sz="1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（1）一般方法：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上北下南，左西右东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1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（2）指向标法：指向标的箭头指向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北方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1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（3）经纬线定向：经线指示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南北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方向；纬线指示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东西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方向。</a:t>
            </a:r>
            <a:endParaRPr lang="zh-CN" altLang="en-US" sz="1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量算距离。</a:t>
            </a:r>
            <a:endParaRPr lang="zh-CN" altLang="en-US" sz="1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（1）比例尺的表示方法：文字式、线段式、数字式。</a:t>
            </a:r>
            <a:endParaRPr lang="zh-CN" altLang="en-US" sz="1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比例尺=图上距离÷实地距离</a:t>
            </a:r>
            <a:endParaRPr lang="zh-CN" altLang="en-US" sz="1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（2）比例尺的大小与范围大小、内容详略之间的关系。</a:t>
            </a:r>
            <a:endParaRPr lang="zh-CN" altLang="en-US" sz="1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比例尺小，表示范围大，内容简单。</a:t>
            </a:r>
            <a:endParaRPr lang="zh-CN" altLang="en-US" sz="1800" b="1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比例尺大，表示范围小，内容详细。</a:t>
            </a:r>
            <a:endParaRPr lang="zh-CN" altLang="en-US" sz="1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图例：一般在地图的边缘或边角上。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56285" y="488632"/>
            <a:ext cx="7631430" cy="43300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海拔与相对高度</a:t>
            </a:r>
            <a:endParaRPr lang="zh-CN" altLang="en-US" sz="1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（1）海拔指地面某个地点高出海平面的垂直距离。</a:t>
            </a:r>
            <a:endParaRPr lang="zh-CN" altLang="en-US" sz="1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（2）相对高度指某个地点高出另一个地点的垂直距离。</a:t>
            </a:r>
            <a:endParaRPr lang="zh-CN" altLang="en-US" sz="1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等高线和等深线。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（1）等高线：在地图上，把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海拔相同的各点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连接成线，就是等高线。</a:t>
            </a:r>
          </a:p>
          <a:p>
            <a:pPr>
              <a:lnSpc>
                <a:spcPct val="110000"/>
              </a:lnSpc>
            </a:pP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每条等高线都有相应的海拔数值。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（2）由等高线的特点判断地形：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等高线密集的地方，坡陡；等高线稀疏的地方，坡缓。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（3）等深线：把海洋中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深度相同的点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连接成线，就是等深线。</a:t>
            </a:r>
          </a:p>
          <a:p>
            <a:pPr>
              <a:lnSpc>
                <a:spcPct val="110000"/>
              </a:lnSpc>
            </a:pP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从等深线上标注的深度，可知海洋的深浅；等深线疏，坡度大；反之，坡度小。</a:t>
            </a: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+mn-ea"/>
                <a:cs typeface="宋体" panose="02010600030101010101" pitchFamily="2" charset="-122"/>
                <a:sym typeface="+mn-ea"/>
              </a:rPr>
              <a:t>（二）选择适用的地图</a:t>
            </a:r>
            <a:endParaRPr lang="zh-CN" altLang="en-US" sz="1800" b="1">
              <a:latin typeface="+mn-ea"/>
              <a:cs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分类：自然地图、社会经济地图。</a:t>
            </a:r>
            <a:endParaRPr lang="zh-CN" altLang="en-US" sz="1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选择依据：目的、需要等。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8130" y="266224"/>
            <a:ext cx="8587739" cy="4611529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757713" y="521017"/>
            <a:ext cx="8567738" cy="8477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30000"/>
              </a:lnSpc>
            </a:pPr>
            <a:r>
              <a:rPr lang="zh-CN" altLang="en-US" sz="2100" b="1">
                <a:latin typeface="+mj-ea"/>
                <a:ea typeface="+mj-ea"/>
              </a:rPr>
              <a:t>五、等高线地形图</a:t>
            </a:r>
          </a:p>
          <a:p>
            <a:pPr>
              <a:lnSpc>
                <a:spcPct val="13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识别等高线地形图上的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山峰、山脊、山谷、陡崖、鞍部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等。</a:t>
            </a:r>
          </a:p>
        </p:txBody>
      </p:sp>
      <p:pic>
        <p:nvPicPr>
          <p:cNvPr id="3" name="图片 2" descr="截图2021020513040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lum bright="6000"/>
          </a:blip>
          <a:stretch>
            <a:fillRect/>
          </a:stretch>
        </p:blipFill>
        <p:spPr>
          <a:xfrm>
            <a:off x="674370" y="1429226"/>
            <a:ext cx="6202204" cy="143970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913924" y="2943701"/>
            <a:ext cx="5629275" cy="18669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3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①山峰：等高线闭合，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数值从中间向四周逐渐降低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>
              <a:lnSpc>
                <a:spcPct val="13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②山脊：等高线弯曲部分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向低处凸出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>
              <a:lnSpc>
                <a:spcPct val="13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③山谷：等高线弯曲部分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向高处凸出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>
              <a:lnSpc>
                <a:spcPct val="13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④陡崖：多条等高线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重叠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>
              <a:lnSpc>
                <a:spcPct val="13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⑤鞍部：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两侧的等高线比较高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585788" y="310515"/>
            <a:ext cx="8246745" cy="45891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40000"/>
              </a:lnSpc>
            </a:pPr>
            <a:r>
              <a:rPr lang="zh-CN" altLang="en-US" sz="2100">
                <a:latin typeface="+mj-ea"/>
                <a:ea typeface="+mj-ea"/>
                <a:cs typeface="+mj-ea"/>
              </a:rPr>
              <a:t>2</a:t>
            </a:r>
            <a:r>
              <a:rPr lang="en-US" altLang="zh-CN" sz="2100">
                <a:latin typeface="+mj-ea"/>
                <a:ea typeface="+mj-ea"/>
                <a:cs typeface="+mj-ea"/>
              </a:rPr>
              <a:t>.</a:t>
            </a:r>
            <a:r>
              <a:rPr lang="zh-CN" altLang="en-US" sz="2100">
                <a:latin typeface="+mj-ea"/>
                <a:ea typeface="+mj-ea"/>
                <a:cs typeface="+mj-ea"/>
              </a:rPr>
              <a:t>分层设色地形图和地形剖面图。</a:t>
            </a:r>
          </a:p>
          <a:p>
            <a:pPr>
              <a:lnSpc>
                <a:spcPct val="14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五种地形判读——平原、高原、山地、丘陵、盆地。</a:t>
            </a:r>
          </a:p>
          <a:p>
            <a:pPr>
              <a:lnSpc>
                <a:spcPct val="14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平原：海拔较低，一般在</a:t>
            </a:r>
            <a:r>
              <a:rPr lang="zh-CN" altLang="en-US" sz="21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200米以下，宽广平坦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>
              <a:lnSpc>
                <a:spcPct val="14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高原：海拔较高，海拔在</a:t>
            </a:r>
            <a:r>
              <a:rPr lang="zh-CN" altLang="en-US" sz="21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500米以上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，面积较大，</a:t>
            </a:r>
            <a:r>
              <a:rPr lang="zh-CN" altLang="en-US" sz="21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外围较陡、内部起伏较为和缓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>
              <a:lnSpc>
                <a:spcPct val="14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山地：海拔较高，海拔在</a:t>
            </a:r>
            <a:r>
              <a:rPr lang="zh-CN" altLang="en-US" sz="21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500米以上，具有耸立的山峰、陡峭的山坡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>
              <a:lnSpc>
                <a:spcPct val="14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丘陵：海拔较低，海拔在</a:t>
            </a:r>
            <a:r>
              <a:rPr lang="zh-CN" altLang="en-US" sz="21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500米以下，地势起伏较大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>
              <a:lnSpc>
                <a:spcPct val="14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盆地：海拔不定，</a:t>
            </a:r>
            <a:r>
              <a:rPr lang="zh-CN" altLang="en-US" sz="21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四周高，中间低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>
              <a:lnSpc>
                <a:spcPct val="14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地形剖面图：可以更直观地表示地面上沿某一方向地势的起伏和坡度的陡缓。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3200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03</a:t>
            </a:r>
            <a:endParaRPr lang="en-US" altLang="zh-CN" sz="3200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737712" y="2933947"/>
            <a:ext cx="7886700" cy="1043677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 algn="l" rtl="0" eaLnBrk="1" hangingPunct="0">
              <a:defRPr kumimoji="0" lang="zh-CN"/>
            </a:defPPr>
            <a:lvl1pPr mar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33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300"/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8130" y="266224"/>
            <a:ext cx="8587739" cy="4611529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842487" y="500539"/>
            <a:ext cx="7642861" cy="39147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（2020·铜仁）下列经纬网图中，比例尺最大的是（     ）</a:t>
            </a:r>
          </a:p>
        </p:txBody>
      </p:sp>
      <p:pic>
        <p:nvPicPr>
          <p:cNvPr id="3" name="图片 2" descr="截图202102051727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932" y="977265"/>
            <a:ext cx="3964781" cy="246340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448151" y="3549968"/>
            <a:ext cx="8248174" cy="123110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40000"/>
              </a:lnSpc>
            </a:pPr>
            <a:r>
              <a:rPr lang="zh-CN" altLang="en-US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解析： 本题考查比例尺大小与范围大小之间的关系。从四幅经纬网图所跨的经纬度（差值的大小）看出，其范围由小到大排列为：D＜C＜B＜A，因此比例尺越大，表示的范围越小，所以四幅图比例尺由大到小排列为：D＞C＞B＞A，选D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523321" y="500539"/>
            <a:ext cx="333375" cy="39147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1"/>
      <p:bldP spid="4" grpId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8130" y="266224"/>
            <a:ext cx="8587739" cy="4611529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531019" y="337900"/>
            <a:ext cx="4076700" cy="39147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>
                <a:latin typeface="Arial" panose="020b0604020202020204" pitchFamily="34" charset="0"/>
              </a:rPr>
              <a:t>（2020·遂宁）读图，完成2～3题。</a:t>
            </a:r>
          </a:p>
        </p:txBody>
      </p:sp>
      <p:pic>
        <p:nvPicPr>
          <p:cNvPr id="3" name="图片 2" descr="截图202102051734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4107" y="683181"/>
            <a:ext cx="2671762" cy="152161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531019" y="683419"/>
            <a:ext cx="6409849" cy="3169444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图中①地所在的地理坐标是（     ）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70°N，170°E      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70°N，170°W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70°S，170°E     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70°S，170°W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下列关于①②③④四地叙述错误的是（      ）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②地位于中、高纬度的分界线上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①地位于南寒带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②地位于③地的正北方向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④地位于西半球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607719" y="683419"/>
            <a:ext cx="326707" cy="39147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>
                <a:solidFill>
                  <a:srgbClr val="FF0000"/>
                </a:solidFill>
                <a:latin typeface="Arial" panose="020b0604020202020204" pitchFamily="34" charset="0"/>
              </a:rPr>
              <a:t>C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697379" y="1936195"/>
            <a:ext cx="269081" cy="39147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>
                <a:solidFill>
                  <a:srgbClr val="FF0000"/>
                </a:solidFill>
                <a:latin typeface="Arial" panose="020b0604020202020204" pitchFamily="34" charset="0"/>
              </a:rPr>
              <a:t>D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90062" y="3757612"/>
            <a:ext cx="8375808" cy="106537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解析： 本题组主要考查对经纬网中坐标的判读。第2题，“东大东经，西大西经”，①所在的经线度数向东增大为东经；第3题，“小小为东，大大为西”，④地在150°E上，位于东半球；所以2选C，3选D。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charRg st="0" end="9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8">
                                            <p:txEl>
                                              <p:charRg st="0" end="9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1"/>
      <p:bldP spid="4" grpId="2"/>
      <p:bldP spid="5" grpId="3"/>
      <p:bldP spid="7" grpId="4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96704" y="265748"/>
            <a:ext cx="8587739" cy="4611529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1350" b="1"/>
          </a:p>
        </p:txBody>
      </p:sp>
      <p:sp>
        <p:nvSpPr>
          <p:cNvPr id="2" name="文本框 1"/>
          <p:cNvSpPr txBox="1"/>
          <p:nvPr/>
        </p:nvSpPr>
        <p:spPr>
          <a:xfrm>
            <a:off x="386239" y="419100"/>
            <a:ext cx="8408670" cy="84343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100">
                <a:latin typeface="Arial" panose="020b0604020202020204" pitchFamily="34" charset="0"/>
              </a:rPr>
              <a:t>（2020·邵阳）2020年6月23日，“北斗三号”最后一颗全球组网卫星在西昌卫星发射中心发射成功。读二分二至日示意图，回答4～5题。</a:t>
            </a:r>
          </a:p>
        </p:txBody>
      </p:sp>
      <p:pic>
        <p:nvPicPr>
          <p:cNvPr id="3" name="图片 2" descr="截图202102051742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356" y="1724978"/>
            <a:ext cx="3157538" cy="1600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601028" y="1323975"/>
            <a:ext cx="6537961" cy="1424464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4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北斗三号组网卫星发射当天，地球公转在（      ）</a:t>
            </a:r>
          </a:p>
          <a:p>
            <a:pPr>
              <a:lnSpc>
                <a:spcPct val="14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甲处附近     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乙处附近</a:t>
            </a:r>
          </a:p>
          <a:p>
            <a:pPr>
              <a:lnSpc>
                <a:spcPct val="14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丙处附近    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丁处附近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259354" y="1413986"/>
            <a:ext cx="397193" cy="39147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C00000"/>
                </a:solidFill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09111" y="3479006"/>
            <a:ext cx="8341995" cy="113442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10000"/>
              </a:lnSpc>
            </a:pPr>
            <a:r>
              <a:rPr lang="zh-CN" altLang="en-US" sz="2100" b="1" noProof="1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解析 ：本题组主要考查地球的运动。第4题，甲处是夏至（6月22日前后），乙处是秋分（9月23日前后），丙处是冬至（12月22日前后），丁处是春分（3月21日前后）；所以4选A。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1"/>
      <p:bldP spid="4" grpId="2"/>
      <p:bldP spid="5" grpId="3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8130" y="266224"/>
            <a:ext cx="8587739" cy="4611529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1350" b="1"/>
          </a:p>
        </p:txBody>
      </p:sp>
      <p:sp>
        <p:nvSpPr>
          <p:cNvPr id="2" name="文本框 1"/>
          <p:cNvSpPr txBox="1"/>
          <p:nvPr/>
        </p:nvSpPr>
        <p:spPr>
          <a:xfrm>
            <a:off x="363855" y="301943"/>
            <a:ext cx="8417243" cy="84343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100">
                <a:latin typeface="Arial" panose="020b0604020202020204" pitchFamily="34" charset="0"/>
              </a:rPr>
              <a:t>（2020·邵阳）2020年6月23日，“北斗三号”最后一颗全球组网卫星在西昌卫星发射中心发射成功。读二分二至日示意图，回答4～5题。</a:t>
            </a:r>
          </a:p>
        </p:txBody>
      </p:sp>
      <p:pic>
        <p:nvPicPr>
          <p:cNvPr id="3" name="图片 2" descr="截图202102051742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7836" y="1283017"/>
            <a:ext cx="3157538" cy="1600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472440" y="1145381"/>
            <a:ext cx="7639526" cy="232886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4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下列说法正确的是（      ）</a:t>
            </a:r>
          </a:p>
          <a:p>
            <a:pPr>
              <a:lnSpc>
                <a:spcPct val="14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当地球位于甲处时，邵阳市正值夏季</a:t>
            </a:r>
          </a:p>
          <a:p>
            <a:pPr>
              <a:lnSpc>
                <a:spcPct val="14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当地球位于乙处时，西昌昼长夜短</a:t>
            </a:r>
          </a:p>
          <a:p>
            <a:pPr>
              <a:lnSpc>
                <a:spcPct val="14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当地球位于丙处时，邵阳市正值多雨季节</a:t>
            </a:r>
          </a:p>
          <a:p>
            <a:pPr>
              <a:lnSpc>
                <a:spcPct val="14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当地球位于丁处时，西昌卫星发射塔正午的影子一年中最短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486626" y="1283017"/>
            <a:ext cx="347186" cy="39147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C00000"/>
                </a:solidFill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02920" y="3676650"/>
            <a:ext cx="8138637" cy="113442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10000"/>
              </a:lnSpc>
            </a:pPr>
            <a:r>
              <a:rPr lang="zh-CN" altLang="en-US" sz="2100" b="1" noProof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解析 ：本题组主要考查地球的运动。第5题，乙处秋分，全球各地昼夜平分；丙处冬至，邵阳市冬季少雨；丁处春分，西昌卫星发射塔正午影子一年中最短时是夏至日；所以5选A。</a:t>
            </a:r>
            <a:endParaRPr lang="zh-CN" altLang="en-US" sz="2100" b="1" noProof="1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1"/>
      <p:bldP spid="4" grpId="2"/>
      <p:bldP spid="7" grpId="3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8130" y="95726"/>
            <a:ext cx="8587739" cy="4611529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456724" y="330994"/>
            <a:ext cx="5563076" cy="2167414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3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（2020·遵义）如图示意遵义某地等高线地形，据图完成6～7题。</a:t>
            </a:r>
          </a:p>
          <a:p>
            <a:pPr>
              <a:lnSpc>
                <a:spcPct val="13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6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图中，坡度最缓的是（     ）</a:t>
            </a:r>
            <a:endParaRPr lang="zh-CN" altLang="en-US" sz="21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①      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②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③      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④</a:t>
            </a:r>
            <a:endParaRPr lang="zh-CN" altLang="en-US" sz="21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zh-CN" altLang="en-US" sz="21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4" name="图片 3" descr="截图202102051749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3688" y="133826"/>
            <a:ext cx="2078831" cy="28632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3733800" y="1218962"/>
            <a:ext cx="269081" cy="39147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>
                <a:solidFill>
                  <a:srgbClr val="C00000"/>
                </a:solidFill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92455" y="3217545"/>
            <a:ext cx="7787163" cy="14897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10000"/>
              </a:lnSpc>
            </a:pPr>
            <a:r>
              <a:rPr lang="zh-CN" altLang="en-US" sz="2100" b="1" noProof="1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解析：本题组主要考查等高线地形图的判读。第6题，等高线地形图中，等高线的疏密反映了等高线地形图中坡度的陡缓，等高线稀疏，坡度平缓；等高线密集，坡度较陡；据图可知，图中的①、②、③、④地中，①地等高线最稀疏，坡度最缓；所以6选A。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1"/>
      <p:bldP spid="5" grpId="2"/>
      <p:bldP spid="8" grpId="3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8130" y="95726"/>
            <a:ext cx="8587739" cy="4611529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597218" y="330994"/>
            <a:ext cx="6230302" cy="258746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3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（2020·遵义）如图示意遵义某地等高线地形，据图完成6～7题。</a:t>
            </a:r>
          </a:p>
          <a:p>
            <a:pPr>
              <a:lnSpc>
                <a:spcPct val="13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7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图中甲、乙两点间建立索道（不考虑索道支架高度），其相对高度可能是（     ）</a:t>
            </a:r>
            <a:endParaRPr lang="zh-CN" altLang="en-US" sz="21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400米          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420米</a:t>
            </a:r>
            <a:endParaRPr lang="zh-CN" altLang="en-US" sz="21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550米         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630米</a:t>
            </a:r>
          </a:p>
        </p:txBody>
      </p:sp>
      <p:pic>
        <p:nvPicPr>
          <p:cNvPr id="4" name="图片 3" descr="截图202102051749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7038" y="147638"/>
            <a:ext cx="2078831" cy="28632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4094797" y="1642586"/>
            <a:ext cx="290512" cy="437674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400">
                <a:solidFill>
                  <a:srgbClr val="C00000"/>
                </a:solidFill>
                <a:latin typeface="Arial" panose="020b0604020202020204" pitchFamily="34" charset="0"/>
              </a:rPr>
              <a:t>C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06743" y="3011805"/>
            <a:ext cx="8174831" cy="18454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10000"/>
              </a:lnSpc>
            </a:pPr>
            <a:r>
              <a:rPr lang="zh-CN" altLang="en-US" sz="2100" b="1" noProof="1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解析：本题组主要考查等高线地形图的判读。第7题，相对高度是指地面某个地点高出另一个地点的垂直距离，即两个地点之间的高度差，可依据两地的海拔计算出相对高度；读图可知，图中甲地海拔为600米，乙地海拔位于1 100～1 200米之间，两地的相对高度位于500～600米之间；所以7选C。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1"/>
      <p:bldP spid="7" grpId="2"/>
      <p:bldP spid="8" grpId="3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8130" y="179546"/>
            <a:ext cx="8587739" cy="4611529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278130" y="179546"/>
            <a:ext cx="8261986" cy="278177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>
              <a:lnSpc>
                <a:spcPct val="140000"/>
              </a:lnSpc>
              <a:buClrTx/>
              <a:buSzTx/>
              <a:buNone/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.（2020·苏州）2020年4月底我国启动新一轮的珠峰高程测量工作，5月27日登山测量队员成功登顶，过一段时间将公布新的珠峰高度数据，下图为“珠峰测量攀登部分线路示意图”，关于登山线路的叙述，正确的是（      ）</a:t>
            </a:r>
          </a:p>
          <a:p>
            <a:pPr algn="l">
              <a:lnSpc>
                <a:spcPct val="140000"/>
              </a:lnSpc>
              <a:buClrTx/>
              <a:buSzTx/>
              <a:buNone/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一号营地至峰顶登山线路大体沿山脊方向</a:t>
            </a:r>
            <a:endParaRPr lang="zh-CN" altLang="en-US" sz="1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40000"/>
              </a:lnSpc>
              <a:buClrTx/>
              <a:buSzTx/>
              <a:buNone/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B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前进营地至一号营地路段的平均坡度最大</a:t>
            </a:r>
            <a:endParaRPr lang="zh-CN" altLang="en-US" sz="1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40000"/>
              </a:lnSpc>
              <a:buClrTx/>
              <a:buSzTx/>
              <a:buNone/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二号营地和峰顶的相对高度可能为1 400米</a:t>
            </a:r>
            <a:endParaRPr lang="zh-CN" altLang="en-US" sz="1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40000"/>
              </a:lnSpc>
              <a:buClrTx/>
              <a:buSzTx/>
              <a:buNone/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D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三号营地位于一号营地的西北方向</a:t>
            </a:r>
          </a:p>
        </p:txBody>
      </p:sp>
      <p:pic>
        <p:nvPicPr>
          <p:cNvPr id="3" name="图片 2" descr="截图202102051758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237" y="1364933"/>
            <a:ext cx="3657124" cy="203739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350996" y="3402330"/>
            <a:ext cx="8441531" cy="159067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：本题主要考查等高线地形图的判读。一号营地至峰顶登山线路大体沿山脊方向。前进营地至一号营地路段的平均坡度最小，读图可知该段等高线稀疏、坡缓；二号营地的海拔位于7 600～8 000米之间，峰顶的海拔为8 844</a:t>
            </a:r>
            <a:r>
              <a:rPr lang="en-US" altLang="zh-CN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43米，两地的相对高度位于844</a:t>
            </a:r>
            <a:r>
              <a:rPr lang="en-US" altLang="zh-CN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43～1 244</a:t>
            </a:r>
            <a:r>
              <a:rPr lang="en-US" altLang="zh-CN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43米之间，不可能为1 400米；依据指向标判断方向，三号营地位于一号营地的东南方向；所以选A。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334601" y="1024414"/>
            <a:ext cx="363379" cy="39147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C00000"/>
                </a:solidFill>
                <a:latin typeface="Arial" panose="020b0604020202020204" pitchFamily="34" charset="0"/>
              </a:rPr>
              <a:t>A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1"/>
      <p:bldP spid="4" grpId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YA6VTBXE4_0%BWO)FTC1`QY"/>
          <p:cNvPicPr>
            <a:picLocks noChangeAspect="1"/>
          </p:cNvPicPr>
          <p:nvPr/>
        </p:nvPicPr>
        <p:blipFill>
          <a:blip r:embed="rId2"/>
          <a:srcRect t="760" r="9425" b="0"/>
          <a:stretch>
            <a:fillRect/>
          </a:stretch>
        </p:blipFill>
        <p:spPr>
          <a:xfrm>
            <a:off x="5650706" y="971550"/>
            <a:ext cx="3203734" cy="205263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24828" y="242411"/>
            <a:ext cx="8094345" cy="278177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4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（2019·宜昌）下图为某学生利用铁丝和乒乓球制作地球仪模型的过程。读图，回答9～10题。</a:t>
            </a:r>
          </a:p>
          <a:p>
            <a:pPr>
              <a:lnSpc>
                <a:spcPct val="14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9.铁丝弯成的角①的度数应为（   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pPr>
              <a:lnSpc>
                <a:spcPct val="14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A.22.5°   B.23.5°   C.45°     D.66.5°</a:t>
            </a:r>
          </a:p>
          <a:p>
            <a:pPr>
              <a:lnSpc>
                <a:spcPct val="14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10.关于乒乓球上画的线条②，说法正确的是（     ）</a:t>
            </a:r>
          </a:p>
          <a:p>
            <a:pPr>
              <a:lnSpc>
                <a:spcPct val="14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A.表示本初子午线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B.表示最长的纬线</a:t>
            </a:r>
          </a:p>
          <a:p>
            <a:pPr>
              <a:lnSpc>
                <a:spcPct val="14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C.是一条直线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D.指示南北方向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42950" y="3118009"/>
            <a:ext cx="7876223" cy="161877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40000"/>
              </a:lnSpc>
            </a:pP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:本题组主要考查地球仪的相关知识。第9题，据图可知铁丝弯成的角①是地轴与公转轨道面的角度，即66.5;第10题，据图可知乒乓球上画的线条②与地轴垂直，且是最长的纬线，即赤道。纬线指示东西方向，纬线是圆;所以第9题选D，第10题选B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980497" y="1092517"/>
            <a:ext cx="363379" cy="39147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C00000"/>
                </a:solidFill>
                <a:latin typeface="Arial" panose="020b0604020202020204" pitchFamily="34" charset="0"/>
              </a:rPr>
              <a:t>D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423059" y="1847374"/>
            <a:ext cx="363379" cy="39147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C00000"/>
                </a:solidFill>
                <a:latin typeface="Arial" panose="020b0604020202020204" pitchFamily="34" charset="0"/>
              </a:rPr>
              <a:t>B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2"/>
      <p:bldP spid="7" grpId="3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P_{LF[KY80}R]VDP4G[(V6W"/>
          <p:cNvPicPr>
            <a:picLocks noChangeAspect="1"/>
          </p:cNvPicPr>
          <p:nvPr/>
        </p:nvPicPr>
        <p:blipFill>
          <a:blip r:embed="rId2"/>
          <a:srcRect t="-6383" r="771" b="0"/>
          <a:stretch>
            <a:fillRect/>
          </a:stretch>
        </p:blipFill>
        <p:spPr>
          <a:xfrm>
            <a:off x="4515326" y="1303496"/>
            <a:ext cx="4078129" cy="178355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49116" y="384334"/>
            <a:ext cx="7557136" cy="18764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4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11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上图为历届冬奥会举办城市位置示意图，从地形对冬奥会选址的影响看，冬奥会举办城市最集中分布在（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pPr>
              <a:lnSpc>
                <a:spcPct val="14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落基山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喜马拉雅山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</a:p>
          <a:p>
            <a:pPr>
              <a:lnSpc>
                <a:spcPct val="14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安第斯山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阿尔卑斯山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49116" y="3087053"/>
            <a:ext cx="8165782" cy="161877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1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：本题组主要考查经纬网的应用及气候、地形对生产、生活的影响等相关知识。第11题，如图所示，冬奥会选址主要位于北半球、0°经线附近的欧洲地区，欧洲的阿尔卑斯山脉冬季气温低，有积雪，是冬奥会举办城市最集中分布的地区。所以第11题选D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184582" y="912019"/>
            <a:ext cx="363379" cy="39147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C00000"/>
                </a:solidFill>
                <a:latin typeface="Arial" panose="020b0604020202020204" pitchFamily="34" charset="0"/>
              </a:rPr>
              <a:t>D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1"/>
      <p:bldP spid="3" grpId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P_{LF[KY80}R]VDP4G[(V6W"/>
          <p:cNvPicPr>
            <a:picLocks noChangeAspect="1"/>
          </p:cNvPicPr>
          <p:nvPr/>
        </p:nvPicPr>
        <p:blipFill>
          <a:blip r:embed="rId2"/>
          <a:srcRect t="-6383" r="771" b="0"/>
          <a:stretch>
            <a:fillRect/>
          </a:stretch>
        </p:blipFill>
        <p:spPr>
          <a:xfrm>
            <a:off x="4420076" y="711041"/>
            <a:ext cx="4255294" cy="18611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44341" y="295751"/>
            <a:ext cx="7244238" cy="2006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4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12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第24届冬奥会举行期间，下列对各区域景象描述正确的是（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pPr>
              <a:lnSpc>
                <a:spcPct val="14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古老的坎儿井正灌溉着片片绿洲</a:t>
            </a:r>
          </a:p>
          <a:p>
            <a:pPr>
              <a:lnSpc>
                <a:spcPct val="14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富饶的湄公河平原忙着收割水稻</a:t>
            </a:r>
          </a:p>
          <a:p>
            <a:pPr>
              <a:lnSpc>
                <a:spcPct val="14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内蒙古的那达慕大会正火热举行</a:t>
            </a:r>
          </a:p>
          <a:p>
            <a:pPr>
              <a:lnSpc>
                <a:spcPct val="14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传统的马赛人逐着水草向南迁移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49091" y="2572226"/>
            <a:ext cx="8579644" cy="219932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10000"/>
              </a:lnSpc>
            </a:pP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：本题组主要考查经纬网的应用及气候、地形对生产、生活的影响等相关知识。第12题，第24届冬奥会将于2022年2月4日至20日举行，2月份是北半球的冬季；坎儿井的水源主要来自夏季高山的冰雪融水；湄公河平原位于中南半岛，属于热带季风气候，分雨季和旱季；每年6月到10月盛行西南风，降水很多，为雨季；11月到次年5月盛行东北风，降水偏少，为旱季；人们在雨季播种，在旱季收获；那达慕大会多在夏秋季节水草丰美的时候举行；南北半球季节相反，马赛4月至10月为多雨期，2月份传统的马赛人逐着水草向北迁移。所以第12题选B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042308" y="371475"/>
            <a:ext cx="363379" cy="39147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C00000"/>
                </a:solidFill>
                <a:latin typeface="Arial" panose="020b0604020202020204" pitchFamily="34" charset="0"/>
              </a:rPr>
              <a:t>B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1"/>
      <p:bldP spid="3" grpId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376238" y="298133"/>
            <a:ext cx="8522018" cy="23945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（2020·烟台）我们身边的很多现象与地球运动有关。烟台某中学地理兴趣小组的同学们对树影的变化进行了观察，并绘制了简单示意图。据此完成13～16题。</a:t>
            </a: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13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以下同学们对一天中树影变化与太阳照射的描述，与事实相符的是（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树影先变长后变短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</a:t>
            </a: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正午时刻树影在正南</a:t>
            </a: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按时间先后对树影排序是abc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按时间先后对太阳排序是①②③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11016" y="3344704"/>
            <a:ext cx="8470582" cy="161877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40000"/>
              </a:lnSpc>
            </a:pP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解析：本题组主要考查地球运动及其影响的相关知识。第13题，一天中，太阳高度先变大，后变小，所以树影先变短，后变长；烟台位于北温带，正午时刻树影在正北；早晨太阳在东，树影应在西，即树影应当是cba；太阳东升西落，所以按时间顺序是①②③。所以第1</a:t>
            </a:r>
            <a:r>
              <a:rPr lang="en-US" altLang="zh-CN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题选</a:t>
            </a:r>
            <a:r>
              <a:rPr lang="en-US" altLang="zh-CN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D</a:t>
            </a: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</a:p>
        </p:txBody>
      </p:sp>
      <p:pic>
        <p:nvPicPr>
          <p:cNvPr id="4" name="图片 3" descr="HUHCW6Z1}VPWW4EB}DQJV~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2878" y="1309688"/>
            <a:ext cx="4804887" cy="208264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790974" y="997267"/>
            <a:ext cx="363379" cy="39147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C00000"/>
                </a:solidFill>
                <a:latin typeface="Arial" panose="020b0604020202020204" pitchFamily="34" charset="0"/>
              </a:rPr>
              <a:t>D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6" grpId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HUHCW6Z1}VPWW4EB}DQJV~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1896" y="1584960"/>
            <a:ext cx="3914299" cy="1696879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10515" y="304800"/>
            <a:ext cx="8833962" cy="27270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14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一天中树影的变化与（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地球的自转有关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地球的公转有关</a:t>
            </a: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太阳直射点的移动有关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四季更替有关</a:t>
            </a: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15.同学们发现，某时段正午树影一天比一天短，此时段地球位于公转示意图中的（</a:t>
            </a:r>
            <a:r>
              <a:rPr lang="en-US" altLang="zh-CN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A.甲—乙—丙之间</a:t>
            </a: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B.乙—丙—丁之间</a:t>
            </a: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C.丙—丁—甲之间</a:t>
            </a:r>
          </a:p>
          <a:p>
            <a:pPr>
              <a:lnSpc>
                <a:spcPct val="120000"/>
              </a:lnSpc>
            </a:pPr>
            <a:r>
              <a:rPr lang="zh-CN" altLang="en-US" sz="1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D.丁—甲—乙之间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50545" y="3281838"/>
            <a:ext cx="8042433" cy="156876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30000"/>
              </a:lnSpc>
            </a:pPr>
            <a:r>
              <a:rPr lang="zh-CN" altLang="en-US" sz="15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解析：本题组主要考查地球运动及其影响的相关知识。第14题，一天中树影的变化是由于地球自转产生了太阳东升西落；地球公转造成了太阳直射点的移动和四季更替。所以第14题选A。第15题，正午树影一天比一天短，说明正午太阳高度持续变大；烟台正午太阳高度冬至日时最小，夏至日时最大，从代表冬至日的丁，经过代表春分日的甲，到代表夏至日的乙，正午太阳高度持续变大，正午树影持续变短。第15题选D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253263" y="304800"/>
            <a:ext cx="363379" cy="39147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C00000"/>
                </a:solidFill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709661" y="1317308"/>
            <a:ext cx="363379" cy="39147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C00000"/>
                </a:solidFill>
                <a:latin typeface="Arial" panose="020b0604020202020204" pitchFamily="34" charset="0"/>
              </a:rPr>
              <a:t>D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1"/>
      <p:bldP spid="5" grpId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601504" y="439579"/>
            <a:ext cx="7941469" cy="29770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16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某日正午树影在一年中最短。该日烟台最有可能产生的现象是一年中（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白天的时间最短</a:t>
            </a:r>
          </a:p>
          <a:p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日出时间最早</a:t>
            </a:r>
          </a:p>
          <a:p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室外人们的衣着最厚</a:t>
            </a:r>
          </a:p>
          <a:p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正午阳光照进室内的面积最大</a:t>
            </a:r>
          </a:p>
          <a:p>
            <a:endParaRPr lang="zh-CN" altLang="en-US" sz="21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1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1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4" name="图片 3" descr="HUHCW6Z1}VPWW4EB}DQJV~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8673" y="1012984"/>
            <a:ext cx="3914299" cy="169687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30054" y="2987040"/>
            <a:ext cx="8380571" cy="1684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：本题组主要考查地球运动及其影响的相关知识。第16题，一年中正午树影最短，说明正午太阳高度最大，此时是夏至日。夏至日是一年中白昼最长的一天，日出时间最早，日落最晚。此时为夏季，室外人们衣着为一年中最薄；由于正午太阳高度大，正午照进室内的面积最小。所以第16题选B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858328" y="731996"/>
            <a:ext cx="363379" cy="39147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C00000"/>
                </a:solidFill>
                <a:latin typeface="Arial" panose="020b0604020202020204" pitchFamily="34" charset="0"/>
              </a:rPr>
              <a:t>B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2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44341" y="414338"/>
            <a:ext cx="8045292" cy="265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（2020·连云港）“雪龙号”科考船于2019年10月出发驶向南极，2020年4月顺利返回上海。下图为“雪龙号”科考船部分航线示意图。据此回答17～19题。</a:t>
            </a:r>
          </a:p>
          <a:p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17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“雪龙号”从出发到返回，经历了（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春分、夏至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夏至、秋分</a:t>
            </a:r>
          </a:p>
          <a:p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秋分、冬至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冬至、春分</a:t>
            </a:r>
          </a:p>
          <a:p>
            <a:endParaRPr lang="zh-CN" altLang="en-US" sz="21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1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" name="图片 2" descr="J$(G)537A`{J@Y$G8XS)4M4"/>
          <p:cNvPicPr>
            <a:picLocks noChangeAspect="1"/>
          </p:cNvPicPr>
          <p:nvPr/>
        </p:nvPicPr>
        <p:blipFill>
          <a:blip r:embed="rId2"/>
          <a:srcRect l="5028" t="2054" r="7924"/>
          <a:stretch>
            <a:fillRect/>
          </a:stretch>
        </p:blipFill>
        <p:spPr>
          <a:xfrm>
            <a:off x="5925026" y="1333024"/>
            <a:ext cx="2844641" cy="342233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05301" y="3068003"/>
            <a:ext cx="5488781" cy="15906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10000"/>
              </a:lnSpc>
            </a:pPr>
            <a:r>
              <a:rPr lang="zh-CN" altLang="en-US" sz="1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：本题组主要考查经纬网、地球公转产生的现象等相关知识。第17题，由材料可知，“科考船于2019年10月出发驶向南极，2020年4月顺利返回上海”，经历了冬至（12月22日前后）和春分（3月21日前后）。所以第17题选D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321141" y="1333024"/>
            <a:ext cx="363379" cy="39147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C00000"/>
                </a:solidFill>
                <a:latin typeface="Arial" panose="020b0604020202020204" pitchFamily="34" charset="0"/>
              </a:rPr>
              <a:t>D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 descr="J$(G)537A`{J@Y$G8XS)4M4"/>
          <p:cNvPicPr>
            <a:picLocks noChangeAspect="1"/>
          </p:cNvPicPr>
          <p:nvPr/>
        </p:nvPicPr>
        <p:blipFill>
          <a:blip r:embed="rId2"/>
          <a:srcRect l="5028" t="2054" r="7924"/>
          <a:stretch>
            <a:fillRect/>
          </a:stretch>
        </p:blipFill>
        <p:spPr>
          <a:xfrm>
            <a:off x="6296024" y="265271"/>
            <a:ext cx="2530793" cy="304514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20040" y="373380"/>
            <a:ext cx="8045292" cy="239410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18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“雪龙号”停靠霍巴特时，其所处位置是（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43°N，147°W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43°N，147°E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43°S，147°W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43°S，147°E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19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“雪龙号”到达中山站的那一天，南宁市（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昼短夜长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昼夜等长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昼长夜短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出现极昼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99072" y="3310413"/>
            <a:ext cx="8746331" cy="14897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10000"/>
              </a:lnSpc>
            </a:pPr>
            <a:r>
              <a:rPr lang="zh-CN" altLang="en-US" sz="21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：本题组主要考查经纬网、地球公转产生的现象等相关知识。第18题，读图分析可知，图中霍巴特的经纬度是43°S，147°E。第19题，由图可知，2019年11月22日雪龙号顺利到达中山站，此时太阳直射点位于南半球，位于北半球的南宁昼短夜长。所以第18题选D，第19题选A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932646" y="414814"/>
            <a:ext cx="363379" cy="39147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C00000"/>
                </a:solidFill>
                <a:latin typeface="Arial" panose="020b0604020202020204" pitchFamily="34" charset="0"/>
              </a:rPr>
              <a:t>D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932646" y="1592104"/>
            <a:ext cx="363379" cy="39147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C00000"/>
                </a:solidFill>
                <a:latin typeface="Arial" panose="020b0604020202020204" pitchFamily="34" charset="0"/>
              </a:rPr>
              <a:t>A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2"/>
      <p:bldP spid="5" grpId="3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29578" y="414338"/>
            <a:ext cx="8487251" cy="71485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（2020·新疆）下列四幅等高线地形图中，表示盆地的是（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）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04" y="938689"/>
            <a:ext cx="8582025" cy="17716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75761" y="2928461"/>
            <a:ext cx="8541068" cy="161877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1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解析：</a:t>
            </a:r>
            <a:r>
              <a:rPr lang="zh-CN" altLang="en-US" sz="21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本题主要考查等高线地形图的判读。依据对等高线地形图中地形部位的判读，A等高线闭合且等高线数值中间高、四周低，为山峰；B等高线闭合且等高线数值中间低、四周高，为盆地；C为两山顶之间相对低洼的部位，为鞍部，D多条等高线重合，为陡崖。所以选B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974330" y="414338"/>
            <a:ext cx="363379" cy="39147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C00000"/>
                </a:solidFill>
                <a:latin typeface="Arial" panose="020b0604020202020204" pitchFamily="34" charset="0"/>
              </a:rPr>
              <a:t>B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8130" y="198596"/>
            <a:ext cx="8587739" cy="4611529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393859" y="198596"/>
            <a:ext cx="8356282" cy="71485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（2020·内江）下图为某地等高线（单位：米）示意图。读图完成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21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23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题。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93859" y="913448"/>
            <a:ext cx="4551045" cy="2556034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10000"/>
              </a:lnSpc>
            </a:pP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21.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甲村居民以每小时4千米的速度步行到乙村学习新农村发展经验，步行时间和方向分别是（    ）</a:t>
            </a:r>
          </a:p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约1小时东南</a:t>
            </a:r>
          </a:p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约1小时西北</a:t>
            </a:r>
          </a:p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约3小时东南</a:t>
            </a:r>
          </a:p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约3小时西北</a:t>
            </a:r>
          </a:p>
        </p:txBody>
      </p:sp>
      <p:pic>
        <p:nvPicPr>
          <p:cNvPr id="3" name="图片 2" descr="截图202102051809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1069" y="705326"/>
            <a:ext cx="4180522" cy="255889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3063716" y="1662112"/>
            <a:ext cx="255985" cy="39147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54819" y="3449002"/>
            <a:ext cx="8233887" cy="136112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解析：本题组主要考查等高线的特征及应用的相关知识。第</a:t>
            </a:r>
            <a:r>
              <a:rPr lang="en-US" altLang="zh-CN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21</a:t>
            </a:r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题，甲村到乙村的图上直线距离约为2厘米，根据比例尺图上1厘米代表实地距离2千米计算，实地距离约为4千米，按每小时4千米的速度，需要大约1小时。所以</a:t>
            </a:r>
            <a:r>
              <a:rPr lang="en-US" altLang="zh-CN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21</a:t>
            </a:r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题选A。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charRg st="0" end="2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charRg st="0" end="2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1"/>
      <p:bldP spid="4" grpId="2"/>
      <p:bldP spid="5" grpId="3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8130" y="198596"/>
            <a:ext cx="8587739" cy="4611529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4" name="文本框 3"/>
          <p:cNvSpPr txBox="1"/>
          <p:nvPr/>
        </p:nvSpPr>
        <p:spPr>
          <a:xfrm>
            <a:off x="448628" y="249555"/>
            <a:ext cx="4333875" cy="2556034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10000"/>
              </a:lnSpc>
            </a:pP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22.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M地的景观是（    ）</a:t>
            </a:r>
          </a:p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雪峰    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山脊</a:t>
            </a:r>
          </a:p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鞍部    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瀑布</a:t>
            </a:r>
          </a:p>
          <a:p>
            <a:pPr>
              <a:lnSpc>
                <a:spcPct val="110000"/>
              </a:lnSpc>
            </a:pP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23.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若M地景观高度为30米，则其下游桥梁处河岸的海拔是（      ）</a:t>
            </a:r>
          </a:p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180米    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210米</a:t>
            </a:r>
          </a:p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240米   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270米</a:t>
            </a:r>
          </a:p>
        </p:txBody>
      </p:sp>
      <p:pic>
        <p:nvPicPr>
          <p:cNvPr id="3" name="图片 2" descr="截图20210205180945"/>
          <p:cNvPicPr>
            <a:picLocks noChangeAspect="1"/>
          </p:cNvPicPr>
          <p:nvPr/>
        </p:nvPicPr>
        <p:blipFill>
          <a:blip r:embed="rId2"/>
          <a:srcRect r="7439"/>
          <a:stretch>
            <a:fillRect/>
          </a:stretch>
        </p:blipFill>
        <p:spPr>
          <a:xfrm>
            <a:off x="4782503" y="198596"/>
            <a:ext cx="3786663" cy="250412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2807494" y="249555"/>
            <a:ext cx="255985" cy="39147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726180" y="1700212"/>
            <a:ext cx="255985" cy="39147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19088" y="3057049"/>
            <a:ext cx="8505825" cy="16840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00000"/>
              </a:lnSpc>
            </a:pPr>
            <a:r>
              <a:rPr lang="zh-CN" altLang="en-US" sz="21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解析：本题组主要考查等高线的特征及应用的相关知识。第</a:t>
            </a:r>
            <a:r>
              <a:rPr lang="en-US" altLang="zh-CN" sz="21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22</a:t>
            </a:r>
            <a:r>
              <a:rPr lang="zh-CN" altLang="en-US" sz="21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题，M地地处陡崖，又有河流流经，因此景观为瀑布。第</a:t>
            </a:r>
            <a:r>
              <a:rPr lang="en-US" altLang="zh-CN" sz="21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23</a:t>
            </a:r>
            <a:r>
              <a:rPr lang="zh-CN" altLang="en-US" sz="21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题，图中等高距为50米，M点的海拔在200～250米之间，下游桥梁处河岸海拔也在200～250米之间，已知M地景观高度为30米，则下游桥梁处河岸海拔在200～220米之间。所以</a:t>
            </a:r>
            <a:r>
              <a:rPr lang="en-US" altLang="zh-CN" sz="21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21</a:t>
            </a:r>
            <a:r>
              <a:rPr lang="zh-CN" altLang="en-US" sz="21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选D，</a:t>
            </a:r>
            <a:r>
              <a:rPr lang="en-US" altLang="zh-CN" sz="21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23</a:t>
            </a:r>
            <a:r>
              <a:rPr lang="zh-CN" altLang="en-US" sz="21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选B。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charRg st="0" end="2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charRg st="0" end="2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1"/>
      <p:bldP spid="7" grpId="2"/>
      <p:bldP spid="8" grpId="3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3200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04</a:t>
            </a:r>
            <a:endParaRPr lang="en-US" altLang="zh-CN" sz="3200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737712" y="2933947"/>
            <a:ext cx="7886700" cy="1043677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 algn="l" rtl="0" eaLnBrk="1" hangingPunct="0">
              <a:defRPr kumimoji="0" lang="zh-CN"/>
            </a:defPPr>
            <a:lvl1pPr mar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33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300"/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8130" y="266224"/>
            <a:ext cx="8587739" cy="4611529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26625" name="文本框 1"/>
          <p:cNvSpPr txBox="1"/>
          <p:nvPr/>
        </p:nvSpPr>
        <p:spPr>
          <a:xfrm>
            <a:off x="346234" y="334328"/>
            <a:ext cx="7998619" cy="113442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右图中A地所在半球为（    ）</a:t>
            </a:r>
          </a:p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东半球、北半球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西半球、南半球</a:t>
            </a:r>
          </a:p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西半球、北半球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东半球、南半球</a:t>
            </a:r>
          </a:p>
        </p:txBody>
      </p:sp>
      <p:pic>
        <p:nvPicPr>
          <p:cNvPr id="26626" name="图片 2" descr="截图202102051821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0306" y="266224"/>
            <a:ext cx="1859756" cy="150590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3653313" y="339566"/>
            <a:ext cx="58674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</a:p>
        </p:txBody>
      </p:sp>
      <p:sp>
        <p:nvSpPr>
          <p:cNvPr id="7" name="文本框 3"/>
          <p:cNvSpPr txBox="1"/>
          <p:nvPr/>
        </p:nvSpPr>
        <p:spPr>
          <a:xfrm>
            <a:off x="379095" y="1670209"/>
            <a:ext cx="8369142" cy="7791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龙卷风是一种灾害性天气。小李同学根据天气预报将龙卷风始发地A及运动方向在经纬网地图（下图）中作了标注。据此回答2～3题。</a:t>
            </a:r>
          </a:p>
        </p:txBody>
      </p:sp>
      <p:pic>
        <p:nvPicPr>
          <p:cNvPr id="8" name="图片 4" descr="截图202102051823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7371" y="2385060"/>
            <a:ext cx="3317081" cy="13849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5"/>
          <p:cNvSpPr txBox="1"/>
          <p:nvPr/>
        </p:nvSpPr>
        <p:spPr>
          <a:xfrm>
            <a:off x="427196" y="2494121"/>
            <a:ext cx="5457349" cy="220075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A地的经纬度位置是（      ）</a:t>
            </a:r>
          </a:p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32°N，90°E         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32°N，90°W             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32°S，90°E          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32°S，90°W</a:t>
            </a:r>
          </a:p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龙卷风移动的方向是（      ）</a:t>
            </a:r>
          </a:p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自东南向西北       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自东北向西南              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自西北向东南       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自西南向东北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v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422332" y="2494121"/>
            <a:ext cx="58674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653313" y="3557588"/>
            <a:ext cx="58674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</a:t>
            </a: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1"/>
      <p:bldP spid="10" grpId="2"/>
      <p:bldP spid="11" grpId="3"/>
      <p:bldP spid="7" grpId="4"/>
      <p:bldP spid="7" grpId="5"/>
      <p:bldP spid="9" grpId="6"/>
      <p:bldP spid="9" grpId="7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8130" y="266224"/>
            <a:ext cx="8587739" cy="4611529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5" name="文本框 5"/>
          <p:cNvSpPr txBox="1"/>
          <p:nvPr/>
        </p:nvSpPr>
        <p:spPr>
          <a:xfrm>
            <a:off x="278130" y="266224"/>
            <a:ext cx="7710963" cy="113442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10000"/>
              </a:lnSpc>
            </a:pP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4.下列关于纬线和纬度的叙述，正确的是（    ）</a:t>
            </a:r>
          </a:p>
          <a:p>
            <a:pPr>
              <a:lnSpc>
                <a:spcPct val="110000"/>
              </a:lnSpc>
            </a:pP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A.纬度越低，纬线越长   B.纬线长度都不相等</a:t>
            </a:r>
          </a:p>
          <a:p>
            <a:pPr>
              <a:lnSpc>
                <a:spcPct val="110000"/>
              </a:lnSpc>
            </a:pP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C.纬度越高，度数越小   D.北回归线位于中纬度</a:t>
            </a:r>
          </a:p>
        </p:txBody>
      </p:sp>
      <p:sp>
        <p:nvSpPr>
          <p:cNvPr id="27649" name="文本框 1"/>
          <p:cNvSpPr txBox="1"/>
          <p:nvPr/>
        </p:nvSpPr>
        <p:spPr>
          <a:xfrm>
            <a:off x="388144" y="1540669"/>
            <a:ext cx="8477250" cy="71485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家住台北市的李明计划到祖国大陆的福州市祭祖，出发前他做了一些准备。结合下图，完成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题。</a:t>
            </a:r>
          </a:p>
        </p:txBody>
      </p:sp>
      <p:pic>
        <p:nvPicPr>
          <p:cNvPr id="7" name="图片 296" descr="地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6020" y="2114074"/>
            <a:ext cx="2769870" cy="217408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1" name="文本框 3"/>
          <p:cNvSpPr txBox="1"/>
          <p:nvPr/>
        </p:nvSpPr>
        <p:spPr>
          <a:xfrm>
            <a:off x="278130" y="2182654"/>
            <a:ext cx="5967888" cy="278177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20000"/>
              </a:lnSpc>
            </a:pP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李明在图中量得台北与福州的直线距离约为2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2厘米，那么两地的实地距离约为（     ）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175千米           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253千米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445千米          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366千米</a:t>
            </a:r>
          </a:p>
          <a:p>
            <a:pPr>
              <a:lnSpc>
                <a:spcPct val="120000"/>
              </a:lnSpc>
            </a:pP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李明计划借助地图畅游福州城，最好选择（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福州城区交通图      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福建省气候分布图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福州市人口图          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福建省农作物图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561046" y="2596515"/>
            <a:ext cx="58674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739288" y="3732847"/>
            <a:ext cx="58674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505450" y="290036"/>
            <a:ext cx="58674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FF0000"/>
                </a:solidFill>
              </a:rPr>
              <a:t>A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7649" grpId="1"/>
      <p:bldP spid="27649" grpId="2"/>
      <p:bldP spid="27651" grpId="3"/>
      <p:bldP spid="27651" grpId="4"/>
      <p:bldP spid="8" grpId="5"/>
      <p:bldP spid="9" grpId="6"/>
      <p:bldP spid="10" grpId="7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8606" y="266224"/>
            <a:ext cx="8587739" cy="4611529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28675" name="文本框 3"/>
          <p:cNvSpPr txBox="1"/>
          <p:nvPr/>
        </p:nvSpPr>
        <p:spPr>
          <a:xfrm>
            <a:off x="340043" y="2716054"/>
            <a:ext cx="8526304" cy="123110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20000"/>
              </a:lnSpc>
            </a:pP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在野外，我们可以在晴朗的夜空中找到北极星来确定北半球的正北方，下图中代表北极星的是（     ）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①    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②     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③         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④</a:t>
            </a:r>
            <a:endParaRPr lang="zh-CN" altLang="en-US" sz="21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8676" name="图片 4" descr="截图202102051838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7421" y="3294697"/>
            <a:ext cx="2243138" cy="110728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3531870" y="3159443"/>
            <a:ext cx="58674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83381" y="333851"/>
            <a:ext cx="8598218" cy="220075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有图幅相同的三幅地图，比例尺分别为①1∶1 000 000、</a:t>
            </a:r>
          </a:p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②1∶100 000、③1∶10 000，据此判断下列说法正确的是（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①图比例尺最大</a:t>
            </a:r>
          </a:p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②图表示的地理事物最详细</a:t>
            </a:r>
          </a:p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③图表示范围最大</a:t>
            </a:r>
          </a:p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若其中一幅是校园平面图，最可能是③图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693819" y="710089"/>
            <a:ext cx="58674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1"/>
      <p:bldP spid="28675" grpId="2"/>
      <p:bldP spid="28675" grpId="3"/>
      <p:bldP spid="3" grpId="4"/>
      <p:bldP spid="3" grpId="5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8130" y="266224"/>
            <a:ext cx="8587739" cy="4611529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28673" name="文本框 1"/>
          <p:cNvSpPr txBox="1"/>
          <p:nvPr/>
        </p:nvSpPr>
        <p:spPr>
          <a:xfrm>
            <a:off x="346234" y="329565"/>
            <a:ext cx="8649652" cy="14897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10000"/>
              </a:lnSpc>
            </a:pP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食是一种特殊的天文现象，当太阳、地球、月球恰好（或几乎）在同一条直线上时，太阳光将地球的影子遮蔽到月球上，就产生月食现象。2018年1月31日晚，天空中上演了超级月亮、蓝月亮、红月亮的天文奇观。据此，完成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9~10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题。</a:t>
            </a:r>
          </a:p>
        </p:txBody>
      </p:sp>
      <p:sp>
        <p:nvSpPr>
          <p:cNvPr id="28674" name="文本框 2"/>
          <p:cNvSpPr txBox="1"/>
          <p:nvPr/>
        </p:nvSpPr>
        <p:spPr>
          <a:xfrm>
            <a:off x="346234" y="1819275"/>
            <a:ext cx="8270557" cy="239410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20000"/>
              </a:lnSpc>
            </a:pP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9.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月食发生时（     ）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太阳位于月球和地球之间        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地球位于太阳和月球之间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月球位于太阳和地球之间        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地球开始围绕月球运动</a:t>
            </a:r>
          </a:p>
          <a:p>
            <a:pPr>
              <a:lnSpc>
                <a:spcPct val="120000"/>
              </a:lnSpc>
            </a:pP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10.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此次天文奇观出现时，下列地理现象可信的是（      ）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江南桃红柳绿                  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西北大地瓜果飘香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河西走廊雪花飘飘              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东北地区麦浪滚滚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402205" y="1883569"/>
            <a:ext cx="58674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607493" y="2988469"/>
            <a:ext cx="58674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1"/>
      <p:bldP spid="3" grpId="2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8606" y="266224"/>
            <a:ext cx="8587739" cy="4611529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29697" name="文本框 1"/>
          <p:cNvSpPr txBox="1"/>
          <p:nvPr/>
        </p:nvSpPr>
        <p:spPr>
          <a:xfrm>
            <a:off x="278606" y="401479"/>
            <a:ext cx="8587263" cy="71485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用手电筒的光线模拟太阳光照，演示地球运动及产生的地理现象，完成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11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～1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题。</a:t>
            </a:r>
          </a:p>
        </p:txBody>
      </p:sp>
      <p:pic>
        <p:nvPicPr>
          <p:cNvPr id="29698" name="图片 2" descr="截图2021020518420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567" y="2881789"/>
            <a:ext cx="2734628" cy="178212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699" name="文本框 3"/>
          <p:cNvSpPr txBox="1"/>
          <p:nvPr/>
        </p:nvSpPr>
        <p:spPr>
          <a:xfrm>
            <a:off x="339566" y="1257776"/>
            <a:ext cx="6534626" cy="258746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30000"/>
              </a:lnSpc>
            </a:pP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11.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按图中所示方向转动地球仪，可以演示（     ）</a:t>
            </a:r>
          </a:p>
          <a:p>
            <a:pPr>
              <a:lnSpc>
                <a:spcPct val="13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①地球的自转方向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②地球五带的变化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</a:p>
          <a:p>
            <a:pPr>
              <a:lnSpc>
                <a:spcPct val="13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③太阳高度的变化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④昼夜更替现象</a:t>
            </a:r>
          </a:p>
          <a:p>
            <a:pPr>
              <a:lnSpc>
                <a:spcPct val="13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①②      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②③      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③④       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①④</a:t>
            </a:r>
          </a:p>
          <a:p>
            <a:pPr>
              <a:lnSpc>
                <a:spcPct val="13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图中四城市最先看到日出的是（     ）</a:t>
            </a:r>
          </a:p>
          <a:p>
            <a:pPr>
              <a:lnSpc>
                <a:spcPct val="13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东京     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雅加达    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北京     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悉尼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829776" y="1257776"/>
            <a:ext cx="58674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638199" y="3045143"/>
            <a:ext cx="58674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1"/>
      <p:bldP spid="5" grpId="2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8130" y="266224"/>
            <a:ext cx="8587739" cy="4611529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30721" name="文本框 1"/>
          <p:cNvSpPr txBox="1"/>
          <p:nvPr/>
        </p:nvSpPr>
        <p:spPr>
          <a:xfrm>
            <a:off x="464344" y="266224"/>
            <a:ext cx="8295323" cy="90820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3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下图为某校开展定向越野比赛使用的地图，选手从起点出发，依次经过七个点标到达终点，用时最少者获胜。读图回答1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～1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题。</a:t>
            </a:r>
          </a:p>
        </p:txBody>
      </p:sp>
      <p:pic>
        <p:nvPicPr>
          <p:cNvPr id="30722" name="图片 2" descr="截图202102051846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851" y="2441257"/>
            <a:ext cx="3674269" cy="235505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4849654" y="2515553"/>
            <a:ext cx="58674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549140" y="1383030"/>
            <a:ext cx="58674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</a:t>
            </a:r>
          </a:p>
        </p:txBody>
      </p:sp>
      <p:sp>
        <p:nvSpPr>
          <p:cNvPr id="30723" name="文本框 3"/>
          <p:cNvSpPr txBox="1"/>
          <p:nvPr/>
        </p:nvSpPr>
        <p:spPr>
          <a:xfrm>
            <a:off x="278130" y="1320641"/>
            <a:ext cx="5975509" cy="35571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图中点标2所在的地形部位是（    ）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鞍部      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盆地     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山脊       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山顶</a:t>
            </a:r>
          </a:p>
          <a:p>
            <a:pPr>
              <a:lnSpc>
                <a:spcPct val="120000"/>
              </a:lnSpc>
            </a:pPr>
            <a:endParaRPr lang="zh-CN" altLang="en-US" sz="21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关于图中信息的说法，正确的是（    ）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终点位于起点的东北方向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点标3到点标4一路上坡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点标5是图中最低点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若起点与终点的图上距离为2厘米，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则实地距离是400米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1"/>
      <p:bldP spid="4" grpId="2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8130" y="266224"/>
            <a:ext cx="8587739" cy="4611529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31745" name="文本框 1"/>
          <p:cNvSpPr txBox="1"/>
          <p:nvPr/>
        </p:nvSpPr>
        <p:spPr>
          <a:xfrm>
            <a:off x="368141" y="410527"/>
            <a:ext cx="8407718" cy="7791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1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（2019·广西北部湾）读上海市某小区二分二至日正午太阳光照示意图，据所学知识完成1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～1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题。</a:t>
            </a:r>
          </a:p>
        </p:txBody>
      </p:sp>
      <p:pic>
        <p:nvPicPr>
          <p:cNvPr id="31746" name="图片 2" descr="截图202102051850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1707" y="876300"/>
            <a:ext cx="2881789" cy="170402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47" name="文本框 3"/>
          <p:cNvSpPr txBox="1"/>
          <p:nvPr/>
        </p:nvSpPr>
        <p:spPr>
          <a:xfrm>
            <a:off x="467201" y="1380173"/>
            <a:ext cx="6226493" cy="200644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甲楼位于乙楼的（     ）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正东方         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正南方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正西方         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正北方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当太阳光线如③时，此时北半球正值（      ）</a:t>
            </a:r>
          </a:p>
          <a:p>
            <a:pPr>
              <a:lnSpc>
                <a:spcPct val="12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春分     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夏至     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秋分     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冬至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287078" y="1380172"/>
            <a:ext cx="58674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705951" y="2580322"/>
            <a:ext cx="58674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1"/>
      <p:bldP spid="5" grpId="2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8130" y="266224"/>
            <a:ext cx="8587739" cy="4611529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485299" y="336709"/>
            <a:ext cx="8658701" cy="459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0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2019·乐山）一般而言，赤道穿过的南北纬10°范围内地区，往往终年高温多雨，雨林广布，但也有例外。下面两图中，左图为右图（非洲局部）中广袤热带稀树草原的日出美景照片。此热带稀树草原区降水量就远小于热带雨林区。读图完成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17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19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题。</a:t>
            </a:r>
          </a:p>
          <a:p>
            <a:pPr>
              <a:lnSpc>
                <a:spcPct val="100000"/>
              </a:lnSpc>
            </a:pP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17.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图中最大湖泊的海拔范围是（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pPr>
              <a:lnSpc>
                <a:spcPct val="10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&lt;500 m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500～1 000 m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1 000～2 000 m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&gt;2 000 m</a:t>
            </a:r>
          </a:p>
          <a:p>
            <a:pPr>
              <a:lnSpc>
                <a:spcPct val="100000"/>
              </a:lnSpc>
            </a:pP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18.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图示地区的主要</a:t>
            </a:r>
          </a:p>
          <a:p>
            <a:pPr>
              <a:lnSpc>
                <a:spcPct val="10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地形类型是（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pPr>
              <a:lnSpc>
                <a:spcPct val="10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平原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</a:p>
          <a:p>
            <a:pPr>
              <a:lnSpc>
                <a:spcPct val="10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高原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</a:p>
          <a:p>
            <a:pPr>
              <a:lnSpc>
                <a:spcPct val="10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丘陵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</a:p>
          <a:p>
            <a:pPr>
              <a:lnSpc>
                <a:spcPct val="10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盆地</a:t>
            </a:r>
          </a:p>
          <a:p>
            <a:pPr>
              <a:lnSpc>
                <a:spcPct val="100000"/>
              </a:lnSpc>
            </a:pP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19.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根据上右图推测，形成上左图照片所示植被景观的主要原因是（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</a:p>
          <a:p>
            <a:pPr>
              <a:lnSpc>
                <a:spcPct val="10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人口稠密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海拔高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人为干扰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纬度大于10°</a:t>
            </a:r>
          </a:p>
        </p:txBody>
      </p:sp>
      <p:pic>
        <p:nvPicPr>
          <p:cNvPr id="3" name="图片 2" descr="S2`U3{DKZWGBNM0F6$Z01T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6126" y="2286953"/>
            <a:ext cx="5015865" cy="191404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521041" y="1582102"/>
            <a:ext cx="58674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139791" y="2596039"/>
            <a:ext cx="58674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513445" y="4201001"/>
            <a:ext cx="58674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1"/>
      <p:bldP spid="7" grpId="2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8130" y="266224"/>
            <a:ext cx="8587739" cy="4611529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32769" name="文本框 1"/>
          <p:cNvSpPr txBox="1"/>
          <p:nvPr/>
        </p:nvSpPr>
        <p:spPr>
          <a:xfrm>
            <a:off x="435292" y="478631"/>
            <a:ext cx="7460932" cy="39147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读某区域等高线地形图，回答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22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题。</a:t>
            </a:r>
          </a:p>
        </p:txBody>
      </p:sp>
      <p:pic>
        <p:nvPicPr>
          <p:cNvPr id="32770" name="图片 2" descr="截图202102051853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5802" y="2316956"/>
            <a:ext cx="3741420" cy="239744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文本框 3"/>
          <p:cNvSpPr txBox="1"/>
          <p:nvPr/>
        </p:nvSpPr>
        <p:spPr>
          <a:xfrm>
            <a:off x="435293" y="955834"/>
            <a:ext cx="8579644" cy="136112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21.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图中序号表示鞍部的是（     ）</a:t>
            </a:r>
          </a:p>
          <a:p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         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      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      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</a:t>
            </a:r>
          </a:p>
          <a:p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22.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仅从图中所提供的信息考虑，四地中最有可能形成聚落的是（    ）</a:t>
            </a:r>
          </a:p>
          <a:p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        B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      C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      D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025265" y="955834"/>
            <a:ext cx="58674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171021" y="1636871"/>
            <a:ext cx="58674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en-US" altLang="zh-CN" sz="2100" b="1">
                <a:solidFill>
                  <a:srgbClr val="FF0000"/>
                </a:solidFill>
              </a:rPr>
              <a:t>C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1"/>
      <p:bldP spid="4" grpId="2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8130" y="266224"/>
            <a:ext cx="8587739" cy="4611529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algn="l" rtl="0" eaLnBrk="1" hangingPunct="0">
              <a:defRPr kumimoji="0" lang="zh-CN"/>
            </a:defPPr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3429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6858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0287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3716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17145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0574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24003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274320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33793" name="文本框 1"/>
          <p:cNvSpPr txBox="1"/>
          <p:nvPr/>
        </p:nvSpPr>
        <p:spPr>
          <a:xfrm>
            <a:off x="344329" y="266224"/>
            <a:ext cx="5090637" cy="71485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二、综合题</a:t>
            </a:r>
          </a:p>
          <a:p>
            <a:r>
              <a:rPr 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读图，回答下列问题。</a:t>
            </a:r>
          </a:p>
        </p:txBody>
      </p:sp>
      <p:pic>
        <p:nvPicPr>
          <p:cNvPr id="33794" name="图片 2" descr="截图20210205185800"/>
          <p:cNvPicPr>
            <a:picLocks noChangeAspect="1"/>
          </p:cNvPicPr>
          <p:nvPr/>
        </p:nvPicPr>
        <p:blipFill>
          <a:blip r:embed="rId2"/>
          <a:srcRect t="1427" b="0"/>
          <a:stretch>
            <a:fillRect/>
          </a:stretch>
        </p:blipFill>
        <p:spPr>
          <a:xfrm>
            <a:off x="4988718" y="2927032"/>
            <a:ext cx="4089559" cy="158353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795" name="文本框 3"/>
          <p:cNvSpPr txBox="1"/>
          <p:nvPr/>
        </p:nvSpPr>
        <p:spPr>
          <a:xfrm>
            <a:off x="215265" y="981075"/>
            <a:ext cx="8928736" cy="329993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>
              <a:lnSpc>
                <a:spcPct val="10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（1）图1中A、B两点的地理坐标分别是  A</a:t>
            </a:r>
            <a:r>
              <a:rPr lang="zh-CN" altLang="en-US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</a:t>
            </a:r>
            <a:r>
              <a:rPr lang="en-US" altLang="zh-CN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、B</a:t>
            </a:r>
            <a:r>
              <a:rPr lang="zh-CN" altLang="en-US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en-US" altLang="zh-CN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，从南北半球看两点均位于</a:t>
            </a:r>
            <a:r>
              <a:rPr lang="zh-CN" altLang="en-US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半球，从东西半球看A点位于</a:t>
            </a:r>
            <a:r>
              <a:rPr lang="zh-CN" altLang="en-US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半球，B点位于</a:t>
            </a:r>
            <a:r>
              <a:rPr lang="zh-CN" altLang="en-US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半球。从温度带看，两点均位于</a:t>
            </a:r>
            <a:r>
              <a:rPr lang="zh-CN" altLang="en-US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带。</a:t>
            </a:r>
          </a:p>
          <a:p>
            <a:pPr>
              <a:lnSpc>
                <a:spcPct val="10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（2）图2中A、B、C三点的地理坐标分别是A</a:t>
            </a:r>
            <a:r>
              <a:rPr lang="zh-CN" altLang="en-US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lang="en-US" altLang="zh-CN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、B</a:t>
            </a:r>
            <a:r>
              <a:rPr lang="zh-CN" altLang="en-US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en-US" altLang="zh-CN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、C</a:t>
            </a:r>
            <a:r>
              <a:rPr lang="zh-CN" altLang="en-US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zh-CN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</a:t>
            </a:r>
            <a:r>
              <a:rPr lang="zh-CN" altLang="en-US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en-US" altLang="zh-CN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A点位于</a:t>
            </a:r>
            <a:r>
              <a:rPr lang="zh-CN" altLang="en-US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半球、</a:t>
            </a:r>
            <a:r>
              <a:rPr lang="zh-CN" altLang="en-US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半球，B点位于</a:t>
            </a:r>
            <a:r>
              <a:rPr lang="zh-CN" altLang="en-US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半球、</a:t>
            </a:r>
          </a:p>
          <a:p>
            <a:pPr>
              <a:lnSpc>
                <a:spcPct val="100000"/>
              </a:lnSpc>
            </a:pPr>
            <a:r>
              <a:rPr lang="zh-CN" altLang="en-US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半球。</a:t>
            </a:r>
            <a:endParaRPr lang="zh-CN" altLang="en-US" sz="21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（3）图3中A、B两点的地理坐标分别</a:t>
            </a:r>
          </a:p>
          <a:p>
            <a:pPr>
              <a:lnSpc>
                <a:spcPct val="10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是：A</a:t>
            </a:r>
            <a:r>
              <a:rPr lang="zh-CN" altLang="en-US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en-US" altLang="zh-CN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</a:t>
            </a:r>
            <a:r>
              <a:rPr lang="zh-CN" altLang="en-US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、B</a:t>
            </a:r>
            <a:r>
              <a:rPr lang="zh-CN" altLang="en-US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en-US" altLang="zh-CN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</a:t>
            </a:r>
            <a:r>
              <a:rPr lang="zh-CN" altLang="en-US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</a:p>
          <a:p>
            <a:pPr>
              <a:lnSpc>
                <a:spcPct val="10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从南北半球看两点均位于</a:t>
            </a:r>
            <a:r>
              <a:rPr lang="zh-CN" altLang="en-US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en-US" altLang="zh-CN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zh-CN" altLang="en-US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半球，</a:t>
            </a:r>
          </a:p>
          <a:p>
            <a:pPr>
              <a:lnSpc>
                <a:spcPct val="100000"/>
              </a:lnSpc>
            </a:pP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A点位于B点的</a:t>
            </a:r>
            <a:r>
              <a:rPr lang="zh-CN" altLang="en-US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en-US" altLang="zh-CN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</a:t>
            </a:r>
            <a:r>
              <a:rPr lang="zh-CN" altLang="en-US" sz="21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方向。</a:t>
            </a:r>
            <a:endParaRPr lang="zh-CN" altLang="en-US" sz="21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183505" y="1573530"/>
            <a:ext cx="427196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热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39165" y="1573530"/>
            <a:ext cx="516731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西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227094" y="1277779"/>
            <a:ext cx="516731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东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319462" y="1277779"/>
            <a:ext cx="516731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南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201602" y="932498"/>
            <a:ext cx="2025491" cy="345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1800">
                <a:solidFill>
                  <a:srgbClr val="FF0000"/>
                </a:solidFill>
              </a:rPr>
              <a:t>（10°S，150°E）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268051" y="981075"/>
            <a:ext cx="1959769" cy="345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（20°S，170°E）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44329" y="2579370"/>
            <a:ext cx="516731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西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7614762" y="2250281"/>
            <a:ext cx="516731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南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238750" y="2261235"/>
            <a:ext cx="516731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西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836194" y="2263616"/>
            <a:ext cx="516731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北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322095" y="1965008"/>
            <a:ext cx="2024539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15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（10°N，170°E）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346632" y="1965008"/>
            <a:ext cx="1881188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15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（30°S，170°W） 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47675" y="2212658"/>
            <a:ext cx="2276951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（30°N，180°） 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912495" y="3219450"/>
            <a:ext cx="1973104" cy="345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（70°N，45°W） 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045619" y="3223260"/>
            <a:ext cx="2106454" cy="345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1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（70°N，135°W） 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319462" y="3522821"/>
            <a:ext cx="516731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北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940719" y="3822382"/>
            <a:ext cx="783908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正东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8" presetClass="entr" presetSubtype="16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4" presetClass="entr" presetSubtype="16" fill="hold" grpId="1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1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8" presetClass="entr" presetSubtype="16" fill="hold" grpId="1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1"/>
      <p:bldP spid="14" grpId="2"/>
      <p:bldP spid="12" grpId="3"/>
      <p:bldP spid="11" grpId="4"/>
      <p:bldP spid="10" grpId="5"/>
      <p:bldP spid="9" grpId="6"/>
      <p:bldP spid="20" grpId="7"/>
      <p:bldP spid="21" grpId="8"/>
      <p:bldP spid="22" grpId="9"/>
      <p:bldP spid="19" grpId="10"/>
      <p:bldP spid="18" grpId="11"/>
      <p:bldP spid="17" grpId="12"/>
      <p:bldP spid="15" grpId="13"/>
      <p:bldP spid="23" grpId="14"/>
      <p:bldP spid="24" grpId="15"/>
      <p:bldP spid="25" grpId="16"/>
      <p:bldP spid="26" grpId="17"/>
    </p:bld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.xml><?xml version="1.0" encoding="utf-8"?>
<p:tagLst xmlns:p="http://schemas.openxmlformats.org/presentationml/2006/main">
  <p:tag name="KSO_WM_UNIT_TABLE_BEAUTIFY" val="smartTable{968f8303-ed25-4dc5-8ad0-4e8e702641d7}"/>
  <p:tag name="TABLE_ENDDRAG_ORIGIN_RECT" val="932*502"/>
  <p:tag name="TABLE_ENDDRAG_RECT" val="19*11*932*502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UNIT_TABLE_BEAUTIFY" val="smartTable{4bec50e1-0763-4e7b-89a9-5e731a58f4ea}"/>
  <p:tag name="TABLE_ENDDRAG_ORIGIN_RECT" val="940*473"/>
  <p:tag name="TABLE_ENDDRAG_RECT" val="7*18*940*473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UNIT_TABLE_BEAUTIFY" val="smartTable{4bec50e1-0763-4e7b-89a9-5e731a58f4ea}"/>
  <p:tag name="TABLE_ENDDRAG_ORIGIN_RECT" val="927*398"/>
  <p:tag name="TABLE_ENDDRAG_RECT" val="26*31*927*398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UNIT_TABLE_BEAUTIFY" val="smartTable{21c705ac-476d-471b-9e84-fd776c5aeb00}"/>
  <p:tag name="TABLE_ENDDRAG_ORIGIN_RECT" val="945*421"/>
  <p:tag name="TABLE_ENDDRAG_RECT" val="27*98*945*421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UNIT_PLACING_PICTURE_USER_VIEWPORT" val="{&quot;height&quot;:5678,&quot;width&quot;:9590}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UNIT_PLACING_PICTURE_USER_VIEWPORT" val="{&quot;height&quot;:1755,&quot;width&quot;:7560}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0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1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黑-T">
      <a:majorFont>
        <a:latin typeface="Times New Roman"/>
        <a:ea typeface="黑体"/>
        <a:cs typeface="Arial"/>
      </a:majorFont>
      <a:minorFont>
        <a:latin typeface="Times New Roman"/>
        <a:ea typeface="黑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320</Paragraphs>
  <Slides>43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baseType="lpstr" size="44">
      <vt:lpstr>1_默认设计模板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第3节 广播、电视和移动通信</dc:title>
  <cp:lastModifiedBy>天天向上</cp:lastModifiedBy>
  <cp:revision>21</cp:revision>
  <dcterms:created xsi:type="dcterms:W3CDTF">2021-10-02T06:55:46Z</dcterms:created>
  <dcterms:modified xsi:type="dcterms:W3CDTF">2021-10-21T00:56:34Z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5C277C69C7B045A88695789C469DB2B9</vt:lpwstr>
  </property>
  <property fmtid="{D5CDD505-2E9C-101B-9397-08002B2CF9AE}" pid="3" name="KSOProductBuildVer">
    <vt:lpwstr>2052-11.1.0.11365</vt:lpwstr>
  </property>
</Properties>
</file>