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00" r:id="rId1"/>
    <p:sldMasterId id="2147488537" r:id="rId2"/>
  </p:sldMasterIdLst>
  <p:notesMasterIdLst>
    <p:notesMasterId r:id="rId3"/>
  </p:notesMasterIdLst>
  <p:sldIdLst>
    <p:sldId id="2546" r:id="rId4"/>
    <p:sldId id="2549" r:id="rId5"/>
    <p:sldId id="2552" r:id="rId6"/>
    <p:sldId id="2555" r:id="rId7"/>
    <p:sldId id="2558" r:id="rId8"/>
    <p:sldId id="2561" r:id="rId9"/>
    <p:sldId id="2564" r:id="rId10"/>
    <p:sldId id="2567" r:id="rId11"/>
    <p:sldId id="2570" r:id="rId12"/>
    <p:sldId id="2573" r:id="rId13"/>
    <p:sldId id="2576" r:id="rId14"/>
    <p:sldId id="2579" r:id="rId15"/>
    <p:sldId id="2582" r:id="rId16"/>
    <p:sldId id="2585" r:id="rId17"/>
    <p:sldId id="2588" r:id="rId18"/>
    <p:sldId id="2591" r:id="rId19"/>
    <p:sldId id="2594" r:id="rId20"/>
    <p:sldId id="2597" r:id="rId21"/>
    <p:sldId id="2600" r:id="rId22"/>
    <p:sldId id="2603" r:id="rId23"/>
    <p:sldId id="2606" r:id="rId24"/>
    <p:sldId id="2609" r:id="rId25"/>
    <p:sldId id="2612" r:id="rId26"/>
    <p:sldId id="2615" r:id="rId27"/>
    <p:sldId id="2618" r:id="rId28"/>
    <p:sldId id="2621" r:id="rId29"/>
    <p:sldId id="2624" r:id="rId30"/>
    <p:sldId id="2627" r:id="rId31"/>
    <p:sldId id="2630" r:id="rId32"/>
    <p:sldId id="2633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01" r:id="rId1"/>
    <p:sldLayoutId id="2147488502" r:id="rId2"/>
    <p:sldLayoutId id="2147488503" r:id="rId3"/>
    <p:sldLayoutId id="2147488504" r:id="rId4"/>
    <p:sldLayoutId id="2147488505" r:id="rId5"/>
    <p:sldLayoutId id="2147488506" r:id="rId6"/>
    <p:sldLayoutId id="2147488507" r:id="rId7"/>
    <p:sldLayoutId id="2147488508" r:id="rId8"/>
    <p:sldLayoutId id="2147488509" r:id="rId9"/>
    <p:sldLayoutId id="2147488510" r:id="rId10"/>
    <p:sldLayoutId id="214748851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38" r:id="rId1"/>
    <p:sldLayoutId id="2147488539" r:id="rId2"/>
    <p:sldLayoutId id="2147488540" r:id="rId3"/>
    <p:sldLayoutId id="2147488541" r:id="rId4"/>
    <p:sldLayoutId id="2147488542" r:id="rId5"/>
    <p:sldLayoutId id="2147488543" r:id="rId6"/>
    <p:sldLayoutId id="2147488544" r:id="rId7"/>
    <p:sldLayoutId id="2147488545" r:id="rId8"/>
    <p:sldLayoutId id="2147488546" r:id="rId9"/>
    <p:sldLayoutId id="2147488547" r:id="rId10"/>
    <p:sldLayoutId id="2147488548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tags" Target="../tags/tag107.xml"/><Relationship Id="rId15" Type="http://schemas.openxmlformats.org/officeDocument/2006/relationships/tags" Target="../tags/tag108.xml"/><Relationship Id="rId16" Type="http://schemas.openxmlformats.org/officeDocument/2006/relationships/tags" Target="../tags/tag109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2024年物流行业冷链物流管理方案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冷链物流管理方案背景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冷链物流管理方案目标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冷链物流管理方案实施步骤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冷链物流管理方案实施措施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9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项标题"/>
          <p:cNvSpPr txBox="1"/>
          <p:nvPr>
            <p:custDataLst>
              <p:tags r:id="rId10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冷链物流管理方案预期效果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标题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冷链物流管理方案背景</a:t>
            </a:r>
            <a:endParaRPr altLang="en-US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冷链物流行业现状</a:t>
            </a:r>
            <a:endParaRPr altLang="en-US" lang="zh-CN"/>
          </a:p>
        </p:txBody>
      </p:sp>
      <p:sp>
        <p:nvSpPr>
          <p:cNvPr id="104890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冷链物流技术不断创新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冷链物流市场规模持续增长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冷链物流需求多样化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冷链物流政策环境不断完善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冷链物流管理的重要性</a:t>
            </a:r>
            <a:endParaRPr altLang="en-US" lang="zh-CN"/>
          </a:p>
        </p:txBody>
      </p:sp>
      <p:sp>
        <p:nvSpPr>
          <p:cNvPr id="1048968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保证食品质量与安全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降低损耗与浪费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提高物流效率与降低成本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满足消费者需求与提升品牌形象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冷链物流管理存在的问题</a:t>
            </a:r>
            <a:endParaRPr altLang="en-US" lang="zh-CN"/>
          </a:p>
        </p:txBody>
      </p:sp>
      <p:sp>
        <p:nvSpPr>
          <p:cNvPr id="10490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4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冷链物流体系不健全，缺乏统一的标准和规范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0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冷链物流基础设施建设不足，冷藏设备陈旧落后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6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冷链物流信息化程度低，信息不对称现象严重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2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冷链物流专业人才匮乏，缺乏专业的培训和认证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解决方案的提出</a:t>
            </a:r>
            <a:endParaRPr altLang="en-US" lang="zh-CN"/>
          </a:p>
        </p:txBody>
      </p:sp>
      <p:sp>
        <p:nvSpPr>
          <p:cNvPr id="1049072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冷链物流管理存在的问题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解决方案的必要性和紧迫性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提出解决方案的背景和原因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解决方案的初步设想和实施计划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冷链物流管理方案目标</a:t>
            </a:r>
            <a:endParaRPr altLang="en-US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提高冷链物流效率</a:t>
            </a:r>
            <a:endParaRPr altLang="en-US" lang="zh-CN"/>
          </a:p>
        </p:txBody>
      </p:sp>
      <p:sp>
        <p:nvSpPr>
          <p:cNvPr id="1049158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优化冷链物流流程，减少中间环节，提高物流效率。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引入先进的冷链物流技术，如物联网、大数据等，提高物流信息化水平。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建立完善的冷链物流监控体系，实时监测温度、湿度等参数，确保产品质量。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提高冷链物流从业人员的素质和技能水平，加强培训和管理。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降低冷链物流成本</a:t>
            </a:r>
            <a:endParaRPr altLang="en-US" lang="zh-CN"/>
          </a:p>
        </p:txBody>
      </p:sp>
      <p:sp>
        <p:nvSpPr>
          <p:cNvPr id="1049218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0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2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统一冷链物流标准，降低运营成本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优化冷链物流路线，减少运输时间和成本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提高冷链物流信息化水平，提升效率降低成本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引入先进的冷链物流技术和管理模式，降低运营成本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保障食品安全</a:t>
            </a:r>
            <a:endParaRPr altLang="en-US" lang="zh-CN"/>
          </a:p>
        </p:txBody>
      </p:sp>
      <p:sp>
        <p:nvSpPr>
          <p:cNvPr id="10492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确保食品在整个供应链中保持新鲜和质量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满足消费者对食品安全和品质的需求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提高冷链物流行业的整体形象和信誉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降低食品损耗和浪费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提升冷链物流服务水平</a:t>
            </a:r>
            <a:endParaRPr altLang="en-US" lang="zh-CN"/>
          </a:p>
        </p:txBody>
      </p:sp>
      <p:sp>
        <p:nvSpPr>
          <p:cNvPr id="1049346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确保食品新鲜度和安全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提高冷链物流运输效率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降低冷链物流成本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冷链物流管理方案实施措施</a:t>
            </a:r>
            <a:endParaRPr altLang="en-US" lang="zh-CN"/>
          </a:p>
        </p:txBody>
      </p:sp>
      <p:sp>
        <p:nvSpPr>
          <p:cNvPr id="10494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建立完善的冷链物流管理体系</a:t>
            </a:r>
            <a:endParaRPr altLang="en-US" lang="zh-CN"/>
          </a:p>
        </p:txBody>
      </p:sp>
      <p:sp>
        <p:nvSpPr>
          <p:cNvPr id="1049448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制定冷链物流管理标准与规范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4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建立冷链物流信息化平台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0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强化冷链物流监管与质量追溯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6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提升冷链物流设施设备水平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提高冷链物流信息化水平</a:t>
            </a:r>
            <a:endParaRPr altLang="en-US" lang="zh-CN"/>
          </a:p>
        </p:txBody>
      </p:sp>
      <p:sp>
        <p:nvSpPr>
          <p:cNvPr id="1049508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建立冷链物流信息化平台，实现信息共享与协同作业。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应用物联网技术，实时监控冷链物流温度、湿度等关键参数。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推广智能仓储管理系统，提高冷库管理效率与货物周转率。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借助大数据分析，优化冷链物流运输路径和配送策略。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加强冷链物流基础设施建设</a:t>
            </a:r>
            <a:endParaRPr altLang="en-US" lang="zh-CN"/>
          </a:p>
        </p:txBody>
      </p:sp>
      <p:sp>
        <p:nvSpPr>
          <p:cNvPr id="104956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建设先进的冷库设施，提高储存能力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引进先进的冷藏设备，确保货物新鲜度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完善冷链物流运输设备，提高运输效率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建立完善的冷链物流信息平台，实现信息共享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推广先进的冷链物流技术和管理模式</a:t>
            </a:r>
            <a:endParaRPr altLang="en-US" lang="zh-CN"/>
          </a:p>
        </p:txBody>
      </p:sp>
      <p:sp>
        <p:nvSpPr>
          <p:cNvPr id="1049628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引进先进的冷链物流设备和技术，提高冷链物流的效率和品质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推广智能化的冷链物流管理系统，实现全程监控和可追溯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加强冷链物流人才培养和引进，提高冷链物流从业人员的素质和技能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鼓励企业采用国际先进的冷链物流管理模式，提高冷链物流的管理水平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加强冷链物流人才培养和引进</a:t>
            </a:r>
            <a:endParaRPr altLang="en-US" lang="zh-CN"/>
          </a:p>
        </p:txBody>
      </p:sp>
      <p:sp>
        <p:nvSpPr>
          <p:cNvPr id="104968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制定优惠政策，吸引更多的优秀人才加入冷链物流行业，提升整个行业的竞争力。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建立完善的培训体系，提高冷链物流从业人员的专业素质和技能水平。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加强与高校、研究机构的合作，引进高素质人才，推动冷链物流技术的创新和应用。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建立人才交流平台，促进冷链物流行业内部的人才流动和共享。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冷链物流管理方案实施步骤</a:t>
            </a:r>
            <a:endParaRPr altLang="en-US" lang="zh-CN"/>
          </a:p>
        </p:txBody>
      </p:sp>
      <p:sp>
        <p:nvSpPr>
          <p:cNvPr id="10497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制定详细的实施计划和时间表</a:t>
            </a:r>
            <a:endParaRPr altLang="en-US" lang="zh-CN"/>
          </a:p>
        </p:txBody>
      </p:sp>
      <p:sp>
        <p:nvSpPr>
          <p:cNvPr id="10497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0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确定冷链物流管理方案的目标和要求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6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制定具体的实施计划，包括人员分工、物资准备、时间安排等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2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制定详细的时间表，确保各项任务按时完成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4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8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定期检查实施进度，及时调整计划和时间表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建立实施团队和分工负责制</a:t>
            </a:r>
            <a:endParaRPr altLang="en-US" lang="zh-CN"/>
          </a:p>
        </p:txBody>
      </p:sp>
      <p:sp>
        <p:nvSpPr>
          <p:cNvPr id="104985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组建专业团队：具备冷链物流管理知识和经验的专业人员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分工明确：各部门职责清晰，协同工作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培训与沟通：加强团队成员之间的培训和沟通，确保实施顺利进行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定期评估与调整：对实施过程进行定期评估，及时调整方案以确保实施效果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逐步推进各项措施的实施</a:t>
            </a:r>
            <a:endParaRPr altLang="en-US" lang="zh-CN"/>
          </a:p>
        </p:txBody>
      </p:sp>
      <p:sp>
        <p:nvSpPr>
          <p:cNvPr id="104991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加强员工培训和管理，提高员工的冷链物流意识和操作技能，确保工作质量和效率。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制定详细的管理计划和流程，明确各项任务的责任人和完成时间。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建立完善的监控机制，对冷链物流的各个环节进行实时监控，确保产品质量和安全。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8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建立有效的沟通机制，及时反馈实施过程中出现的问题，调整管理方案，确保顺利实施。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定期评估和调整实施方案</a:t>
            </a:r>
            <a:endParaRPr altLang="en-US" lang="zh-CN"/>
          </a:p>
        </p:txBody>
      </p:sp>
      <p:sp>
        <p:nvSpPr>
          <p:cNvPr id="1049986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评估实施效果：对冷链物流管理方案的实施效果进行定期评估，确保方案的有效性。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调整方案：根据评估结果，对实施方案进行调整，优化管理流程，提高冷链物流效率。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监控市场变化：及时关注市场变化，调整冷链物流管理策略，以适应市场需求。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持续改进：不断改进冷链物流管理方案，提高冷链物流管理水平，降低成本。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持续改进和优化管理方案</a:t>
            </a:r>
            <a:endParaRPr altLang="en-US" lang="zh-CN"/>
          </a:p>
        </p:txBody>
      </p:sp>
      <p:sp>
        <p:nvSpPr>
          <p:cNvPr id="1050046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定期评估：对冷链物流管理方案进行定期评估，找出存在的问题和不足。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数据分析：收集和分析冷链物流相关数据，了解方案实施效果，为改进提供依据。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优化措施：根据评估结果和数据分析，制定针对性的优化措施，提高冷链物流管理效果。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持续改进：不断优化和改进冷链物流管理方案，以适应市场变化和客户需求，提升企业竞争力。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冷链物流管理方案预期效果</a:t>
            </a:r>
            <a:endParaRPr altLang="en-US" lang="zh-CN"/>
          </a:p>
        </p:txBody>
      </p:sp>
      <p:sp>
        <p:nvSpPr>
          <p:cNvPr id="10501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提高冷链物流行业的整体竞争力</a:t>
            </a:r>
            <a:endParaRPr altLang="en-US" lang="zh-CN"/>
          </a:p>
        </p:txBody>
      </p:sp>
      <p:sp>
        <p:nvSpPr>
          <p:cNvPr id="105014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降低损耗率：通过冷链物流管理，能够降低食品、药品等物品在运输过程中的损耗率，保证产品质量。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提高运输效率：通过科学的冷链物流管理，优化运输流程，缩短运输时间，提高运输效率。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降低成本：通过合理的资源配置和优化管理，降低冷链物流的运营成本，提高企业的经济效益。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增强客户满意度：提供优质的冷链物流服务，能够提高客户的满意度和忠诚度，增加企业的市场份额。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促进冷链物流行业的可持续发展</a:t>
            </a:r>
            <a:endParaRPr altLang="en-US" lang="zh-CN"/>
          </a:p>
        </p:txBody>
      </p:sp>
      <p:sp>
        <p:nvSpPr>
          <p:cNvPr id="1050208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提高冷链物流效率，降低物流成本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保障食品药品安全，提升民生福祉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推动绿色物流发展，减少环境污染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增强国际竞争力，开拓国际市场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保障人民群众的食品安全和健康权益</a:t>
            </a:r>
            <a:endParaRPr altLang="en-US" lang="zh-CN"/>
          </a:p>
        </p:txBody>
      </p:sp>
      <p:sp>
        <p:nvSpPr>
          <p:cNvPr id="1050268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提高冷链物流管理效率，确保食品新鲜度和安全性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4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减少食品在运输过程中的损耗和浪费，降低经济损失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0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保障人民群众的食品安全和健康权益，提升社会福祉水平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6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促进冷链物流行业的可持续发展，推动经济社会的进步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推动冷链物流行业的创新和发展</a:t>
            </a:r>
            <a:endParaRPr altLang="en-US" lang="zh-CN"/>
          </a:p>
        </p:txBody>
      </p:sp>
      <p:sp>
        <p:nvSpPr>
          <p:cNvPr id="10503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0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提高冷链物流效率，降低成本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6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保障食品和药品安全，提高品质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2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促进冷链物流技术的研发和应用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4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48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推动冷链物流行业的规范化和标准化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38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5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5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5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5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5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5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5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5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5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5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5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SLIDE_ID" val="custom2023141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7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4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1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72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2024-01-05T19:06:04Z</dcterms:created>
  <dcterms:modified xsi:type="dcterms:W3CDTF">2024-01-05T19:06:04Z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65d296c6424d4b8cb11c38669e4f357c_21</vt:lpwstr>
  </property>
</Properties>
</file>