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12192000"/>
  <p:embeddedFontLst>
    <p:embeddedFont>
      <p:font typeface="MiSans" pitchFamily="34" charset="-122"/>
      <p:regular r:id="rId19"/>
    </p:embeddedFont>
    <p:embeddedFont>
      <p:font typeface="MiSans" pitchFamily="34" charset="-120"/>
      <p:regular r:id="rId20"/>
    </p:embeddedFont>
    <p:embeddedFont>
      <p:font typeface="Liter" panose="02000503030000020004" pitchFamily="34" charset="0"/>
      <p:regular r:id="rId21"/>
    </p:embeddedFont>
    <p:embeddedFont>
      <p:font typeface="Liter" panose="02000503030000020004" pitchFamily="34" charset="-122"/>
      <p:regular r:id="rId22"/>
    </p:embeddedFont>
    <p:embeddedFont>
      <p:font typeface="Liter" panose="02000503030000020004" pitchFamily="34" charset="-120"/>
      <p:regular r:id="rId23"/>
    </p:embeddedFont>
    <p:embeddedFont>
      <p:font typeface="Calibri" panose="020F0502020204030204" charset="0"/>
      <p:regular r:id="rId24"/>
      <p:bold r:id="rId25"/>
      <p:italic r:id="rId26"/>
      <p:bold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font" Target="fonts/font9.fntdata"/><Relationship Id="rId26" Type="http://schemas.openxmlformats.org/officeDocument/2006/relationships/font" Target="fonts/font8.fntdata"/><Relationship Id="rId25" Type="http://schemas.openxmlformats.org/officeDocument/2006/relationships/font" Target="fonts/font7.fntdata"/><Relationship Id="rId24" Type="http://schemas.openxmlformats.org/officeDocument/2006/relationships/font" Target="fonts/font6.fntdata"/><Relationship Id="rId23" Type="http://schemas.openxmlformats.org/officeDocument/2006/relationships/font" Target="fonts/font5.fntdata"/><Relationship Id="rId22" Type="http://schemas.openxmlformats.org/officeDocument/2006/relationships/font" Target="fonts/font4.fntdata"/><Relationship Id="rId21" Type="http://schemas.openxmlformats.org/officeDocument/2006/relationships/font" Target="fonts/font3.fntdata"/><Relationship Id="rId20" Type="http://schemas.openxmlformats.org/officeDocument/2006/relationships/font" Target="fonts/font2.fntdata"/><Relationship Id="rId2" Type="http://schemas.openxmlformats.org/officeDocument/2006/relationships/theme" Target="theme/theme1.xml"/><Relationship Id="rId19" Type="http://schemas.openxmlformats.org/officeDocument/2006/relationships/font" Target="fonts/font1.fntdata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4B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media.istockphoto.com/c67f9610d13361cb848d82c37e2053ff7a4c761c.jpg"/>
          <p:cNvPicPr>
            <a:picLocks noChangeAspect="1"/>
          </p:cNvPicPr>
          <p:nvPr/>
        </p:nvPicPr>
        <p:blipFill>
          <a:blip r:embed="rId1">
            <a:alphaModFix amt="30000"/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2A4B43">
                  <a:alpha val="95000"/>
                </a:srgbClr>
              </a:gs>
              <a:gs pos="50000">
                <a:srgbClr val="2A4B43">
                  <a:alpha val="85000"/>
                </a:srgbClr>
              </a:gs>
              <a:gs pos="100000">
                <a:srgbClr val="5E7C73">
                  <a:alpha val="75000"/>
                </a:srgbClr>
              </a:gs>
            </a:gsLst>
            <a:lin ang="2700000" scaled="1"/>
          </a:gradFill>
        </p:spPr>
      </p:sp>
      <p:sp>
        <p:nvSpPr>
          <p:cNvPr id="4" name="Shape 1"/>
          <p:cNvSpPr/>
          <p:nvPr/>
        </p:nvSpPr>
        <p:spPr>
          <a:xfrm>
            <a:off x="381000" y="685800"/>
            <a:ext cx="38100" cy="457200"/>
          </a:xfrm>
          <a:custGeom>
            <a:avLst/>
            <a:gdLst/>
            <a:ahLst/>
            <a:cxnLst/>
            <a:rect l="l" t="t" r="r" b="b"/>
            <a:pathLst>
              <a:path w="38100" h="457200">
                <a:moveTo>
                  <a:pt x="0" y="0"/>
                </a:moveTo>
                <a:lnTo>
                  <a:pt x="38100" y="0"/>
                </a:lnTo>
                <a:lnTo>
                  <a:pt x="381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5" name="Text 2"/>
          <p:cNvSpPr/>
          <p:nvPr/>
        </p:nvSpPr>
        <p:spPr>
          <a:xfrm>
            <a:off x="533400" y="781050"/>
            <a:ext cx="214312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kern="0" spc="135" dirty="0">
                <a:solidFill>
                  <a:srgbClr val="EAEAEA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EVALUATION REPORT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2176463"/>
            <a:ext cx="11772900" cy="1714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AEAEA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江苏事业单位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AEAEA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面试机构评估</a:t>
            </a:r>
            <a:r>
              <a:rPr lang="zh-CN" altLang="en-US" sz="5400" b="1" dirty="0">
                <a:solidFill>
                  <a:srgbClr val="EAEAEA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策略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4195763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8" name="Text 5"/>
          <p:cNvSpPr/>
          <p:nvPr/>
        </p:nvSpPr>
        <p:spPr>
          <a:xfrm>
            <a:off x="381000" y="4538663"/>
            <a:ext cx="7429500" cy="3714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EAEAE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七大核心维度深度解析与选择策略指南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381000" y="5943600"/>
            <a:ext cx="147637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AEAEA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专业 · 系统 · 可信赖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1062097" y="5943600"/>
            <a:ext cx="82867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AEAEA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2026年2月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78928" y="378928"/>
            <a:ext cx="37893" cy="378928"/>
          </a:xfrm>
          <a:custGeom>
            <a:avLst/>
            <a:gdLst/>
            <a:ahLst/>
            <a:cxnLst/>
            <a:rect l="l" t="t" r="r" b="b"/>
            <a:pathLst>
              <a:path w="37893" h="378928">
                <a:moveTo>
                  <a:pt x="0" y="0"/>
                </a:moveTo>
                <a:lnTo>
                  <a:pt x="37893" y="0"/>
                </a:lnTo>
                <a:lnTo>
                  <a:pt x="37893" y="378928"/>
                </a:lnTo>
                <a:lnTo>
                  <a:pt x="0" y="378928"/>
                </a:lnTo>
                <a:lnTo>
                  <a:pt x="0" y="0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3" name="Text 1"/>
          <p:cNvSpPr/>
          <p:nvPr/>
        </p:nvSpPr>
        <p:spPr>
          <a:xfrm>
            <a:off x="530499" y="454713"/>
            <a:ext cx="947319" cy="22735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5" kern="0" spc="60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CONTENTS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78928" y="871534"/>
            <a:ext cx="11661501" cy="45471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58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目录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97874" y="1553604"/>
            <a:ext cx="5551291" cy="909427"/>
          </a:xfrm>
          <a:custGeom>
            <a:avLst/>
            <a:gdLst/>
            <a:ahLst/>
            <a:cxnLst/>
            <a:rect l="l" t="t" r="r" b="b"/>
            <a:pathLst>
              <a:path w="5551291" h="909427">
                <a:moveTo>
                  <a:pt x="37893" y="0"/>
                </a:moveTo>
                <a:lnTo>
                  <a:pt x="5475509" y="0"/>
                </a:lnTo>
                <a:cubicBezTo>
                  <a:pt x="5517362" y="0"/>
                  <a:pt x="5551291" y="33929"/>
                  <a:pt x="5551291" y="75783"/>
                </a:cubicBezTo>
                <a:lnTo>
                  <a:pt x="5551291" y="833644"/>
                </a:lnTo>
                <a:cubicBezTo>
                  <a:pt x="5551291" y="875498"/>
                  <a:pt x="5517362" y="909427"/>
                  <a:pt x="5475509" y="909427"/>
                </a:cubicBez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79"/>
                  <a:pt x="16979" y="0"/>
                  <a:pt x="37893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420" dist="947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97874" y="1553604"/>
            <a:ext cx="37893" cy="909427"/>
          </a:xfrm>
          <a:custGeom>
            <a:avLst/>
            <a:gdLst/>
            <a:ahLst/>
            <a:cxnLst/>
            <a:rect l="l" t="t" r="r" b="b"/>
            <a:pathLst>
              <a:path w="37893" h="909427">
                <a:moveTo>
                  <a:pt x="37893" y="0"/>
                </a:moveTo>
                <a:lnTo>
                  <a:pt x="37893" y="0"/>
                </a:lnTo>
                <a:lnTo>
                  <a:pt x="37893" y="909427"/>
                </a:ln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65"/>
                  <a:pt x="16965" y="0"/>
                  <a:pt x="37893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7" name="Shape 5"/>
          <p:cNvSpPr/>
          <p:nvPr/>
        </p:nvSpPr>
        <p:spPr>
          <a:xfrm>
            <a:off x="606284" y="1743068"/>
            <a:ext cx="454713" cy="454713"/>
          </a:xfrm>
          <a:custGeom>
            <a:avLst/>
            <a:gdLst/>
            <a:ahLst/>
            <a:cxnLst/>
            <a:rect l="l" t="t" r="r" b="b"/>
            <a:pathLst>
              <a:path w="454713" h="454713">
                <a:moveTo>
                  <a:pt x="227357" y="0"/>
                </a:moveTo>
                <a:lnTo>
                  <a:pt x="227357" y="0"/>
                </a:lnTo>
                <a:cubicBezTo>
                  <a:pt x="352838" y="0"/>
                  <a:pt x="454713" y="101875"/>
                  <a:pt x="454713" y="227357"/>
                </a:cubicBezTo>
                <a:lnTo>
                  <a:pt x="454713" y="227357"/>
                </a:lnTo>
                <a:cubicBezTo>
                  <a:pt x="454713" y="352838"/>
                  <a:pt x="352838" y="454713"/>
                  <a:pt x="227357" y="454713"/>
                </a:cubicBezTo>
                <a:lnTo>
                  <a:pt x="227357" y="454713"/>
                </a:lnTo>
                <a:cubicBezTo>
                  <a:pt x="101875" y="454713"/>
                  <a:pt x="0" y="352838"/>
                  <a:pt x="0" y="227357"/>
                </a:cubicBezTo>
                <a:lnTo>
                  <a:pt x="0" y="227357"/>
                </a:lnTo>
                <a:cubicBezTo>
                  <a:pt x="0" y="101875"/>
                  <a:pt x="101875" y="0"/>
                  <a:pt x="227357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8" name="Text 6"/>
          <p:cNvSpPr/>
          <p:nvPr/>
        </p:nvSpPr>
        <p:spPr>
          <a:xfrm>
            <a:off x="558918" y="1743068"/>
            <a:ext cx="549445" cy="45471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90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12569" y="1743068"/>
            <a:ext cx="4641865" cy="26524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9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评估体系概览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12569" y="2046210"/>
            <a:ext cx="4622918" cy="22735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5" dirty="0">
                <a:solidFill>
                  <a:srgbClr val="2F3D40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七大核心维度全景解析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267011" y="1553604"/>
            <a:ext cx="5551291" cy="909427"/>
          </a:xfrm>
          <a:custGeom>
            <a:avLst/>
            <a:gdLst/>
            <a:ahLst/>
            <a:cxnLst/>
            <a:rect l="l" t="t" r="r" b="b"/>
            <a:pathLst>
              <a:path w="5551291" h="909427">
                <a:moveTo>
                  <a:pt x="37893" y="0"/>
                </a:moveTo>
                <a:lnTo>
                  <a:pt x="5475509" y="0"/>
                </a:lnTo>
                <a:cubicBezTo>
                  <a:pt x="5517362" y="0"/>
                  <a:pt x="5551291" y="33929"/>
                  <a:pt x="5551291" y="75783"/>
                </a:cubicBezTo>
                <a:lnTo>
                  <a:pt x="5551291" y="833644"/>
                </a:lnTo>
                <a:cubicBezTo>
                  <a:pt x="5551291" y="875498"/>
                  <a:pt x="5517362" y="909427"/>
                  <a:pt x="5475509" y="909427"/>
                </a:cubicBez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79"/>
                  <a:pt x="16979" y="0"/>
                  <a:pt x="37893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420" dist="947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267011" y="1553604"/>
            <a:ext cx="37893" cy="909427"/>
          </a:xfrm>
          <a:custGeom>
            <a:avLst/>
            <a:gdLst/>
            <a:ahLst/>
            <a:cxnLst/>
            <a:rect l="l" t="t" r="r" b="b"/>
            <a:pathLst>
              <a:path w="37893" h="909427">
                <a:moveTo>
                  <a:pt x="37893" y="0"/>
                </a:moveTo>
                <a:lnTo>
                  <a:pt x="37893" y="0"/>
                </a:lnTo>
                <a:lnTo>
                  <a:pt x="37893" y="909427"/>
                </a:ln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65"/>
                  <a:pt x="16965" y="0"/>
                  <a:pt x="37893" y="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13" name="Shape 11"/>
          <p:cNvSpPr/>
          <p:nvPr/>
        </p:nvSpPr>
        <p:spPr>
          <a:xfrm>
            <a:off x="6475422" y="1743068"/>
            <a:ext cx="454713" cy="454713"/>
          </a:xfrm>
          <a:custGeom>
            <a:avLst/>
            <a:gdLst/>
            <a:ahLst/>
            <a:cxnLst/>
            <a:rect l="l" t="t" r="r" b="b"/>
            <a:pathLst>
              <a:path w="454713" h="454713">
                <a:moveTo>
                  <a:pt x="227357" y="0"/>
                </a:moveTo>
                <a:lnTo>
                  <a:pt x="227357" y="0"/>
                </a:lnTo>
                <a:cubicBezTo>
                  <a:pt x="352838" y="0"/>
                  <a:pt x="454713" y="101875"/>
                  <a:pt x="454713" y="227357"/>
                </a:cubicBezTo>
                <a:lnTo>
                  <a:pt x="454713" y="227357"/>
                </a:lnTo>
                <a:cubicBezTo>
                  <a:pt x="454713" y="352838"/>
                  <a:pt x="352838" y="454713"/>
                  <a:pt x="227357" y="454713"/>
                </a:cubicBezTo>
                <a:lnTo>
                  <a:pt x="227357" y="454713"/>
                </a:lnTo>
                <a:cubicBezTo>
                  <a:pt x="101875" y="454713"/>
                  <a:pt x="0" y="352838"/>
                  <a:pt x="0" y="227357"/>
                </a:cubicBezTo>
                <a:lnTo>
                  <a:pt x="0" y="227357"/>
                </a:lnTo>
                <a:cubicBezTo>
                  <a:pt x="0" y="101875"/>
                  <a:pt x="101875" y="0"/>
                  <a:pt x="227357" y="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14" name="Text 12"/>
          <p:cNvSpPr/>
          <p:nvPr/>
        </p:nvSpPr>
        <p:spPr>
          <a:xfrm>
            <a:off x="6428056" y="1743068"/>
            <a:ext cx="549445" cy="45471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90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081706" y="1743068"/>
            <a:ext cx="4641865" cy="26524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9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师资力量评估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081706" y="2046210"/>
            <a:ext cx="4622918" cy="22735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5" dirty="0">
                <a:solidFill>
                  <a:srgbClr val="2F3D40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背景、能力与本地化经验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97874" y="2652494"/>
            <a:ext cx="5551291" cy="909427"/>
          </a:xfrm>
          <a:custGeom>
            <a:avLst/>
            <a:gdLst/>
            <a:ahLst/>
            <a:cxnLst/>
            <a:rect l="l" t="t" r="r" b="b"/>
            <a:pathLst>
              <a:path w="5551291" h="909427">
                <a:moveTo>
                  <a:pt x="37893" y="0"/>
                </a:moveTo>
                <a:lnTo>
                  <a:pt x="5475509" y="0"/>
                </a:lnTo>
                <a:cubicBezTo>
                  <a:pt x="5517362" y="0"/>
                  <a:pt x="5551291" y="33929"/>
                  <a:pt x="5551291" y="75783"/>
                </a:cubicBezTo>
                <a:lnTo>
                  <a:pt x="5551291" y="833644"/>
                </a:lnTo>
                <a:cubicBezTo>
                  <a:pt x="5551291" y="875498"/>
                  <a:pt x="5517362" y="909427"/>
                  <a:pt x="5475509" y="909427"/>
                </a:cubicBez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79"/>
                  <a:pt x="16979" y="0"/>
                  <a:pt x="37893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420" dist="947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397874" y="2652494"/>
            <a:ext cx="37893" cy="909427"/>
          </a:xfrm>
          <a:custGeom>
            <a:avLst/>
            <a:gdLst/>
            <a:ahLst/>
            <a:cxnLst/>
            <a:rect l="l" t="t" r="r" b="b"/>
            <a:pathLst>
              <a:path w="37893" h="909427">
                <a:moveTo>
                  <a:pt x="37893" y="0"/>
                </a:moveTo>
                <a:lnTo>
                  <a:pt x="37893" y="0"/>
                </a:lnTo>
                <a:lnTo>
                  <a:pt x="37893" y="909427"/>
                </a:ln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65"/>
                  <a:pt x="16965" y="0"/>
                  <a:pt x="37893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19" name="Shape 17"/>
          <p:cNvSpPr/>
          <p:nvPr/>
        </p:nvSpPr>
        <p:spPr>
          <a:xfrm>
            <a:off x="606284" y="2841958"/>
            <a:ext cx="454713" cy="454713"/>
          </a:xfrm>
          <a:custGeom>
            <a:avLst/>
            <a:gdLst/>
            <a:ahLst/>
            <a:cxnLst/>
            <a:rect l="l" t="t" r="r" b="b"/>
            <a:pathLst>
              <a:path w="454713" h="454713">
                <a:moveTo>
                  <a:pt x="227357" y="0"/>
                </a:moveTo>
                <a:lnTo>
                  <a:pt x="227357" y="0"/>
                </a:lnTo>
                <a:cubicBezTo>
                  <a:pt x="352838" y="0"/>
                  <a:pt x="454713" y="101875"/>
                  <a:pt x="454713" y="227357"/>
                </a:cubicBezTo>
                <a:lnTo>
                  <a:pt x="454713" y="227357"/>
                </a:lnTo>
                <a:cubicBezTo>
                  <a:pt x="454713" y="352838"/>
                  <a:pt x="352838" y="454713"/>
                  <a:pt x="227357" y="454713"/>
                </a:cubicBezTo>
                <a:lnTo>
                  <a:pt x="227357" y="454713"/>
                </a:lnTo>
                <a:cubicBezTo>
                  <a:pt x="101875" y="454713"/>
                  <a:pt x="0" y="352838"/>
                  <a:pt x="0" y="227357"/>
                </a:cubicBezTo>
                <a:lnTo>
                  <a:pt x="0" y="227357"/>
                </a:lnTo>
                <a:cubicBezTo>
                  <a:pt x="0" y="101875"/>
                  <a:pt x="101875" y="0"/>
                  <a:pt x="227357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0" name="Text 18"/>
          <p:cNvSpPr/>
          <p:nvPr/>
        </p:nvSpPr>
        <p:spPr>
          <a:xfrm>
            <a:off x="558918" y="2841958"/>
            <a:ext cx="549445" cy="45471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90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212569" y="2841958"/>
            <a:ext cx="4641865" cy="26524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9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课程体系评估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212569" y="3145100"/>
            <a:ext cx="4622918" cy="22735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5" dirty="0">
                <a:solidFill>
                  <a:srgbClr val="2F3D40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系统性、针对性与灵活性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267011" y="2652494"/>
            <a:ext cx="5551291" cy="909427"/>
          </a:xfrm>
          <a:custGeom>
            <a:avLst/>
            <a:gdLst/>
            <a:ahLst/>
            <a:cxnLst/>
            <a:rect l="l" t="t" r="r" b="b"/>
            <a:pathLst>
              <a:path w="5551291" h="909427">
                <a:moveTo>
                  <a:pt x="37893" y="0"/>
                </a:moveTo>
                <a:lnTo>
                  <a:pt x="5475509" y="0"/>
                </a:lnTo>
                <a:cubicBezTo>
                  <a:pt x="5517362" y="0"/>
                  <a:pt x="5551291" y="33929"/>
                  <a:pt x="5551291" y="75783"/>
                </a:cubicBezTo>
                <a:lnTo>
                  <a:pt x="5551291" y="833644"/>
                </a:lnTo>
                <a:cubicBezTo>
                  <a:pt x="5551291" y="875498"/>
                  <a:pt x="5517362" y="909427"/>
                  <a:pt x="5475509" y="909427"/>
                </a:cubicBez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79"/>
                  <a:pt x="16979" y="0"/>
                  <a:pt x="37893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420" dist="947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267011" y="2652494"/>
            <a:ext cx="37893" cy="909427"/>
          </a:xfrm>
          <a:custGeom>
            <a:avLst/>
            <a:gdLst/>
            <a:ahLst/>
            <a:cxnLst/>
            <a:rect l="l" t="t" r="r" b="b"/>
            <a:pathLst>
              <a:path w="37893" h="909427">
                <a:moveTo>
                  <a:pt x="37893" y="0"/>
                </a:moveTo>
                <a:lnTo>
                  <a:pt x="37893" y="0"/>
                </a:lnTo>
                <a:lnTo>
                  <a:pt x="37893" y="909427"/>
                </a:ln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65"/>
                  <a:pt x="16965" y="0"/>
                  <a:pt x="37893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25" name="Shape 23"/>
          <p:cNvSpPr/>
          <p:nvPr/>
        </p:nvSpPr>
        <p:spPr>
          <a:xfrm>
            <a:off x="6475422" y="2841958"/>
            <a:ext cx="454713" cy="454713"/>
          </a:xfrm>
          <a:custGeom>
            <a:avLst/>
            <a:gdLst/>
            <a:ahLst/>
            <a:cxnLst/>
            <a:rect l="l" t="t" r="r" b="b"/>
            <a:pathLst>
              <a:path w="454713" h="454713">
                <a:moveTo>
                  <a:pt x="227357" y="0"/>
                </a:moveTo>
                <a:lnTo>
                  <a:pt x="227357" y="0"/>
                </a:lnTo>
                <a:cubicBezTo>
                  <a:pt x="352838" y="0"/>
                  <a:pt x="454713" y="101875"/>
                  <a:pt x="454713" y="227357"/>
                </a:cubicBezTo>
                <a:lnTo>
                  <a:pt x="454713" y="227357"/>
                </a:lnTo>
                <a:cubicBezTo>
                  <a:pt x="454713" y="352838"/>
                  <a:pt x="352838" y="454713"/>
                  <a:pt x="227357" y="454713"/>
                </a:cubicBezTo>
                <a:lnTo>
                  <a:pt x="227357" y="454713"/>
                </a:lnTo>
                <a:cubicBezTo>
                  <a:pt x="101875" y="454713"/>
                  <a:pt x="0" y="352838"/>
                  <a:pt x="0" y="227357"/>
                </a:cubicBezTo>
                <a:lnTo>
                  <a:pt x="0" y="227357"/>
                </a:lnTo>
                <a:cubicBezTo>
                  <a:pt x="0" y="101875"/>
                  <a:pt x="101875" y="0"/>
                  <a:pt x="227357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26" name="Text 24"/>
          <p:cNvSpPr/>
          <p:nvPr/>
        </p:nvSpPr>
        <p:spPr>
          <a:xfrm>
            <a:off x="6428056" y="2841958"/>
            <a:ext cx="549445" cy="45471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90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081706" y="2841958"/>
            <a:ext cx="4641865" cy="26524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9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通过率与口碑分析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081706" y="3145100"/>
            <a:ext cx="4622918" cy="22735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5" dirty="0">
                <a:solidFill>
                  <a:srgbClr val="2F3D40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数据真实性与口碑来源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397874" y="3751385"/>
            <a:ext cx="5551291" cy="909427"/>
          </a:xfrm>
          <a:custGeom>
            <a:avLst/>
            <a:gdLst/>
            <a:ahLst/>
            <a:cxnLst/>
            <a:rect l="l" t="t" r="r" b="b"/>
            <a:pathLst>
              <a:path w="5551291" h="909427">
                <a:moveTo>
                  <a:pt x="37893" y="0"/>
                </a:moveTo>
                <a:lnTo>
                  <a:pt x="5475509" y="0"/>
                </a:lnTo>
                <a:cubicBezTo>
                  <a:pt x="5517362" y="0"/>
                  <a:pt x="5551291" y="33929"/>
                  <a:pt x="5551291" y="75783"/>
                </a:cubicBezTo>
                <a:lnTo>
                  <a:pt x="5551291" y="833644"/>
                </a:lnTo>
                <a:cubicBezTo>
                  <a:pt x="5551291" y="875498"/>
                  <a:pt x="5517362" y="909427"/>
                  <a:pt x="5475509" y="909427"/>
                </a:cubicBez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79"/>
                  <a:pt x="16979" y="0"/>
                  <a:pt x="37893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420" dist="947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397874" y="3751385"/>
            <a:ext cx="37893" cy="909427"/>
          </a:xfrm>
          <a:custGeom>
            <a:avLst/>
            <a:gdLst/>
            <a:ahLst/>
            <a:cxnLst/>
            <a:rect l="l" t="t" r="r" b="b"/>
            <a:pathLst>
              <a:path w="37893" h="909427">
                <a:moveTo>
                  <a:pt x="37893" y="0"/>
                </a:moveTo>
                <a:lnTo>
                  <a:pt x="37893" y="0"/>
                </a:lnTo>
                <a:lnTo>
                  <a:pt x="37893" y="909427"/>
                </a:ln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65"/>
                  <a:pt x="16965" y="0"/>
                  <a:pt x="37893" y="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31" name="Shape 29"/>
          <p:cNvSpPr/>
          <p:nvPr/>
        </p:nvSpPr>
        <p:spPr>
          <a:xfrm>
            <a:off x="606284" y="3940848"/>
            <a:ext cx="454713" cy="454713"/>
          </a:xfrm>
          <a:custGeom>
            <a:avLst/>
            <a:gdLst/>
            <a:ahLst/>
            <a:cxnLst/>
            <a:rect l="l" t="t" r="r" b="b"/>
            <a:pathLst>
              <a:path w="454713" h="454713">
                <a:moveTo>
                  <a:pt x="227357" y="0"/>
                </a:moveTo>
                <a:lnTo>
                  <a:pt x="227357" y="0"/>
                </a:lnTo>
                <a:cubicBezTo>
                  <a:pt x="352838" y="0"/>
                  <a:pt x="454713" y="101875"/>
                  <a:pt x="454713" y="227357"/>
                </a:cubicBezTo>
                <a:lnTo>
                  <a:pt x="454713" y="227357"/>
                </a:lnTo>
                <a:cubicBezTo>
                  <a:pt x="454713" y="352838"/>
                  <a:pt x="352838" y="454713"/>
                  <a:pt x="227357" y="454713"/>
                </a:cubicBezTo>
                <a:lnTo>
                  <a:pt x="227357" y="454713"/>
                </a:lnTo>
                <a:cubicBezTo>
                  <a:pt x="101875" y="454713"/>
                  <a:pt x="0" y="352838"/>
                  <a:pt x="0" y="227357"/>
                </a:cubicBezTo>
                <a:lnTo>
                  <a:pt x="0" y="227357"/>
                </a:lnTo>
                <a:cubicBezTo>
                  <a:pt x="0" y="101875"/>
                  <a:pt x="101875" y="0"/>
                  <a:pt x="227357" y="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32" name="Text 30"/>
          <p:cNvSpPr/>
          <p:nvPr/>
        </p:nvSpPr>
        <p:spPr>
          <a:xfrm>
            <a:off x="558918" y="3940848"/>
            <a:ext cx="549445" cy="45471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90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05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212569" y="3940848"/>
            <a:ext cx="4641865" cy="26524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9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服务与价格对比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212569" y="4243991"/>
            <a:ext cx="4622918" cy="22735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5" dirty="0">
                <a:solidFill>
                  <a:srgbClr val="2F3D40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性价比与个性化服务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267011" y="3751385"/>
            <a:ext cx="5551291" cy="909427"/>
          </a:xfrm>
          <a:custGeom>
            <a:avLst/>
            <a:gdLst/>
            <a:ahLst/>
            <a:cxnLst/>
            <a:rect l="l" t="t" r="r" b="b"/>
            <a:pathLst>
              <a:path w="5551291" h="909427">
                <a:moveTo>
                  <a:pt x="37893" y="0"/>
                </a:moveTo>
                <a:lnTo>
                  <a:pt x="5475509" y="0"/>
                </a:lnTo>
                <a:cubicBezTo>
                  <a:pt x="5517362" y="0"/>
                  <a:pt x="5551291" y="33929"/>
                  <a:pt x="5551291" y="75783"/>
                </a:cubicBezTo>
                <a:lnTo>
                  <a:pt x="5551291" y="833644"/>
                </a:lnTo>
                <a:cubicBezTo>
                  <a:pt x="5551291" y="875498"/>
                  <a:pt x="5517362" y="909427"/>
                  <a:pt x="5475509" y="909427"/>
                </a:cubicBez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79"/>
                  <a:pt x="16979" y="0"/>
                  <a:pt x="37893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420" dist="947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6267011" y="3751385"/>
            <a:ext cx="37893" cy="909427"/>
          </a:xfrm>
          <a:custGeom>
            <a:avLst/>
            <a:gdLst/>
            <a:ahLst/>
            <a:cxnLst/>
            <a:rect l="l" t="t" r="r" b="b"/>
            <a:pathLst>
              <a:path w="37893" h="909427">
                <a:moveTo>
                  <a:pt x="37893" y="0"/>
                </a:moveTo>
                <a:lnTo>
                  <a:pt x="37893" y="0"/>
                </a:lnTo>
                <a:lnTo>
                  <a:pt x="37893" y="909427"/>
                </a:ln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65"/>
                  <a:pt x="16965" y="0"/>
                  <a:pt x="37893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7" name="Shape 35"/>
          <p:cNvSpPr/>
          <p:nvPr/>
        </p:nvSpPr>
        <p:spPr>
          <a:xfrm>
            <a:off x="6475422" y="3940848"/>
            <a:ext cx="454713" cy="454713"/>
          </a:xfrm>
          <a:custGeom>
            <a:avLst/>
            <a:gdLst/>
            <a:ahLst/>
            <a:cxnLst/>
            <a:rect l="l" t="t" r="r" b="b"/>
            <a:pathLst>
              <a:path w="454713" h="454713">
                <a:moveTo>
                  <a:pt x="227357" y="0"/>
                </a:moveTo>
                <a:lnTo>
                  <a:pt x="227357" y="0"/>
                </a:lnTo>
                <a:cubicBezTo>
                  <a:pt x="352838" y="0"/>
                  <a:pt x="454713" y="101875"/>
                  <a:pt x="454713" y="227357"/>
                </a:cubicBezTo>
                <a:lnTo>
                  <a:pt x="454713" y="227357"/>
                </a:lnTo>
                <a:cubicBezTo>
                  <a:pt x="454713" y="352838"/>
                  <a:pt x="352838" y="454713"/>
                  <a:pt x="227357" y="454713"/>
                </a:cubicBezTo>
                <a:lnTo>
                  <a:pt x="227357" y="454713"/>
                </a:lnTo>
                <a:cubicBezTo>
                  <a:pt x="101875" y="454713"/>
                  <a:pt x="0" y="352838"/>
                  <a:pt x="0" y="227357"/>
                </a:cubicBezTo>
                <a:lnTo>
                  <a:pt x="0" y="227357"/>
                </a:lnTo>
                <a:cubicBezTo>
                  <a:pt x="0" y="101875"/>
                  <a:pt x="101875" y="0"/>
                  <a:pt x="227357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8" name="Text 36"/>
          <p:cNvSpPr/>
          <p:nvPr/>
        </p:nvSpPr>
        <p:spPr>
          <a:xfrm>
            <a:off x="6428056" y="3940848"/>
            <a:ext cx="549445" cy="45471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90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06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081706" y="3940848"/>
            <a:ext cx="4641865" cy="26524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9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本地化程度考察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081706" y="4243991"/>
            <a:ext cx="4622918" cy="22735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5" dirty="0">
                <a:solidFill>
                  <a:srgbClr val="2F3D40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教材、考情与模拟环境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397874" y="4850275"/>
            <a:ext cx="5551291" cy="909427"/>
          </a:xfrm>
          <a:custGeom>
            <a:avLst/>
            <a:gdLst/>
            <a:ahLst/>
            <a:cxnLst/>
            <a:rect l="l" t="t" r="r" b="b"/>
            <a:pathLst>
              <a:path w="5551291" h="909427">
                <a:moveTo>
                  <a:pt x="37893" y="0"/>
                </a:moveTo>
                <a:lnTo>
                  <a:pt x="5475509" y="0"/>
                </a:lnTo>
                <a:cubicBezTo>
                  <a:pt x="5517362" y="0"/>
                  <a:pt x="5551291" y="33929"/>
                  <a:pt x="5551291" y="75783"/>
                </a:cubicBezTo>
                <a:lnTo>
                  <a:pt x="5551291" y="833644"/>
                </a:lnTo>
                <a:cubicBezTo>
                  <a:pt x="5551291" y="875498"/>
                  <a:pt x="5517362" y="909427"/>
                  <a:pt x="5475509" y="909427"/>
                </a:cubicBez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79"/>
                  <a:pt x="16979" y="0"/>
                  <a:pt x="37893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420" dist="947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397874" y="4850275"/>
            <a:ext cx="37893" cy="909427"/>
          </a:xfrm>
          <a:custGeom>
            <a:avLst/>
            <a:gdLst/>
            <a:ahLst/>
            <a:cxnLst/>
            <a:rect l="l" t="t" r="r" b="b"/>
            <a:pathLst>
              <a:path w="37893" h="909427">
                <a:moveTo>
                  <a:pt x="37893" y="0"/>
                </a:moveTo>
                <a:lnTo>
                  <a:pt x="37893" y="0"/>
                </a:lnTo>
                <a:lnTo>
                  <a:pt x="37893" y="909427"/>
                </a:ln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65"/>
                  <a:pt x="16965" y="0"/>
                  <a:pt x="37893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43" name="Shape 41"/>
          <p:cNvSpPr/>
          <p:nvPr/>
        </p:nvSpPr>
        <p:spPr>
          <a:xfrm>
            <a:off x="606284" y="5039739"/>
            <a:ext cx="454713" cy="454713"/>
          </a:xfrm>
          <a:custGeom>
            <a:avLst/>
            <a:gdLst/>
            <a:ahLst/>
            <a:cxnLst/>
            <a:rect l="l" t="t" r="r" b="b"/>
            <a:pathLst>
              <a:path w="454713" h="454713">
                <a:moveTo>
                  <a:pt x="227357" y="0"/>
                </a:moveTo>
                <a:lnTo>
                  <a:pt x="227357" y="0"/>
                </a:lnTo>
                <a:cubicBezTo>
                  <a:pt x="352838" y="0"/>
                  <a:pt x="454713" y="101875"/>
                  <a:pt x="454713" y="227357"/>
                </a:cubicBezTo>
                <a:lnTo>
                  <a:pt x="454713" y="227357"/>
                </a:lnTo>
                <a:cubicBezTo>
                  <a:pt x="454713" y="352838"/>
                  <a:pt x="352838" y="454713"/>
                  <a:pt x="227357" y="454713"/>
                </a:cubicBezTo>
                <a:lnTo>
                  <a:pt x="227357" y="454713"/>
                </a:lnTo>
                <a:cubicBezTo>
                  <a:pt x="101875" y="454713"/>
                  <a:pt x="0" y="352838"/>
                  <a:pt x="0" y="227357"/>
                </a:cubicBezTo>
                <a:lnTo>
                  <a:pt x="0" y="227357"/>
                </a:lnTo>
                <a:cubicBezTo>
                  <a:pt x="0" y="101875"/>
                  <a:pt x="101875" y="0"/>
                  <a:pt x="227357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44" name="Text 42"/>
          <p:cNvSpPr/>
          <p:nvPr/>
        </p:nvSpPr>
        <p:spPr>
          <a:xfrm>
            <a:off x="558918" y="5039739"/>
            <a:ext cx="549445" cy="45471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90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07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1212569" y="5039739"/>
            <a:ext cx="4641865" cy="26524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9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实战演练与反馈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1212569" y="5342881"/>
            <a:ext cx="4622918" cy="22735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5" dirty="0">
                <a:solidFill>
                  <a:srgbClr val="2F3D40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模拟频率、质量与个性化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267011" y="4850275"/>
            <a:ext cx="5551291" cy="909427"/>
          </a:xfrm>
          <a:custGeom>
            <a:avLst/>
            <a:gdLst/>
            <a:ahLst/>
            <a:cxnLst/>
            <a:rect l="l" t="t" r="r" b="b"/>
            <a:pathLst>
              <a:path w="5551291" h="909427">
                <a:moveTo>
                  <a:pt x="37893" y="0"/>
                </a:moveTo>
                <a:lnTo>
                  <a:pt x="5475509" y="0"/>
                </a:lnTo>
                <a:cubicBezTo>
                  <a:pt x="5517362" y="0"/>
                  <a:pt x="5551291" y="33929"/>
                  <a:pt x="5551291" y="75783"/>
                </a:cubicBezTo>
                <a:lnTo>
                  <a:pt x="5551291" y="833644"/>
                </a:lnTo>
                <a:cubicBezTo>
                  <a:pt x="5551291" y="875498"/>
                  <a:pt x="5517362" y="909427"/>
                  <a:pt x="5475509" y="909427"/>
                </a:cubicBez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79"/>
                  <a:pt x="16979" y="0"/>
                  <a:pt x="37893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420" dist="947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8" name="Shape 46"/>
          <p:cNvSpPr/>
          <p:nvPr/>
        </p:nvSpPr>
        <p:spPr>
          <a:xfrm>
            <a:off x="6267011" y="4850275"/>
            <a:ext cx="37893" cy="909427"/>
          </a:xfrm>
          <a:custGeom>
            <a:avLst/>
            <a:gdLst/>
            <a:ahLst/>
            <a:cxnLst/>
            <a:rect l="l" t="t" r="r" b="b"/>
            <a:pathLst>
              <a:path w="37893" h="909427">
                <a:moveTo>
                  <a:pt x="37893" y="0"/>
                </a:moveTo>
                <a:lnTo>
                  <a:pt x="37893" y="0"/>
                </a:lnTo>
                <a:lnTo>
                  <a:pt x="37893" y="909427"/>
                </a:ln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65"/>
                  <a:pt x="16965" y="0"/>
                  <a:pt x="37893" y="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49" name="Shape 47"/>
          <p:cNvSpPr/>
          <p:nvPr/>
        </p:nvSpPr>
        <p:spPr>
          <a:xfrm>
            <a:off x="6475422" y="5039739"/>
            <a:ext cx="454713" cy="454713"/>
          </a:xfrm>
          <a:custGeom>
            <a:avLst/>
            <a:gdLst/>
            <a:ahLst/>
            <a:cxnLst/>
            <a:rect l="l" t="t" r="r" b="b"/>
            <a:pathLst>
              <a:path w="454713" h="454713">
                <a:moveTo>
                  <a:pt x="227357" y="0"/>
                </a:moveTo>
                <a:lnTo>
                  <a:pt x="227357" y="0"/>
                </a:lnTo>
                <a:cubicBezTo>
                  <a:pt x="352838" y="0"/>
                  <a:pt x="454713" y="101875"/>
                  <a:pt x="454713" y="227357"/>
                </a:cubicBezTo>
                <a:lnTo>
                  <a:pt x="454713" y="227357"/>
                </a:lnTo>
                <a:cubicBezTo>
                  <a:pt x="454713" y="352838"/>
                  <a:pt x="352838" y="454713"/>
                  <a:pt x="227357" y="454713"/>
                </a:cubicBezTo>
                <a:lnTo>
                  <a:pt x="227357" y="454713"/>
                </a:lnTo>
                <a:cubicBezTo>
                  <a:pt x="101875" y="454713"/>
                  <a:pt x="0" y="352838"/>
                  <a:pt x="0" y="227357"/>
                </a:cubicBezTo>
                <a:lnTo>
                  <a:pt x="0" y="227357"/>
                </a:lnTo>
                <a:cubicBezTo>
                  <a:pt x="0" y="101875"/>
                  <a:pt x="101875" y="0"/>
                  <a:pt x="227357" y="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50" name="Text 48"/>
          <p:cNvSpPr/>
          <p:nvPr/>
        </p:nvSpPr>
        <p:spPr>
          <a:xfrm>
            <a:off x="6428056" y="5039739"/>
            <a:ext cx="549445" cy="45471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90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08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7081706" y="5039739"/>
            <a:ext cx="4641865" cy="26524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9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试听体验评估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7081706" y="5342881"/>
            <a:ext cx="4622918" cy="22735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5" dirty="0">
                <a:solidFill>
                  <a:srgbClr val="2F3D40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试听政策与整体感受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397874" y="5949166"/>
            <a:ext cx="5551291" cy="909427"/>
          </a:xfrm>
          <a:custGeom>
            <a:avLst/>
            <a:gdLst/>
            <a:ahLst/>
            <a:cxnLst/>
            <a:rect l="l" t="t" r="r" b="b"/>
            <a:pathLst>
              <a:path w="5551291" h="909427">
                <a:moveTo>
                  <a:pt x="37893" y="0"/>
                </a:moveTo>
                <a:lnTo>
                  <a:pt x="5475509" y="0"/>
                </a:lnTo>
                <a:cubicBezTo>
                  <a:pt x="5517362" y="0"/>
                  <a:pt x="5551291" y="33929"/>
                  <a:pt x="5551291" y="75783"/>
                </a:cubicBezTo>
                <a:lnTo>
                  <a:pt x="5551291" y="833644"/>
                </a:lnTo>
                <a:cubicBezTo>
                  <a:pt x="5551291" y="875498"/>
                  <a:pt x="5517362" y="909427"/>
                  <a:pt x="5475509" y="909427"/>
                </a:cubicBez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79"/>
                  <a:pt x="16979" y="0"/>
                  <a:pt x="37893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420" dist="947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54" name="Shape 52"/>
          <p:cNvSpPr/>
          <p:nvPr/>
        </p:nvSpPr>
        <p:spPr>
          <a:xfrm>
            <a:off x="397874" y="5949166"/>
            <a:ext cx="37893" cy="909427"/>
          </a:xfrm>
          <a:custGeom>
            <a:avLst/>
            <a:gdLst/>
            <a:ahLst/>
            <a:cxnLst/>
            <a:rect l="l" t="t" r="r" b="b"/>
            <a:pathLst>
              <a:path w="37893" h="909427">
                <a:moveTo>
                  <a:pt x="37893" y="0"/>
                </a:moveTo>
                <a:lnTo>
                  <a:pt x="37893" y="0"/>
                </a:lnTo>
                <a:lnTo>
                  <a:pt x="37893" y="909427"/>
                </a:ln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65"/>
                  <a:pt x="16965" y="0"/>
                  <a:pt x="37893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55" name="Shape 53"/>
          <p:cNvSpPr/>
          <p:nvPr/>
        </p:nvSpPr>
        <p:spPr>
          <a:xfrm>
            <a:off x="606284" y="6138629"/>
            <a:ext cx="454713" cy="454713"/>
          </a:xfrm>
          <a:custGeom>
            <a:avLst/>
            <a:gdLst/>
            <a:ahLst/>
            <a:cxnLst/>
            <a:rect l="l" t="t" r="r" b="b"/>
            <a:pathLst>
              <a:path w="454713" h="454713">
                <a:moveTo>
                  <a:pt x="227357" y="0"/>
                </a:moveTo>
                <a:lnTo>
                  <a:pt x="227357" y="0"/>
                </a:lnTo>
                <a:cubicBezTo>
                  <a:pt x="352838" y="0"/>
                  <a:pt x="454713" y="101875"/>
                  <a:pt x="454713" y="227357"/>
                </a:cubicBezTo>
                <a:lnTo>
                  <a:pt x="454713" y="227357"/>
                </a:lnTo>
                <a:cubicBezTo>
                  <a:pt x="454713" y="352838"/>
                  <a:pt x="352838" y="454713"/>
                  <a:pt x="227357" y="454713"/>
                </a:cubicBezTo>
                <a:lnTo>
                  <a:pt x="227357" y="454713"/>
                </a:lnTo>
                <a:cubicBezTo>
                  <a:pt x="101875" y="454713"/>
                  <a:pt x="0" y="352838"/>
                  <a:pt x="0" y="227357"/>
                </a:cubicBezTo>
                <a:lnTo>
                  <a:pt x="0" y="227357"/>
                </a:lnTo>
                <a:cubicBezTo>
                  <a:pt x="0" y="101875"/>
                  <a:pt x="101875" y="0"/>
                  <a:pt x="227357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56" name="Text 54"/>
          <p:cNvSpPr/>
          <p:nvPr/>
        </p:nvSpPr>
        <p:spPr>
          <a:xfrm>
            <a:off x="558918" y="6138629"/>
            <a:ext cx="549445" cy="45471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90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09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1212569" y="6138629"/>
            <a:ext cx="4641865" cy="26524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9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机构类型对比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1212569" y="6441772"/>
            <a:ext cx="4622918" cy="22735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5" dirty="0">
                <a:solidFill>
                  <a:srgbClr val="2F3D40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本地、全国与小型机构分析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6267011" y="5949166"/>
            <a:ext cx="5551291" cy="909427"/>
          </a:xfrm>
          <a:custGeom>
            <a:avLst/>
            <a:gdLst/>
            <a:ahLst/>
            <a:cxnLst/>
            <a:rect l="l" t="t" r="r" b="b"/>
            <a:pathLst>
              <a:path w="5551291" h="909427">
                <a:moveTo>
                  <a:pt x="37893" y="0"/>
                </a:moveTo>
                <a:lnTo>
                  <a:pt x="5475509" y="0"/>
                </a:lnTo>
                <a:cubicBezTo>
                  <a:pt x="5517362" y="0"/>
                  <a:pt x="5551291" y="33929"/>
                  <a:pt x="5551291" y="75783"/>
                </a:cubicBezTo>
                <a:lnTo>
                  <a:pt x="5551291" y="833644"/>
                </a:lnTo>
                <a:cubicBezTo>
                  <a:pt x="5551291" y="875498"/>
                  <a:pt x="5517362" y="909427"/>
                  <a:pt x="5475509" y="909427"/>
                </a:cubicBez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79"/>
                  <a:pt x="16979" y="0"/>
                  <a:pt x="37893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420" dist="947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60" name="Shape 58"/>
          <p:cNvSpPr/>
          <p:nvPr/>
        </p:nvSpPr>
        <p:spPr>
          <a:xfrm>
            <a:off x="6267011" y="5949166"/>
            <a:ext cx="37893" cy="909427"/>
          </a:xfrm>
          <a:custGeom>
            <a:avLst/>
            <a:gdLst/>
            <a:ahLst/>
            <a:cxnLst/>
            <a:rect l="l" t="t" r="r" b="b"/>
            <a:pathLst>
              <a:path w="37893" h="909427">
                <a:moveTo>
                  <a:pt x="37893" y="0"/>
                </a:moveTo>
                <a:lnTo>
                  <a:pt x="37893" y="0"/>
                </a:lnTo>
                <a:lnTo>
                  <a:pt x="37893" y="909427"/>
                </a:lnTo>
                <a:lnTo>
                  <a:pt x="37893" y="909427"/>
                </a:lnTo>
                <a:cubicBezTo>
                  <a:pt x="16965" y="909427"/>
                  <a:pt x="0" y="892461"/>
                  <a:pt x="0" y="871534"/>
                </a:cubicBezTo>
                <a:lnTo>
                  <a:pt x="0" y="37893"/>
                </a:lnTo>
                <a:cubicBezTo>
                  <a:pt x="0" y="16965"/>
                  <a:pt x="16965" y="0"/>
                  <a:pt x="37893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61" name="Shape 59"/>
          <p:cNvSpPr/>
          <p:nvPr/>
        </p:nvSpPr>
        <p:spPr>
          <a:xfrm>
            <a:off x="6475422" y="6138629"/>
            <a:ext cx="454713" cy="454713"/>
          </a:xfrm>
          <a:custGeom>
            <a:avLst/>
            <a:gdLst/>
            <a:ahLst/>
            <a:cxnLst/>
            <a:rect l="l" t="t" r="r" b="b"/>
            <a:pathLst>
              <a:path w="454713" h="454713">
                <a:moveTo>
                  <a:pt x="227357" y="0"/>
                </a:moveTo>
                <a:lnTo>
                  <a:pt x="227357" y="0"/>
                </a:lnTo>
                <a:cubicBezTo>
                  <a:pt x="352838" y="0"/>
                  <a:pt x="454713" y="101875"/>
                  <a:pt x="454713" y="227357"/>
                </a:cubicBezTo>
                <a:lnTo>
                  <a:pt x="454713" y="227357"/>
                </a:lnTo>
                <a:cubicBezTo>
                  <a:pt x="454713" y="352838"/>
                  <a:pt x="352838" y="454713"/>
                  <a:pt x="227357" y="454713"/>
                </a:cubicBezTo>
                <a:lnTo>
                  <a:pt x="227357" y="454713"/>
                </a:lnTo>
                <a:cubicBezTo>
                  <a:pt x="101875" y="454713"/>
                  <a:pt x="0" y="352838"/>
                  <a:pt x="0" y="227357"/>
                </a:cubicBezTo>
                <a:lnTo>
                  <a:pt x="0" y="227357"/>
                </a:lnTo>
                <a:cubicBezTo>
                  <a:pt x="0" y="101875"/>
                  <a:pt x="101875" y="0"/>
                  <a:pt x="227357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62" name="Text 60"/>
          <p:cNvSpPr/>
          <p:nvPr/>
        </p:nvSpPr>
        <p:spPr>
          <a:xfrm>
            <a:off x="6428056" y="6138629"/>
            <a:ext cx="549445" cy="45471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90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10</a:t>
            </a:r>
            <a:endParaRPr lang="en-US" sz="1600" dirty="0"/>
          </a:p>
        </p:txBody>
      </p:sp>
      <p:sp>
        <p:nvSpPr>
          <p:cNvPr id="63" name="Text 61"/>
          <p:cNvSpPr/>
          <p:nvPr/>
        </p:nvSpPr>
        <p:spPr>
          <a:xfrm>
            <a:off x="7081706" y="6138629"/>
            <a:ext cx="4641865" cy="26524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9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选择策略建议</a:t>
            </a:r>
            <a:endParaRPr lang="en-US" sz="1600" dirty="0"/>
          </a:p>
        </p:txBody>
      </p:sp>
      <p:sp>
        <p:nvSpPr>
          <p:cNvPr id="64" name="Text 62"/>
          <p:cNvSpPr/>
          <p:nvPr/>
        </p:nvSpPr>
        <p:spPr>
          <a:xfrm>
            <a:off x="7081706" y="6441772"/>
            <a:ext cx="4622918" cy="22735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5" dirty="0">
                <a:solidFill>
                  <a:srgbClr val="2F3D40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科学决策四步法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38100" cy="304800"/>
          </a:xfrm>
          <a:custGeom>
            <a:avLst/>
            <a:gdLst/>
            <a:ahLst/>
            <a:cxnLst/>
            <a:rect l="l" t="t" r="r" b="b"/>
            <a:pathLst>
              <a:path w="38100" h="304800">
                <a:moveTo>
                  <a:pt x="0" y="0"/>
                </a:moveTo>
                <a:lnTo>
                  <a:pt x="38100" y="0"/>
                </a:lnTo>
                <a:lnTo>
                  <a:pt x="381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3" name="Text 1"/>
          <p:cNvSpPr/>
          <p:nvPr/>
        </p:nvSpPr>
        <p:spPr>
          <a:xfrm>
            <a:off x="533400" y="419100"/>
            <a:ext cx="218122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kern="0" spc="60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EVALUATION FRAMEWORK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762000"/>
            <a:ext cx="11601450" cy="381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七大核心评估维度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1219200"/>
            <a:ext cx="1151572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2F3D40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系统构建江苏事业单位面试机构的评估框架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1733550"/>
            <a:ext cx="2743200" cy="1933575"/>
          </a:xfrm>
          <a:custGeom>
            <a:avLst/>
            <a:gdLst/>
            <a:ahLst/>
            <a:cxnLst/>
            <a:rect l="l" t="t" r="r" b="b"/>
            <a:pathLst>
              <a:path w="2743200" h="1933575">
                <a:moveTo>
                  <a:pt x="38100" y="0"/>
                </a:moveTo>
                <a:lnTo>
                  <a:pt x="2705100" y="0"/>
                </a:lnTo>
                <a:cubicBezTo>
                  <a:pt x="2726128" y="0"/>
                  <a:pt x="2743200" y="17072"/>
                  <a:pt x="2743200" y="38100"/>
                </a:cubicBezTo>
                <a:lnTo>
                  <a:pt x="2743200" y="1857373"/>
                </a:lnTo>
                <a:cubicBezTo>
                  <a:pt x="2743200" y="1899458"/>
                  <a:pt x="2709083" y="1933575"/>
                  <a:pt x="2666998" y="1933575"/>
                </a:cubicBezTo>
                <a:lnTo>
                  <a:pt x="76202" y="1933575"/>
                </a:lnTo>
                <a:cubicBezTo>
                  <a:pt x="34117" y="1933575"/>
                  <a:pt x="0" y="1899458"/>
                  <a:pt x="0" y="1857373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1000" y="1733550"/>
            <a:ext cx="2743200" cy="38100"/>
          </a:xfrm>
          <a:custGeom>
            <a:avLst/>
            <a:gdLst/>
            <a:ahLst/>
            <a:cxnLst/>
            <a:rect l="l" t="t" r="r" b="b"/>
            <a:pathLst>
              <a:path w="2743200" h="38100">
                <a:moveTo>
                  <a:pt x="38100" y="0"/>
                </a:moveTo>
                <a:lnTo>
                  <a:pt x="2705100" y="0"/>
                </a:lnTo>
                <a:cubicBezTo>
                  <a:pt x="2726128" y="0"/>
                  <a:pt x="2743200" y="17072"/>
                  <a:pt x="2743200" y="38100"/>
                </a:cubicBezTo>
                <a:lnTo>
                  <a:pt x="27432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8" name="Shape 6"/>
          <p:cNvSpPr/>
          <p:nvPr/>
        </p:nvSpPr>
        <p:spPr>
          <a:xfrm>
            <a:off x="571500" y="19431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9" name="Shape 7"/>
          <p:cNvSpPr/>
          <p:nvPr/>
        </p:nvSpPr>
        <p:spPr>
          <a:xfrm>
            <a:off x="657225" y="2047875"/>
            <a:ext cx="214313" cy="171450"/>
          </a:xfrm>
          <a:custGeom>
            <a:avLst/>
            <a:gdLst/>
            <a:ahLst/>
            <a:cxnLst/>
            <a:rect l="l" t="t" r="r" b="b"/>
            <a:pathLst>
              <a:path w="214313" h="171450">
                <a:moveTo>
                  <a:pt x="42863" y="32147"/>
                </a:moveTo>
                <a:cubicBezTo>
                  <a:pt x="42863" y="20326"/>
                  <a:pt x="52473" y="10716"/>
                  <a:pt x="64294" y="10716"/>
                </a:cubicBezTo>
                <a:lnTo>
                  <a:pt x="182166" y="10716"/>
                </a:lnTo>
                <a:cubicBezTo>
                  <a:pt x="193986" y="10716"/>
                  <a:pt x="203597" y="20326"/>
                  <a:pt x="203597" y="32147"/>
                </a:cubicBezTo>
                <a:lnTo>
                  <a:pt x="203597" y="112514"/>
                </a:lnTo>
                <a:lnTo>
                  <a:pt x="171450" y="112514"/>
                </a:lnTo>
                <a:lnTo>
                  <a:pt x="171450" y="107156"/>
                </a:lnTo>
                <a:cubicBezTo>
                  <a:pt x="171450" y="101229"/>
                  <a:pt x="166661" y="96441"/>
                  <a:pt x="160734" y="96441"/>
                </a:cubicBezTo>
                <a:lnTo>
                  <a:pt x="139303" y="96441"/>
                </a:lnTo>
                <a:cubicBezTo>
                  <a:pt x="133376" y="96441"/>
                  <a:pt x="128588" y="101229"/>
                  <a:pt x="128588" y="107156"/>
                </a:cubicBezTo>
                <a:lnTo>
                  <a:pt x="128588" y="112514"/>
                </a:lnTo>
                <a:lnTo>
                  <a:pt x="85357" y="112514"/>
                </a:lnTo>
                <a:cubicBezTo>
                  <a:pt x="89007" y="106219"/>
                  <a:pt x="91083" y="98885"/>
                  <a:pt x="91083" y="91083"/>
                </a:cubicBezTo>
                <a:cubicBezTo>
                  <a:pt x="91083" y="67408"/>
                  <a:pt x="71895" y="48220"/>
                  <a:pt x="48220" y="48220"/>
                </a:cubicBezTo>
                <a:cubicBezTo>
                  <a:pt x="46412" y="48220"/>
                  <a:pt x="44604" y="48321"/>
                  <a:pt x="42863" y="48555"/>
                </a:cubicBezTo>
                <a:lnTo>
                  <a:pt x="42863" y="32147"/>
                </a:lnTo>
                <a:close/>
                <a:moveTo>
                  <a:pt x="111509" y="150019"/>
                </a:moveTo>
                <a:cubicBezTo>
                  <a:pt x="109802" y="141915"/>
                  <a:pt x="106051" y="134582"/>
                  <a:pt x="100760" y="128588"/>
                </a:cubicBezTo>
                <a:lnTo>
                  <a:pt x="203597" y="128588"/>
                </a:lnTo>
                <a:cubicBezTo>
                  <a:pt x="203597" y="140408"/>
                  <a:pt x="193986" y="150019"/>
                  <a:pt x="182166" y="150019"/>
                </a:cubicBezTo>
                <a:lnTo>
                  <a:pt x="111509" y="150019"/>
                </a:lnTo>
                <a:close/>
                <a:moveTo>
                  <a:pt x="21431" y="91083"/>
                </a:moveTo>
                <a:cubicBezTo>
                  <a:pt x="21431" y="76298"/>
                  <a:pt x="33435" y="64294"/>
                  <a:pt x="48220" y="64294"/>
                </a:cubicBezTo>
                <a:cubicBezTo>
                  <a:pt x="63006" y="64294"/>
                  <a:pt x="75009" y="76298"/>
                  <a:pt x="75009" y="91083"/>
                </a:cubicBezTo>
                <a:cubicBezTo>
                  <a:pt x="75009" y="105868"/>
                  <a:pt x="63006" y="117872"/>
                  <a:pt x="48220" y="117872"/>
                </a:cubicBezTo>
                <a:cubicBezTo>
                  <a:pt x="33435" y="117872"/>
                  <a:pt x="21431" y="105868"/>
                  <a:pt x="21431" y="91083"/>
                </a:cubicBezTo>
                <a:close/>
                <a:moveTo>
                  <a:pt x="0" y="160734"/>
                </a:moveTo>
                <a:cubicBezTo>
                  <a:pt x="0" y="142987"/>
                  <a:pt x="14399" y="128588"/>
                  <a:pt x="32147" y="128588"/>
                </a:cubicBezTo>
                <a:lnTo>
                  <a:pt x="64294" y="128588"/>
                </a:lnTo>
                <a:cubicBezTo>
                  <a:pt x="82042" y="128588"/>
                  <a:pt x="96441" y="142987"/>
                  <a:pt x="96441" y="160734"/>
                </a:cubicBezTo>
                <a:cubicBezTo>
                  <a:pt x="96441" y="166661"/>
                  <a:pt x="91652" y="171450"/>
                  <a:pt x="85725" y="171450"/>
                </a:cubicBezTo>
                <a:lnTo>
                  <a:pt x="10716" y="171450"/>
                </a:lnTo>
                <a:cubicBezTo>
                  <a:pt x="4789" y="171450"/>
                  <a:pt x="0" y="166661"/>
                  <a:pt x="0" y="160734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10" name="Text 8"/>
          <p:cNvSpPr/>
          <p:nvPr/>
        </p:nvSpPr>
        <p:spPr>
          <a:xfrm>
            <a:off x="1066800" y="2000250"/>
            <a:ext cx="77152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师资力量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71500" y="2438400"/>
            <a:ext cx="2438400" cy="7334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教师背景、教学能力与本地化经验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71500" y="3286125"/>
            <a:ext cx="242887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核心要素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276600" y="1733550"/>
            <a:ext cx="2743200" cy="1933575"/>
          </a:xfrm>
          <a:custGeom>
            <a:avLst/>
            <a:gdLst/>
            <a:ahLst/>
            <a:cxnLst/>
            <a:rect l="l" t="t" r="r" b="b"/>
            <a:pathLst>
              <a:path w="2743200" h="1933575">
                <a:moveTo>
                  <a:pt x="38100" y="0"/>
                </a:moveTo>
                <a:lnTo>
                  <a:pt x="2705100" y="0"/>
                </a:lnTo>
                <a:cubicBezTo>
                  <a:pt x="2726128" y="0"/>
                  <a:pt x="2743200" y="17072"/>
                  <a:pt x="2743200" y="38100"/>
                </a:cubicBezTo>
                <a:lnTo>
                  <a:pt x="2743200" y="1857373"/>
                </a:lnTo>
                <a:cubicBezTo>
                  <a:pt x="2743200" y="1899458"/>
                  <a:pt x="2709083" y="1933575"/>
                  <a:pt x="2666998" y="1933575"/>
                </a:cubicBezTo>
                <a:lnTo>
                  <a:pt x="76202" y="1933575"/>
                </a:lnTo>
                <a:cubicBezTo>
                  <a:pt x="34117" y="1933575"/>
                  <a:pt x="0" y="1899458"/>
                  <a:pt x="0" y="1857373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276600" y="1733550"/>
            <a:ext cx="2743200" cy="38100"/>
          </a:xfrm>
          <a:custGeom>
            <a:avLst/>
            <a:gdLst/>
            <a:ahLst/>
            <a:cxnLst/>
            <a:rect l="l" t="t" r="r" b="b"/>
            <a:pathLst>
              <a:path w="2743200" h="38100">
                <a:moveTo>
                  <a:pt x="38100" y="0"/>
                </a:moveTo>
                <a:lnTo>
                  <a:pt x="2705100" y="0"/>
                </a:lnTo>
                <a:cubicBezTo>
                  <a:pt x="2726128" y="0"/>
                  <a:pt x="2743200" y="17072"/>
                  <a:pt x="2743200" y="38100"/>
                </a:cubicBezTo>
                <a:lnTo>
                  <a:pt x="27432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15" name="Shape 13"/>
          <p:cNvSpPr/>
          <p:nvPr/>
        </p:nvSpPr>
        <p:spPr>
          <a:xfrm>
            <a:off x="3467100" y="19431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16" name="Shape 14"/>
          <p:cNvSpPr/>
          <p:nvPr/>
        </p:nvSpPr>
        <p:spPr>
          <a:xfrm>
            <a:off x="3574256" y="204787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77856" y="1741"/>
                </a:moveTo>
                <a:cubicBezTo>
                  <a:pt x="82845" y="-569"/>
                  <a:pt x="88605" y="-569"/>
                  <a:pt x="93594" y="1741"/>
                </a:cubicBezTo>
                <a:lnTo>
                  <a:pt x="166795" y="35562"/>
                </a:lnTo>
                <a:cubicBezTo>
                  <a:pt x="169642" y="36868"/>
                  <a:pt x="171450" y="39715"/>
                  <a:pt x="171450" y="42863"/>
                </a:cubicBezTo>
                <a:cubicBezTo>
                  <a:pt x="171450" y="46010"/>
                  <a:pt x="169642" y="48857"/>
                  <a:pt x="166795" y="50163"/>
                </a:cubicBezTo>
                <a:lnTo>
                  <a:pt x="93594" y="83984"/>
                </a:lnTo>
                <a:cubicBezTo>
                  <a:pt x="88605" y="86294"/>
                  <a:pt x="82845" y="86294"/>
                  <a:pt x="77856" y="83984"/>
                </a:cubicBezTo>
                <a:lnTo>
                  <a:pt x="4655" y="50163"/>
                </a:lnTo>
                <a:cubicBezTo>
                  <a:pt x="1808" y="48823"/>
                  <a:pt x="0" y="45977"/>
                  <a:pt x="0" y="42863"/>
                </a:cubicBezTo>
                <a:cubicBezTo>
                  <a:pt x="0" y="39748"/>
                  <a:pt x="1808" y="36868"/>
                  <a:pt x="4655" y="35562"/>
                </a:cubicBezTo>
                <a:lnTo>
                  <a:pt x="77856" y="1741"/>
                </a:lnTo>
                <a:close/>
                <a:moveTo>
                  <a:pt x="16107" y="73134"/>
                </a:moveTo>
                <a:lnTo>
                  <a:pt x="71125" y="98550"/>
                </a:lnTo>
                <a:cubicBezTo>
                  <a:pt x="80401" y="102837"/>
                  <a:pt x="91083" y="102837"/>
                  <a:pt x="100359" y="98550"/>
                </a:cubicBezTo>
                <a:lnTo>
                  <a:pt x="155377" y="73134"/>
                </a:lnTo>
                <a:lnTo>
                  <a:pt x="166795" y="78425"/>
                </a:lnTo>
                <a:cubicBezTo>
                  <a:pt x="169642" y="79731"/>
                  <a:pt x="171450" y="82577"/>
                  <a:pt x="171450" y="85725"/>
                </a:cubicBezTo>
                <a:cubicBezTo>
                  <a:pt x="171450" y="88873"/>
                  <a:pt x="169642" y="91719"/>
                  <a:pt x="166795" y="93025"/>
                </a:cubicBezTo>
                <a:lnTo>
                  <a:pt x="93594" y="126846"/>
                </a:lnTo>
                <a:cubicBezTo>
                  <a:pt x="88605" y="129157"/>
                  <a:pt x="82845" y="129157"/>
                  <a:pt x="77856" y="126846"/>
                </a:cubicBezTo>
                <a:lnTo>
                  <a:pt x="4655" y="93025"/>
                </a:lnTo>
                <a:cubicBezTo>
                  <a:pt x="1808" y="91686"/>
                  <a:pt x="0" y="88839"/>
                  <a:pt x="0" y="85725"/>
                </a:cubicBezTo>
                <a:cubicBezTo>
                  <a:pt x="0" y="82611"/>
                  <a:pt x="1808" y="79731"/>
                  <a:pt x="4655" y="78425"/>
                </a:cubicBezTo>
                <a:lnTo>
                  <a:pt x="16073" y="73134"/>
                </a:lnTo>
                <a:close/>
                <a:moveTo>
                  <a:pt x="4655" y="121287"/>
                </a:moveTo>
                <a:lnTo>
                  <a:pt x="16073" y="115997"/>
                </a:lnTo>
                <a:lnTo>
                  <a:pt x="71091" y="141413"/>
                </a:lnTo>
                <a:cubicBezTo>
                  <a:pt x="80367" y="145699"/>
                  <a:pt x="91049" y="145699"/>
                  <a:pt x="100325" y="141413"/>
                </a:cubicBezTo>
                <a:lnTo>
                  <a:pt x="155343" y="115997"/>
                </a:lnTo>
                <a:lnTo>
                  <a:pt x="166762" y="121287"/>
                </a:lnTo>
                <a:cubicBezTo>
                  <a:pt x="169608" y="122593"/>
                  <a:pt x="171417" y="125440"/>
                  <a:pt x="171417" y="128588"/>
                </a:cubicBezTo>
                <a:cubicBezTo>
                  <a:pt x="171417" y="131735"/>
                  <a:pt x="169608" y="134582"/>
                  <a:pt x="166762" y="135888"/>
                </a:cubicBezTo>
                <a:lnTo>
                  <a:pt x="93561" y="169709"/>
                </a:lnTo>
                <a:cubicBezTo>
                  <a:pt x="88571" y="172019"/>
                  <a:pt x="82812" y="172019"/>
                  <a:pt x="77822" y="169709"/>
                </a:cubicBezTo>
                <a:lnTo>
                  <a:pt x="4655" y="135888"/>
                </a:lnTo>
                <a:cubicBezTo>
                  <a:pt x="1808" y="134548"/>
                  <a:pt x="0" y="131702"/>
                  <a:pt x="0" y="128588"/>
                </a:cubicBezTo>
                <a:cubicBezTo>
                  <a:pt x="0" y="125473"/>
                  <a:pt x="1808" y="122593"/>
                  <a:pt x="4655" y="121287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17" name="Text 15"/>
          <p:cNvSpPr/>
          <p:nvPr/>
        </p:nvSpPr>
        <p:spPr>
          <a:xfrm>
            <a:off x="3962400" y="2000250"/>
            <a:ext cx="77152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课程体系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467100" y="2438400"/>
            <a:ext cx="2438400" cy="7334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系统性、针对性与灵活性设计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467100" y="3286125"/>
            <a:ext cx="242887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核心要素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172200" y="1733550"/>
            <a:ext cx="2743200" cy="1933575"/>
          </a:xfrm>
          <a:custGeom>
            <a:avLst/>
            <a:gdLst/>
            <a:ahLst/>
            <a:cxnLst/>
            <a:rect l="l" t="t" r="r" b="b"/>
            <a:pathLst>
              <a:path w="2743200" h="1933575">
                <a:moveTo>
                  <a:pt x="38100" y="0"/>
                </a:moveTo>
                <a:lnTo>
                  <a:pt x="2705100" y="0"/>
                </a:lnTo>
                <a:cubicBezTo>
                  <a:pt x="2726128" y="0"/>
                  <a:pt x="2743200" y="17072"/>
                  <a:pt x="2743200" y="38100"/>
                </a:cubicBezTo>
                <a:lnTo>
                  <a:pt x="2743200" y="1857373"/>
                </a:lnTo>
                <a:cubicBezTo>
                  <a:pt x="2743200" y="1899458"/>
                  <a:pt x="2709083" y="1933575"/>
                  <a:pt x="2666998" y="1933575"/>
                </a:cubicBezTo>
                <a:lnTo>
                  <a:pt x="76202" y="1933575"/>
                </a:lnTo>
                <a:cubicBezTo>
                  <a:pt x="34117" y="1933575"/>
                  <a:pt x="0" y="1899458"/>
                  <a:pt x="0" y="1857373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172200" y="1733550"/>
            <a:ext cx="2743200" cy="38100"/>
          </a:xfrm>
          <a:custGeom>
            <a:avLst/>
            <a:gdLst/>
            <a:ahLst/>
            <a:cxnLst/>
            <a:rect l="l" t="t" r="r" b="b"/>
            <a:pathLst>
              <a:path w="2743200" h="38100">
                <a:moveTo>
                  <a:pt x="38100" y="0"/>
                </a:moveTo>
                <a:lnTo>
                  <a:pt x="2705100" y="0"/>
                </a:lnTo>
                <a:cubicBezTo>
                  <a:pt x="2726128" y="0"/>
                  <a:pt x="2743200" y="17072"/>
                  <a:pt x="2743200" y="38100"/>
                </a:cubicBezTo>
                <a:lnTo>
                  <a:pt x="27432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2" name="Shape 20"/>
          <p:cNvSpPr/>
          <p:nvPr/>
        </p:nvSpPr>
        <p:spPr>
          <a:xfrm>
            <a:off x="6362700" y="19431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3" name="Shape 21"/>
          <p:cNvSpPr/>
          <p:nvPr/>
        </p:nvSpPr>
        <p:spPr>
          <a:xfrm>
            <a:off x="6469856" y="204787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21431" y="21431"/>
                </a:moveTo>
                <a:cubicBezTo>
                  <a:pt x="21431" y="15504"/>
                  <a:pt x="16643" y="10716"/>
                  <a:pt x="10716" y="10716"/>
                </a:cubicBezTo>
                <a:cubicBezTo>
                  <a:pt x="4789" y="10716"/>
                  <a:pt x="0" y="15504"/>
                  <a:pt x="0" y="21431"/>
                </a:cubicBezTo>
                <a:lnTo>
                  <a:pt x="0" y="133945"/>
                </a:lnTo>
                <a:cubicBezTo>
                  <a:pt x="0" y="148746"/>
                  <a:pt x="11988" y="160734"/>
                  <a:pt x="26789" y="160734"/>
                </a:cubicBezTo>
                <a:lnTo>
                  <a:pt x="160734" y="160734"/>
                </a:lnTo>
                <a:cubicBezTo>
                  <a:pt x="166661" y="160734"/>
                  <a:pt x="171450" y="155946"/>
                  <a:pt x="171450" y="150019"/>
                </a:cubicBezTo>
                <a:cubicBezTo>
                  <a:pt x="171450" y="144092"/>
                  <a:pt x="166661" y="139303"/>
                  <a:pt x="160734" y="139303"/>
                </a:cubicBezTo>
                <a:lnTo>
                  <a:pt x="26789" y="139303"/>
                </a:lnTo>
                <a:cubicBezTo>
                  <a:pt x="23842" y="139303"/>
                  <a:pt x="21431" y="136892"/>
                  <a:pt x="21431" y="133945"/>
                </a:cubicBezTo>
                <a:lnTo>
                  <a:pt x="21431" y="21431"/>
                </a:lnTo>
                <a:close/>
                <a:moveTo>
                  <a:pt x="157587" y="50430"/>
                </a:moveTo>
                <a:cubicBezTo>
                  <a:pt x="161772" y="46245"/>
                  <a:pt x="161772" y="39447"/>
                  <a:pt x="157587" y="35261"/>
                </a:cubicBezTo>
                <a:cubicBezTo>
                  <a:pt x="153401" y="31075"/>
                  <a:pt x="146603" y="31075"/>
                  <a:pt x="142417" y="35261"/>
                </a:cubicBezTo>
                <a:lnTo>
                  <a:pt x="107156" y="70556"/>
                </a:lnTo>
                <a:lnTo>
                  <a:pt x="87935" y="51368"/>
                </a:lnTo>
                <a:cubicBezTo>
                  <a:pt x="83749" y="47182"/>
                  <a:pt x="76952" y="47182"/>
                  <a:pt x="72766" y="51368"/>
                </a:cubicBezTo>
                <a:lnTo>
                  <a:pt x="40619" y="83515"/>
                </a:lnTo>
                <a:cubicBezTo>
                  <a:pt x="36433" y="87701"/>
                  <a:pt x="36433" y="94498"/>
                  <a:pt x="40619" y="98684"/>
                </a:cubicBezTo>
                <a:cubicBezTo>
                  <a:pt x="44805" y="102870"/>
                  <a:pt x="51602" y="102870"/>
                  <a:pt x="55788" y="98684"/>
                </a:cubicBezTo>
                <a:lnTo>
                  <a:pt x="80367" y="74105"/>
                </a:lnTo>
                <a:lnTo>
                  <a:pt x="99588" y="93326"/>
                </a:lnTo>
                <a:cubicBezTo>
                  <a:pt x="103774" y="97512"/>
                  <a:pt x="110572" y="97512"/>
                  <a:pt x="114758" y="93326"/>
                </a:cubicBezTo>
                <a:lnTo>
                  <a:pt x="157620" y="50464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24" name="Text 22"/>
          <p:cNvSpPr/>
          <p:nvPr/>
        </p:nvSpPr>
        <p:spPr>
          <a:xfrm>
            <a:off x="6858000" y="2000250"/>
            <a:ext cx="111442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通过率与口碑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362700" y="2438400"/>
            <a:ext cx="2438400" cy="7334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数据真实性与口碑来源验证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362700" y="3286125"/>
            <a:ext cx="242887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核心要素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9067800" y="1733550"/>
            <a:ext cx="2743200" cy="1933575"/>
          </a:xfrm>
          <a:custGeom>
            <a:avLst/>
            <a:gdLst/>
            <a:ahLst/>
            <a:cxnLst/>
            <a:rect l="l" t="t" r="r" b="b"/>
            <a:pathLst>
              <a:path w="2743200" h="1933575">
                <a:moveTo>
                  <a:pt x="38100" y="0"/>
                </a:moveTo>
                <a:lnTo>
                  <a:pt x="2705100" y="0"/>
                </a:lnTo>
                <a:cubicBezTo>
                  <a:pt x="2726128" y="0"/>
                  <a:pt x="2743200" y="17072"/>
                  <a:pt x="2743200" y="38100"/>
                </a:cubicBezTo>
                <a:lnTo>
                  <a:pt x="2743200" y="1857373"/>
                </a:lnTo>
                <a:cubicBezTo>
                  <a:pt x="2743200" y="1899458"/>
                  <a:pt x="2709083" y="1933575"/>
                  <a:pt x="2666998" y="1933575"/>
                </a:cubicBezTo>
                <a:lnTo>
                  <a:pt x="76202" y="1933575"/>
                </a:lnTo>
                <a:cubicBezTo>
                  <a:pt x="34117" y="1933575"/>
                  <a:pt x="0" y="1899458"/>
                  <a:pt x="0" y="1857373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9067800" y="1733550"/>
            <a:ext cx="2743200" cy="38100"/>
          </a:xfrm>
          <a:custGeom>
            <a:avLst/>
            <a:gdLst/>
            <a:ahLst/>
            <a:cxnLst/>
            <a:rect l="l" t="t" r="r" b="b"/>
            <a:pathLst>
              <a:path w="2743200" h="38100">
                <a:moveTo>
                  <a:pt x="38100" y="0"/>
                </a:moveTo>
                <a:lnTo>
                  <a:pt x="2705100" y="0"/>
                </a:lnTo>
                <a:cubicBezTo>
                  <a:pt x="2726128" y="0"/>
                  <a:pt x="2743200" y="17072"/>
                  <a:pt x="2743200" y="38100"/>
                </a:cubicBezTo>
                <a:lnTo>
                  <a:pt x="27432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29" name="Shape 27"/>
          <p:cNvSpPr/>
          <p:nvPr/>
        </p:nvSpPr>
        <p:spPr>
          <a:xfrm>
            <a:off x="9258300" y="19431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30" name="Shape 28"/>
          <p:cNvSpPr/>
          <p:nvPr/>
        </p:nvSpPr>
        <p:spPr>
          <a:xfrm>
            <a:off x="9354741" y="2047875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96441" y="-5358"/>
                </a:moveTo>
                <a:cubicBezTo>
                  <a:pt x="91987" y="-5358"/>
                  <a:pt x="88404" y="-1775"/>
                  <a:pt x="88404" y="2679"/>
                </a:cubicBezTo>
                <a:lnTo>
                  <a:pt x="88404" y="6697"/>
                </a:lnTo>
                <a:lnTo>
                  <a:pt x="87801" y="6697"/>
                </a:lnTo>
                <a:cubicBezTo>
                  <a:pt x="75545" y="6697"/>
                  <a:pt x="65633" y="16643"/>
                  <a:pt x="65633" y="28865"/>
                </a:cubicBezTo>
                <a:cubicBezTo>
                  <a:pt x="65633" y="40050"/>
                  <a:pt x="73971" y="49493"/>
                  <a:pt x="85055" y="50866"/>
                </a:cubicBezTo>
                <a:lnTo>
                  <a:pt x="105482" y="53411"/>
                </a:lnTo>
                <a:cubicBezTo>
                  <a:pt x="107190" y="53612"/>
                  <a:pt x="108496" y="55085"/>
                  <a:pt x="108496" y="56826"/>
                </a:cubicBezTo>
                <a:cubicBezTo>
                  <a:pt x="108496" y="58735"/>
                  <a:pt x="106955" y="60242"/>
                  <a:pt x="105080" y="60242"/>
                </a:cubicBezTo>
                <a:lnTo>
                  <a:pt x="80367" y="60275"/>
                </a:lnTo>
                <a:cubicBezTo>
                  <a:pt x="75177" y="60275"/>
                  <a:pt x="70991" y="64461"/>
                  <a:pt x="70991" y="69652"/>
                </a:cubicBezTo>
                <a:cubicBezTo>
                  <a:pt x="70991" y="74842"/>
                  <a:pt x="75177" y="79028"/>
                  <a:pt x="80367" y="79028"/>
                </a:cubicBezTo>
                <a:lnTo>
                  <a:pt x="88404" y="79028"/>
                </a:lnTo>
                <a:lnTo>
                  <a:pt x="88404" y="83046"/>
                </a:lnTo>
                <a:cubicBezTo>
                  <a:pt x="88404" y="87500"/>
                  <a:pt x="91987" y="91083"/>
                  <a:pt x="96441" y="91083"/>
                </a:cubicBezTo>
                <a:cubicBezTo>
                  <a:pt x="100894" y="91083"/>
                  <a:pt x="104477" y="87500"/>
                  <a:pt x="104477" y="83046"/>
                </a:cubicBezTo>
                <a:lnTo>
                  <a:pt x="104477" y="79028"/>
                </a:lnTo>
                <a:lnTo>
                  <a:pt x="105080" y="79028"/>
                </a:lnTo>
                <a:cubicBezTo>
                  <a:pt x="117336" y="79028"/>
                  <a:pt x="127248" y="69082"/>
                  <a:pt x="127248" y="56860"/>
                </a:cubicBezTo>
                <a:cubicBezTo>
                  <a:pt x="127248" y="45675"/>
                  <a:pt x="118910" y="36232"/>
                  <a:pt x="107826" y="34859"/>
                </a:cubicBezTo>
                <a:lnTo>
                  <a:pt x="87399" y="32314"/>
                </a:lnTo>
                <a:cubicBezTo>
                  <a:pt x="85692" y="32113"/>
                  <a:pt x="84386" y="30640"/>
                  <a:pt x="84386" y="28899"/>
                </a:cubicBezTo>
                <a:cubicBezTo>
                  <a:pt x="84386" y="26990"/>
                  <a:pt x="85926" y="25483"/>
                  <a:pt x="87801" y="25483"/>
                </a:cubicBezTo>
                <a:lnTo>
                  <a:pt x="109835" y="25450"/>
                </a:lnTo>
                <a:cubicBezTo>
                  <a:pt x="115026" y="25450"/>
                  <a:pt x="119211" y="21264"/>
                  <a:pt x="119211" y="16073"/>
                </a:cubicBezTo>
                <a:cubicBezTo>
                  <a:pt x="119211" y="10883"/>
                  <a:pt x="115026" y="6697"/>
                  <a:pt x="109835" y="6697"/>
                </a:cubicBezTo>
                <a:lnTo>
                  <a:pt x="104477" y="6697"/>
                </a:lnTo>
                <a:lnTo>
                  <a:pt x="104477" y="2679"/>
                </a:lnTo>
                <a:cubicBezTo>
                  <a:pt x="104477" y="-1775"/>
                  <a:pt x="100894" y="-5358"/>
                  <a:pt x="96441" y="-5358"/>
                </a:cubicBezTo>
                <a:close/>
                <a:moveTo>
                  <a:pt x="36601" y="114356"/>
                </a:moveTo>
                <a:lnTo>
                  <a:pt x="22335" y="128588"/>
                </a:lnTo>
                <a:lnTo>
                  <a:pt x="10716" y="128588"/>
                </a:lnTo>
                <a:cubicBezTo>
                  <a:pt x="4789" y="128588"/>
                  <a:pt x="0" y="133376"/>
                  <a:pt x="0" y="139303"/>
                </a:cubicBezTo>
                <a:lnTo>
                  <a:pt x="0" y="160734"/>
                </a:lnTo>
                <a:cubicBezTo>
                  <a:pt x="0" y="166661"/>
                  <a:pt x="4789" y="171450"/>
                  <a:pt x="10716" y="171450"/>
                </a:cubicBezTo>
                <a:lnTo>
                  <a:pt x="118039" y="171450"/>
                </a:lnTo>
                <a:cubicBezTo>
                  <a:pt x="127750" y="171450"/>
                  <a:pt x="137227" y="168336"/>
                  <a:pt x="145063" y="162576"/>
                </a:cubicBezTo>
                <a:lnTo>
                  <a:pt x="187456" y="131333"/>
                </a:lnTo>
                <a:cubicBezTo>
                  <a:pt x="193417" y="126947"/>
                  <a:pt x="194690" y="118575"/>
                  <a:pt x="190303" y="112615"/>
                </a:cubicBezTo>
                <a:cubicBezTo>
                  <a:pt x="185916" y="106654"/>
                  <a:pt x="177545" y="105381"/>
                  <a:pt x="171584" y="109768"/>
                </a:cubicBezTo>
                <a:lnTo>
                  <a:pt x="131467" y="139303"/>
                </a:lnTo>
                <a:lnTo>
                  <a:pt x="93762" y="139303"/>
                </a:lnTo>
                <a:cubicBezTo>
                  <a:pt x="89308" y="139303"/>
                  <a:pt x="85725" y="135720"/>
                  <a:pt x="85725" y="131266"/>
                </a:cubicBezTo>
                <a:cubicBezTo>
                  <a:pt x="85725" y="126813"/>
                  <a:pt x="89308" y="123230"/>
                  <a:pt x="93762" y="123230"/>
                </a:cubicBezTo>
                <a:lnTo>
                  <a:pt x="117872" y="123230"/>
                </a:lnTo>
                <a:cubicBezTo>
                  <a:pt x="123799" y="123230"/>
                  <a:pt x="128588" y="118441"/>
                  <a:pt x="128588" y="112514"/>
                </a:cubicBezTo>
                <a:cubicBezTo>
                  <a:pt x="128588" y="106587"/>
                  <a:pt x="123799" y="101798"/>
                  <a:pt x="117872" y="101798"/>
                </a:cubicBezTo>
                <a:lnTo>
                  <a:pt x="66906" y="101798"/>
                </a:lnTo>
                <a:cubicBezTo>
                  <a:pt x="55554" y="101798"/>
                  <a:pt x="44637" y="106319"/>
                  <a:pt x="36601" y="114356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31" name="Text 29"/>
          <p:cNvSpPr/>
          <p:nvPr/>
        </p:nvSpPr>
        <p:spPr>
          <a:xfrm>
            <a:off x="9753600" y="2000250"/>
            <a:ext cx="94297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服务与价格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9258300" y="2438400"/>
            <a:ext cx="2438400" cy="7334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性价比与个性化服务评估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9258300" y="3286125"/>
            <a:ext cx="242887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核心要素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381000" y="3838575"/>
            <a:ext cx="2743200" cy="1933575"/>
          </a:xfrm>
          <a:custGeom>
            <a:avLst/>
            <a:gdLst/>
            <a:ahLst/>
            <a:cxnLst/>
            <a:rect l="l" t="t" r="r" b="b"/>
            <a:pathLst>
              <a:path w="2743200" h="1933575">
                <a:moveTo>
                  <a:pt x="38100" y="0"/>
                </a:moveTo>
                <a:lnTo>
                  <a:pt x="2705100" y="0"/>
                </a:lnTo>
                <a:cubicBezTo>
                  <a:pt x="2726128" y="0"/>
                  <a:pt x="2743200" y="17072"/>
                  <a:pt x="2743200" y="38100"/>
                </a:cubicBezTo>
                <a:lnTo>
                  <a:pt x="2743200" y="1857373"/>
                </a:lnTo>
                <a:cubicBezTo>
                  <a:pt x="2743200" y="1899458"/>
                  <a:pt x="2709083" y="1933575"/>
                  <a:pt x="2666998" y="1933575"/>
                </a:cubicBezTo>
                <a:lnTo>
                  <a:pt x="76202" y="1933575"/>
                </a:lnTo>
                <a:cubicBezTo>
                  <a:pt x="34117" y="1933575"/>
                  <a:pt x="0" y="1899458"/>
                  <a:pt x="0" y="1857373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381000" y="3838575"/>
            <a:ext cx="2743200" cy="38100"/>
          </a:xfrm>
          <a:custGeom>
            <a:avLst/>
            <a:gdLst/>
            <a:ahLst/>
            <a:cxnLst/>
            <a:rect l="l" t="t" r="r" b="b"/>
            <a:pathLst>
              <a:path w="2743200" h="38100">
                <a:moveTo>
                  <a:pt x="38100" y="0"/>
                </a:moveTo>
                <a:lnTo>
                  <a:pt x="2705100" y="0"/>
                </a:lnTo>
                <a:cubicBezTo>
                  <a:pt x="2726128" y="0"/>
                  <a:pt x="2743200" y="17072"/>
                  <a:pt x="2743200" y="38100"/>
                </a:cubicBezTo>
                <a:lnTo>
                  <a:pt x="27432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36" name="Shape 34"/>
          <p:cNvSpPr/>
          <p:nvPr/>
        </p:nvSpPr>
        <p:spPr>
          <a:xfrm>
            <a:off x="571500" y="40481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37" name="Shape 35"/>
          <p:cNvSpPr/>
          <p:nvPr/>
        </p:nvSpPr>
        <p:spPr>
          <a:xfrm>
            <a:off x="700088" y="4152900"/>
            <a:ext cx="128588" cy="171450"/>
          </a:xfrm>
          <a:custGeom>
            <a:avLst/>
            <a:gdLst/>
            <a:ahLst/>
            <a:cxnLst/>
            <a:rect l="l" t="t" r="r" b="b"/>
            <a:pathLst>
              <a:path w="128588" h="171450">
                <a:moveTo>
                  <a:pt x="0" y="63155"/>
                </a:moveTo>
                <a:cubicBezTo>
                  <a:pt x="0" y="28262"/>
                  <a:pt x="28798" y="0"/>
                  <a:pt x="64294" y="0"/>
                </a:cubicBezTo>
                <a:cubicBezTo>
                  <a:pt x="99789" y="0"/>
                  <a:pt x="128588" y="28262"/>
                  <a:pt x="128588" y="63155"/>
                </a:cubicBezTo>
                <a:cubicBezTo>
                  <a:pt x="128588" y="103104"/>
                  <a:pt x="88337" y="150990"/>
                  <a:pt x="71527" y="169240"/>
                </a:cubicBezTo>
                <a:cubicBezTo>
                  <a:pt x="67575" y="173526"/>
                  <a:pt x="60979" y="173526"/>
                  <a:pt x="57027" y="169240"/>
                </a:cubicBezTo>
                <a:cubicBezTo>
                  <a:pt x="40217" y="150990"/>
                  <a:pt x="-33" y="103104"/>
                  <a:pt x="-33" y="63155"/>
                </a:cubicBezTo>
                <a:close/>
                <a:moveTo>
                  <a:pt x="64294" y="85725"/>
                </a:moveTo>
                <a:cubicBezTo>
                  <a:pt x="76122" y="85725"/>
                  <a:pt x="85725" y="76122"/>
                  <a:pt x="85725" y="64294"/>
                </a:cubicBezTo>
                <a:cubicBezTo>
                  <a:pt x="85725" y="52466"/>
                  <a:pt x="76122" y="42863"/>
                  <a:pt x="64294" y="42863"/>
                </a:cubicBezTo>
                <a:cubicBezTo>
                  <a:pt x="52466" y="42863"/>
                  <a:pt x="42863" y="52466"/>
                  <a:pt x="42863" y="64294"/>
                </a:cubicBezTo>
                <a:cubicBezTo>
                  <a:pt x="42863" y="76122"/>
                  <a:pt x="52466" y="85725"/>
                  <a:pt x="64294" y="85725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38" name="Text 36"/>
          <p:cNvSpPr/>
          <p:nvPr/>
        </p:nvSpPr>
        <p:spPr>
          <a:xfrm>
            <a:off x="1066800" y="4105275"/>
            <a:ext cx="94297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本地化程度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571500" y="4543425"/>
            <a:ext cx="2438400" cy="7334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教材、考情与模拟环境还原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571500" y="5391150"/>
            <a:ext cx="242887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核心要素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3276600" y="3838575"/>
            <a:ext cx="2743200" cy="1933575"/>
          </a:xfrm>
          <a:custGeom>
            <a:avLst/>
            <a:gdLst/>
            <a:ahLst/>
            <a:cxnLst/>
            <a:rect l="l" t="t" r="r" b="b"/>
            <a:pathLst>
              <a:path w="2743200" h="1933575">
                <a:moveTo>
                  <a:pt x="38100" y="0"/>
                </a:moveTo>
                <a:lnTo>
                  <a:pt x="2705100" y="0"/>
                </a:lnTo>
                <a:cubicBezTo>
                  <a:pt x="2726128" y="0"/>
                  <a:pt x="2743200" y="17072"/>
                  <a:pt x="2743200" y="38100"/>
                </a:cubicBezTo>
                <a:lnTo>
                  <a:pt x="2743200" y="1857373"/>
                </a:lnTo>
                <a:cubicBezTo>
                  <a:pt x="2743200" y="1899458"/>
                  <a:pt x="2709083" y="1933575"/>
                  <a:pt x="2666998" y="1933575"/>
                </a:cubicBezTo>
                <a:lnTo>
                  <a:pt x="76202" y="1933575"/>
                </a:lnTo>
                <a:cubicBezTo>
                  <a:pt x="34117" y="1933575"/>
                  <a:pt x="0" y="1899458"/>
                  <a:pt x="0" y="1857373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3276600" y="3838575"/>
            <a:ext cx="2743200" cy="38100"/>
          </a:xfrm>
          <a:custGeom>
            <a:avLst/>
            <a:gdLst/>
            <a:ahLst/>
            <a:cxnLst/>
            <a:rect l="l" t="t" r="r" b="b"/>
            <a:pathLst>
              <a:path w="2743200" h="38100">
                <a:moveTo>
                  <a:pt x="38100" y="0"/>
                </a:moveTo>
                <a:lnTo>
                  <a:pt x="2705100" y="0"/>
                </a:lnTo>
                <a:cubicBezTo>
                  <a:pt x="2726128" y="0"/>
                  <a:pt x="2743200" y="17072"/>
                  <a:pt x="2743200" y="38100"/>
                </a:cubicBezTo>
                <a:lnTo>
                  <a:pt x="27432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43" name="Shape 41"/>
          <p:cNvSpPr/>
          <p:nvPr/>
        </p:nvSpPr>
        <p:spPr>
          <a:xfrm>
            <a:off x="3467100" y="40481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44" name="Shape 42"/>
          <p:cNvSpPr/>
          <p:nvPr/>
        </p:nvSpPr>
        <p:spPr>
          <a:xfrm>
            <a:off x="3552825" y="4152900"/>
            <a:ext cx="214313" cy="171450"/>
          </a:xfrm>
          <a:custGeom>
            <a:avLst/>
            <a:gdLst/>
            <a:ahLst/>
            <a:cxnLst/>
            <a:rect l="l" t="t" r="r" b="b"/>
            <a:pathLst>
              <a:path w="214313" h="171450">
                <a:moveTo>
                  <a:pt x="32147" y="37505"/>
                </a:moveTo>
                <a:cubicBezTo>
                  <a:pt x="32147" y="28631"/>
                  <a:pt x="39346" y="21431"/>
                  <a:pt x="48220" y="21431"/>
                </a:cubicBezTo>
                <a:cubicBezTo>
                  <a:pt x="57094" y="21431"/>
                  <a:pt x="64294" y="28631"/>
                  <a:pt x="64294" y="37505"/>
                </a:cubicBezTo>
                <a:lnTo>
                  <a:pt x="64294" y="75009"/>
                </a:lnTo>
                <a:lnTo>
                  <a:pt x="150019" y="75009"/>
                </a:lnTo>
                <a:lnTo>
                  <a:pt x="150019" y="37505"/>
                </a:lnTo>
                <a:cubicBezTo>
                  <a:pt x="150019" y="28631"/>
                  <a:pt x="157218" y="21431"/>
                  <a:pt x="166092" y="21431"/>
                </a:cubicBezTo>
                <a:cubicBezTo>
                  <a:pt x="174966" y="21431"/>
                  <a:pt x="182166" y="28631"/>
                  <a:pt x="182166" y="37505"/>
                </a:cubicBezTo>
                <a:lnTo>
                  <a:pt x="182166" y="42863"/>
                </a:lnTo>
                <a:lnTo>
                  <a:pt x="187523" y="42863"/>
                </a:lnTo>
                <a:cubicBezTo>
                  <a:pt x="196397" y="42863"/>
                  <a:pt x="203597" y="50062"/>
                  <a:pt x="203597" y="58936"/>
                </a:cubicBezTo>
                <a:lnTo>
                  <a:pt x="203597" y="75009"/>
                </a:lnTo>
                <a:cubicBezTo>
                  <a:pt x="209524" y="75009"/>
                  <a:pt x="214313" y="79798"/>
                  <a:pt x="214313" y="85725"/>
                </a:cubicBezTo>
                <a:cubicBezTo>
                  <a:pt x="214313" y="91652"/>
                  <a:pt x="209524" y="96441"/>
                  <a:pt x="203597" y="96441"/>
                </a:cubicBezTo>
                <a:lnTo>
                  <a:pt x="203597" y="112514"/>
                </a:lnTo>
                <a:cubicBezTo>
                  <a:pt x="203597" y="121388"/>
                  <a:pt x="196397" y="128588"/>
                  <a:pt x="187523" y="128588"/>
                </a:cubicBezTo>
                <a:lnTo>
                  <a:pt x="182166" y="128588"/>
                </a:lnTo>
                <a:lnTo>
                  <a:pt x="182166" y="133945"/>
                </a:lnTo>
                <a:cubicBezTo>
                  <a:pt x="182166" y="142819"/>
                  <a:pt x="174966" y="150019"/>
                  <a:pt x="166092" y="150019"/>
                </a:cubicBezTo>
                <a:cubicBezTo>
                  <a:pt x="157218" y="150019"/>
                  <a:pt x="150019" y="142819"/>
                  <a:pt x="150019" y="133945"/>
                </a:cubicBezTo>
                <a:lnTo>
                  <a:pt x="150019" y="96441"/>
                </a:lnTo>
                <a:lnTo>
                  <a:pt x="64294" y="96441"/>
                </a:lnTo>
                <a:lnTo>
                  <a:pt x="64294" y="133945"/>
                </a:lnTo>
                <a:cubicBezTo>
                  <a:pt x="64294" y="142819"/>
                  <a:pt x="57094" y="150019"/>
                  <a:pt x="48220" y="150019"/>
                </a:cubicBezTo>
                <a:cubicBezTo>
                  <a:pt x="39346" y="150019"/>
                  <a:pt x="32147" y="142819"/>
                  <a:pt x="32147" y="133945"/>
                </a:cubicBezTo>
                <a:lnTo>
                  <a:pt x="32147" y="128588"/>
                </a:lnTo>
                <a:lnTo>
                  <a:pt x="26789" y="128588"/>
                </a:lnTo>
                <a:cubicBezTo>
                  <a:pt x="17915" y="128588"/>
                  <a:pt x="10716" y="121388"/>
                  <a:pt x="10716" y="112514"/>
                </a:cubicBezTo>
                <a:lnTo>
                  <a:pt x="10716" y="96441"/>
                </a:lnTo>
                <a:cubicBezTo>
                  <a:pt x="4789" y="96441"/>
                  <a:pt x="0" y="91652"/>
                  <a:pt x="0" y="85725"/>
                </a:cubicBezTo>
                <a:cubicBezTo>
                  <a:pt x="0" y="79798"/>
                  <a:pt x="4789" y="75009"/>
                  <a:pt x="10716" y="75009"/>
                </a:cubicBezTo>
                <a:lnTo>
                  <a:pt x="10716" y="58936"/>
                </a:lnTo>
                <a:cubicBezTo>
                  <a:pt x="10716" y="50062"/>
                  <a:pt x="17915" y="42863"/>
                  <a:pt x="26789" y="42863"/>
                </a:cubicBezTo>
                <a:lnTo>
                  <a:pt x="32147" y="42863"/>
                </a:lnTo>
                <a:lnTo>
                  <a:pt x="32147" y="37505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45" name="Text 43"/>
          <p:cNvSpPr/>
          <p:nvPr/>
        </p:nvSpPr>
        <p:spPr>
          <a:xfrm>
            <a:off x="3962400" y="4105275"/>
            <a:ext cx="77152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实战演练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3467100" y="4543425"/>
            <a:ext cx="2438400" cy="7334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模拟频率、质量与个性化反馈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3467100" y="5391150"/>
            <a:ext cx="242887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核心要素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172200" y="3838575"/>
            <a:ext cx="2743200" cy="1933575"/>
          </a:xfrm>
          <a:custGeom>
            <a:avLst/>
            <a:gdLst/>
            <a:ahLst/>
            <a:cxnLst/>
            <a:rect l="l" t="t" r="r" b="b"/>
            <a:pathLst>
              <a:path w="2743200" h="1933575">
                <a:moveTo>
                  <a:pt x="38100" y="0"/>
                </a:moveTo>
                <a:lnTo>
                  <a:pt x="2705100" y="0"/>
                </a:lnTo>
                <a:cubicBezTo>
                  <a:pt x="2726128" y="0"/>
                  <a:pt x="2743200" y="17072"/>
                  <a:pt x="2743200" y="38100"/>
                </a:cubicBezTo>
                <a:lnTo>
                  <a:pt x="2743200" y="1857373"/>
                </a:lnTo>
                <a:cubicBezTo>
                  <a:pt x="2743200" y="1899458"/>
                  <a:pt x="2709083" y="1933575"/>
                  <a:pt x="2666998" y="1933575"/>
                </a:cubicBezTo>
                <a:lnTo>
                  <a:pt x="76202" y="1933575"/>
                </a:lnTo>
                <a:cubicBezTo>
                  <a:pt x="34117" y="1933575"/>
                  <a:pt x="0" y="1899458"/>
                  <a:pt x="0" y="1857373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9" name="Shape 47"/>
          <p:cNvSpPr/>
          <p:nvPr/>
        </p:nvSpPr>
        <p:spPr>
          <a:xfrm>
            <a:off x="6172200" y="3838575"/>
            <a:ext cx="2743200" cy="38100"/>
          </a:xfrm>
          <a:custGeom>
            <a:avLst/>
            <a:gdLst/>
            <a:ahLst/>
            <a:cxnLst/>
            <a:rect l="l" t="t" r="r" b="b"/>
            <a:pathLst>
              <a:path w="2743200" h="38100">
                <a:moveTo>
                  <a:pt x="38100" y="0"/>
                </a:moveTo>
                <a:lnTo>
                  <a:pt x="2705100" y="0"/>
                </a:lnTo>
                <a:cubicBezTo>
                  <a:pt x="2726128" y="0"/>
                  <a:pt x="2743200" y="17072"/>
                  <a:pt x="2743200" y="38100"/>
                </a:cubicBezTo>
                <a:lnTo>
                  <a:pt x="27432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50" name="Shape 48"/>
          <p:cNvSpPr/>
          <p:nvPr/>
        </p:nvSpPr>
        <p:spPr>
          <a:xfrm>
            <a:off x="6362700" y="40481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51" name="Shape 49"/>
          <p:cNvSpPr/>
          <p:nvPr/>
        </p:nvSpPr>
        <p:spPr>
          <a:xfrm>
            <a:off x="6480572" y="4152900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21431" y="75009"/>
                </a:moveTo>
                <a:cubicBezTo>
                  <a:pt x="21431" y="45407"/>
                  <a:pt x="45407" y="21431"/>
                  <a:pt x="75009" y="21431"/>
                </a:cubicBezTo>
                <a:cubicBezTo>
                  <a:pt x="104611" y="21431"/>
                  <a:pt x="128588" y="45407"/>
                  <a:pt x="128588" y="75009"/>
                </a:cubicBezTo>
                <a:lnTo>
                  <a:pt x="128588" y="87567"/>
                </a:lnTo>
                <a:cubicBezTo>
                  <a:pt x="125239" y="86395"/>
                  <a:pt x="121622" y="85725"/>
                  <a:pt x="117872" y="85725"/>
                </a:cubicBezTo>
                <a:lnTo>
                  <a:pt x="112514" y="85725"/>
                </a:lnTo>
                <a:cubicBezTo>
                  <a:pt x="103640" y="85725"/>
                  <a:pt x="96441" y="92925"/>
                  <a:pt x="96441" y="101798"/>
                </a:cubicBezTo>
                <a:lnTo>
                  <a:pt x="96441" y="144661"/>
                </a:lnTo>
                <a:cubicBezTo>
                  <a:pt x="96441" y="153535"/>
                  <a:pt x="103640" y="160734"/>
                  <a:pt x="112514" y="160734"/>
                </a:cubicBezTo>
                <a:lnTo>
                  <a:pt x="117872" y="160734"/>
                </a:lnTo>
                <a:cubicBezTo>
                  <a:pt x="135620" y="160734"/>
                  <a:pt x="150019" y="146335"/>
                  <a:pt x="150019" y="128588"/>
                </a:cubicBezTo>
                <a:lnTo>
                  <a:pt x="150019" y="75009"/>
                </a:lnTo>
                <a:cubicBezTo>
                  <a:pt x="150019" y="33587"/>
                  <a:pt x="116432" y="0"/>
                  <a:pt x="75009" y="0"/>
                </a:cubicBezTo>
                <a:cubicBezTo>
                  <a:pt x="33587" y="0"/>
                  <a:pt x="0" y="33587"/>
                  <a:pt x="0" y="75009"/>
                </a:cubicBezTo>
                <a:lnTo>
                  <a:pt x="0" y="128588"/>
                </a:lnTo>
                <a:cubicBezTo>
                  <a:pt x="0" y="146335"/>
                  <a:pt x="14399" y="160734"/>
                  <a:pt x="32147" y="160734"/>
                </a:cubicBezTo>
                <a:lnTo>
                  <a:pt x="37505" y="160734"/>
                </a:lnTo>
                <a:cubicBezTo>
                  <a:pt x="46379" y="160734"/>
                  <a:pt x="53578" y="153535"/>
                  <a:pt x="53578" y="144661"/>
                </a:cubicBezTo>
                <a:lnTo>
                  <a:pt x="53578" y="101798"/>
                </a:lnTo>
                <a:cubicBezTo>
                  <a:pt x="53578" y="92925"/>
                  <a:pt x="46379" y="85725"/>
                  <a:pt x="37505" y="85725"/>
                </a:cubicBezTo>
                <a:lnTo>
                  <a:pt x="32147" y="85725"/>
                </a:lnTo>
                <a:cubicBezTo>
                  <a:pt x="28396" y="85725"/>
                  <a:pt x="24780" y="86361"/>
                  <a:pt x="21431" y="87567"/>
                </a:cubicBezTo>
                <a:lnTo>
                  <a:pt x="21431" y="75009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52" name="Text 50"/>
          <p:cNvSpPr/>
          <p:nvPr/>
        </p:nvSpPr>
        <p:spPr>
          <a:xfrm>
            <a:off x="6858000" y="4105275"/>
            <a:ext cx="77152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试听体验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6362700" y="4543425"/>
            <a:ext cx="2438400" cy="7334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试听政策与整体感受评估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6362700" y="5391150"/>
            <a:ext cx="242887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核心要素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9067800" y="3819525"/>
            <a:ext cx="2743200" cy="1952625"/>
          </a:xfrm>
          <a:custGeom>
            <a:avLst/>
            <a:gdLst/>
            <a:ahLst/>
            <a:cxnLst/>
            <a:rect l="l" t="t" r="r" b="b"/>
            <a:pathLst>
              <a:path w="2743200" h="1952625">
                <a:moveTo>
                  <a:pt x="76191" y="0"/>
                </a:moveTo>
                <a:lnTo>
                  <a:pt x="2667009" y="0"/>
                </a:lnTo>
                <a:cubicBezTo>
                  <a:pt x="2709060" y="0"/>
                  <a:pt x="2743200" y="34140"/>
                  <a:pt x="2743200" y="76191"/>
                </a:cubicBezTo>
                <a:lnTo>
                  <a:pt x="2743200" y="1876434"/>
                </a:lnTo>
                <a:cubicBezTo>
                  <a:pt x="2743200" y="1918485"/>
                  <a:pt x="2709060" y="1952625"/>
                  <a:pt x="2667009" y="1952625"/>
                </a:cubicBezTo>
                <a:lnTo>
                  <a:pt x="76191" y="1952625"/>
                </a:lnTo>
                <a:cubicBezTo>
                  <a:pt x="34140" y="1952625"/>
                  <a:pt x="0" y="1918485"/>
                  <a:pt x="0" y="1876434"/>
                </a:cubicBezTo>
                <a:lnTo>
                  <a:pt x="0" y="76191"/>
                </a:lnTo>
                <a:cubicBezTo>
                  <a:pt x="0" y="34140"/>
                  <a:pt x="34140" y="0"/>
                  <a:pt x="76191" y="0"/>
                </a:cubicBezTo>
                <a:close/>
              </a:path>
            </a:pathLst>
          </a:custGeom>
          <a:solidFill>
            <a:srgbClr val="2A4B43"/>
          </a:solidFill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56" name="Shape 54"/>
          <p:cNvSpPr/>
          <p:nvPr/>
        </p:nvSpPr>
        <p:spPr>
          <a:xfrm>
            <a:off x="10310813" y="4024313"/>
            <a:ext cx="257175" cy="342900"/>
          </a:xfrm>
          <a:custGeom>
            <a:avLst/>
            <a:gdLst/>
            <a:ahLst/>
            <a:cxnLst/>
            <a:rect l="l" t="t" r="r" b="b"/>
            <a:pathLst>
              <a:path w="257175" h="342900">
                <a:moveTo>
                  <a:pt x="196163" y="257175"/>
                </a:moveTo>
                <a:cubicBezTo>
                  <a:pt x="201052" y="242240"/>
                  <a:pt x="210830" y="228712"/>
                  <a:pt x="221880" y="217058"/>
                </a:cubicBezTo>
                <a:cubicBezTo>
                  <a:pt x="243780" y="194020"/>
                  <a:pt x="257175" y="162878"/>
                  <a:pt x="257175" y="128588"/>
                </a:cubicBezTo>
                <a:cubicBezTo>
                  <a:pt x="257175" y="57596"/>
                  <a:pt x="199579" y="0"/>
                  <a:pt x="128587" y="0"/>
                </a:cubicBezTo>
                <a:cubicBezTo>
                  <a:pt x="57596" y="0"/>
                  <a:pt x="0" y="57596"/>
                  <a:pt x="0" y="128588"/>
                </a:cubicBezTo>
                <a:cubicBezTo>
                  <a:pt x="0" y="162878"/>
                  <a:pt x="13395" y="194020"/>
                  <a:pt x="35295" y="217058"/>
                </a:cubicBezTo>
                <a:cubicBezTo>
                  <a:pt x="46345" y="228712"/>
                  <a:pt x="56190" y="242240"/>
                  <a:pt x="61012" y="257175"/>
                </a:cubicBezTo>
                <a:lnTo>
                  <a:pt x="196096" y="257175"/>
                </a:lnTo>
                <a:close/>
                <a:moveTo>
                  <a:pt x="192881" y="289322"/>
                </a:moveTo>
                <a:lnTo>
                  <a:pt x="64294" y="289322"/>
                </a:lnTo>
                <a:lnTo>
                  <a:pt x="64294" y="300038"/>
                </a:lnTo>
                <a:cubicBezTo>
                  <a:pt x="64294" y="329639"/>
                  <a:pt x="88270" y="353616"/>
                  <a:pt x="117872" y="353616"/>
                </a:cubicBezTo>
                <a:lnTo>
                  <a:pt x="139303" y="353616"/>
                </a:lnTo>
                <a:cubicBezTo>
                  <a:pt x="168905" y="353616"/>
                  <a:pt x="192881" y="329639"/>
                  <a:pt x="192881" y="300038"/>
                </a:cubicBezTo>
                <a:lnTo>
                  <a:pt x="192881" y="289322"/>
                </a:lnTo>
                <a:close/>
                <a:moveTo>
                  <a:pt x="123230" y="75009"/>
                </a:moveTo>
                <a:cubicBezTo>
                  <a:pt x="96575" y="75009"/>
                  <a:pt x="75009" y="96575"/>
                  <a:pt x="75009" y="123230"/>
                </a:cubicBezTo>
                <a:cubicBezTo>
                  <a:pt x="75009" y="132137"/>
                  <a:pt x="67843" y="139303"/>
                  <a:pt x="58936" y="139303"/>
                </a:cubicBezTo>
                <a:cubicBezTo>
                  <a:pt x="50029" y="139303"/>
                  <a:pt x="42863" y="132137"/>
                  <a:pt x="42863" y="123230"/>
                </a:cubicBezTo>
                <a:cubicBezTo>
                  <a:pt x="42863" y="78827"/>
                  <a:pt x="78827" y="42863"/>
                  <a:pt x="123230" y="42863"/>
                </a:cubicBezTo>
                <a:cubicBezTo>
                  <a:pt x="132137" y="42863"/>
                  <a:pt x="139303" y="50029"/>
                  <a:pt x="139303" y="58936"/>
                </a:cubicBezTo>
                <a:cubicBezTo>
                  <a:pt x="139303" y="67843"/>
                  <a:pt x="132137" y="75009"/>
                  <a:pt x="123230" y="75009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57" name="Text 55"/>
          <p:cNvSpPr/>
          <p:nvPr/>
        </p:nvSpPr>
        <p:spPr>
          <a:xfrm>
            <a:off x="9915525" y="4481513"/>
            <a:ext cx="104775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EAEAEA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评估方法论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9220200" y="4824413"/>
            <a:ext cx="2438400" cy="7429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200" dirty="0">
                <a:solidFill>
                  <a:srgbClr val="EAEAE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每个维度均提供具体的考察标准和深度验证方法，帮助考生做出理性、科学的决策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400050" y="5924550"/>
            <a:ext cx="11410950" cy="552450"/>
          </a:xfrm>
          <a:custGeom>
            <a:avLst/>
            <a:gdLst/>
            <a:ahLst/>
            <a:cxnLst/>
            <a:rect l="l" t="t" r="r" b="b"/>
            <a:pathLst>
              <a:path w="11410950" h="552450">
                <a:moveTo>
                  <a:pt x="38100" y="0"/>
                </a:moveTo>
                <a:lnTo>
                  <a:pt x="11334751" y="0"/>
                </a:lnTo>
                <a:cubicBezTo>
                  <a:pt x="11376834" y="0"/>
                  <a:pt x="11410950" y="34116"/>
                  <a:pt x="11410950" y="76199"/>
                </a:cubicBezTo>
                <a:lnTo>
                  <a:pt x="11410950" y="476251"/>
                </a:lnTo>
                <a:cubicBezTo>
                  <a:pt x="11410950" y="518334"/>
                  <a:pt x="11376834" y="552450"/>
                  <a:pt x="11334751" y="552450"/>
                </a:cubicBezTo>
                <a:lnTo>
                  <a:pt x="38100" y="552450"/>
                </a:lnTo>
                <a:cubicBezTo>
                  <a:pt x="17072" y="552450"/>
                  <a:pt x="0" y="535378"/>
                  <a:pt x="0" y="514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B58A3F">
              <a:alpha val="10196"/>
            </a:srgbClr>
          </a:solidFill>
        </p:spPr>
      </p:sp>
      <p:sp>
        <p:nvSpPr>
          <p:cNvPr id="60" name="Shape 58"/>
          <p:cNvSpPr/>
          <p:nvPr/>
        </p:nvSpPr>
        <p:spPr>
          <a:xfrm>
            <a:off x="400050" y="5924550"/>
            <a:ext cx="38100" cy="552450"/>
          </a:xfrm>
          <a:custGeom>
            <a:avLst/>
            <a:gdLst/>
            <a:ahLst/>
            <a:cxnLst/>
            <a:rect l="l" t="t" r="r" b="b"/>
            <a:pathLst>
              <a:path w="38100" h="552450">
                <a:moveTo>
                  <a:pt x="38100" y="0"/>
                </a:moveTo>
                <a:lnTo>
                  <a:pt x="38100" y="0"/>
                </a:lnTo>
                <a:lnTo>
                  <a:pt x="38100" y="552450"/>
                </a:lnTo>
                <a:lnTo>
                  <a:pt x="38100" y="552450"/>
                </a:lnTo>
                <a:cubicBezTo>
                  <a:pt x="17072" y="552450"/>
                  <a:pt x="0" y="535378"/>
                  <a:pt x="0" y="514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61" name="Text 59"/>
          <p:cNvSpPr/>
          <p:nvPr/>
        </p:nvSpPr>
        <p:spPr>
          <a:xfrm>
            <a:off x="571500" y="6076950"/>
            <a:ext cx="11163300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核心理念：</a:t>
            </a:r>
            <a:r>
              <a:rPr lang="en-US" sz="120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本报告从七个维度系统构建评估框架， </a:t>
            </a:r>
            <a:r>
              <a:rPr lang="en-US" sz="1200" dirty="0">
                <a:solidFill>
                  <a:srgbClr val="2F3D40"/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每个维度均提供具体的考察标准和深度验证方法 </a:t>
            </a:r>
            <a:r>
              <a:rPr lang="en-US" sz="120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，帮助考生做出理性、科学的决策。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191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3" name="Text 1"/>
          <p:cNvSpPr/>
          <p:nvPr/>
        </p:nvSpPr>
        <p:spPr>
          <a:xfrm>
            <a:off x="323850" y="419100"/>
            <a:ext cx="5715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01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500" y="381000"/>
            <a:ext cx="120967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kern="0" spc="53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DIMENSION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952500" y="571500"/>
            <a:ext cx="1285875" cy="3429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师资力量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1219200"/>
            <a:ext cx="3810000" cy="5257800"/>
          </a:xfrm>
          <a:custGeom>
            <a:avLst/>
            <a:gdLst/>
            <a:ahLst/>
            <a:cxnLst/>
            <a:rect l="l" t="t" r="r" b="b"/>
            <a:pathLst>
              <a:path w="3810000" h="5257800">
                <a:moveTo>
                  <a:pt x="76200" y="0"/>
                </a:moveTo>
                <a:lnTo>
                  <a:pt x="3733800" y="0"/>
                </a:lnTo>
                <a:cubicBezTo>
                  <a:pt x="3775856" y="0"/>
                  <a:pt x="3810000" y="34144"/>
                  <a:pt x="3810000" y="76200"/>
                </a:cubicBezTo>
                <a:lnTo>
                  <a:pt x="3810000" y="5181600"/>
                </a:lnTo>
                <a:cubicBezTo>
                  <a:pt x="3810000" y="5223656"/>
                  <a:pt x="3775856" y="5257800"/>
                  <a:pt x="3733800" y="5257800"/>
                </a:cubicBezTo>
                <a:lnTo>
                  <a:pt x="76200" y="5257800"/>
                </a:lnTo>
                <a:cubicBezTo>
                  <a:pt x="34144" y="5257800"/>
                  <a:pt x="0" y="5223656"/>
                  <a:pt x="0" y="5181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7" name="Shape 5"/>
          <p:cNvSpPr/>
          <p:nvPr/>
        </p:nvSpPr>
        <p:spPr>
          <a:xfrm>
            <a:off x="609600" y="1447800"/>
            <a:ext cx="571500" cy="457200"/>
          </a:xfrm>
          <a:custGeom>
            <a:avLst/>
            <a:gdLst/>
            <a:ahLst/>
            <a:cxnLst/>
            <a:rect l="l" t="t" r="r" b="b"/>
            <a:pathLst>
              <a:path w="571500" h="457200">
                <a:moveTo>
                  <a:pt x="114300" y="85725"/>
                </a:moveTo>
                <a:cubicBezTo>
                  <a:pt x="114300" y="54203"/>
                  <a:pt x="139928" y="28575"/>
                  <a:pt x="171450" y="28575"/>
                </a:cubicBezTo>
                <a:lnTo>
                  <a:pt x="485775" y="28575"/>
                </a:lnTo>
                <a:cubicBezTo>
                  <a:pt x="517297" y="28575"/>
                  <a:pt x="542925" y="54203"/>
                  <a:pt x="542925" y="85725"/>
                </a:cubicBezTo>
                <a:lnTo>
                  <a:pt x="542925" y="300038"/>
                </a:lnTo>
                <a:lnTo>
                  <a:pt x="457200" y="300038"/>
                </a:lnTo>
                <a:lnTo>
                  <a:pt x="457200" y="285750"/>
                </a:lnTo>
                <a:cubicBezTo>
                  <a:pt x="457200" y="269944"/>
                  <a:pt x="444431" y="257175"/>
                  <a:pt x="428625" y="257175"/>
                </a:cubicBezTo>
                <a:lnTo>
                  <a:pt x="371475" y="257175"/>
                </a:lnTo>
                <a:cubicBezTo>
                  <a:pt x="355669" y="257175"/>
                  <a:pt x="342900" y="269944"/>
                  <a:pt x="342900" y="285750"/>
                </a:cubicBezTo>
                <a:lnTo>
                  <a:pt x="342900" y="300038"/>
                </a:lnTo>
                <a:lnTo>
                  <a:pt x="227618" y="300038"/>
                </a:lnTo>
                <a:cubicBezTo>
                  <a:pt x="237351" y="283250"/>
                  <a:pt x="242888" y="263694"/>
                  <a:pt x="242888" y="242888"/>
                </a:cubicBezTo>
                <a:cubicBezTo>
                  <a:pt x="242888" y="179755"/>
                  <a:pt x="191720" y="128588"/>
                  <a:pt x="128588" y="128588"/>
                </a:cubicBezTo>
                <a:cubicBezTo>
                  <a:pt x="123765" y="128588"/>
                  <a:pt x="118943" y="128855"/>
                  <a:pt x="114300" y="129480"/>
                </a:cubicBezTo>
                <a:lnTo>
                  <a:pt x="114300" y="85725"/>
                </a:lnTo>
                <a:close/>
                <a:moveTo>
                  <a:pt x="297359" y="400050"/>
                </a:moveTo>
                <a:cubicBezTo>
                  <a:pt x="292804" y="378440"/>
                  <a:pt x="282803" y="358884"/>
                  <a:pt x="268694" y="342900"/>
                </a:cubicBezTo>
                <a:lnTo>
                  <a:pt x="542925" y="342900"/>
                </a:lnTo>
                <a:cubicBezTo>
                  <a:pt x="542925" y="374422"/>
                  <a:pt x="517297" y="400050"/>
                  <a:pt x="485775" y="400050"/>
                </a:cubicBezTo>
                <a:lnTo>
                  <a:pt x="297359" y="400050"/>
                </a:lnTo>
                <a:close/>
                <a:moveTo>
                  <a:pt x="57150" y="242888"/>
                </a:moveTo>
                <a:cubicBezTo>
                  <a:pt x="57150" y="203460"/>
                  <a:pt x="89160" y="171450"/>
                  <a:pt x="128587" y="171450"/>
                </a:cubicBezTo>
                <a:cubicBezTo>
                  <a:pt x="168015" y="171450"/>
                  <a:pt x="200025" y="203460"/>
                  <a:pt x="200025" y="242888"/>
                </a:cubicBezTo>
                <a:cubicBezTo>
                  <a:pt x="200025" y="282315"/>
                  <a:pt x="168015" y="314325"/>
                  <a:pt x="128588" y="314325"/>
                </a:cubicBezTo>
                <a:cubicBezTo>
                  <a:pt x="89160" y="314325"/>
                  <a:pt x="57150" y="282315"/>
                  <a:pt x="57150" y="242888"/>
                </a:cubicBezTo>
                <a:close/>
                <a:moveTo>
                  <a:pt x="0" y="428625"/>
                </a:moveTo>
                <a:cubicBezTo>
                  <a:pt x="0" y="381298"/>
                  <a:pt x="38398" y="342900"/>
                  <a:pt x="85725" y="342900"/>
                </a:cubicBezTo>
                <a:lnTo>
                  <a:pt x="171450" y="342900"/>
                </a:lnTo>
                <a:cubicBezTo>
                  <a:pt x="218777" y="342900"/>
                  <a:pt x="257175" y="381298"/>
                  <a:pt x="257175" y="428625"/>
                </a:cubicBezTo>
                <a:cubicBezTo>
                  <a:pt x="257175" y="444431"/>
                  <a:pt x="244406" y="457200"/>
                  <a:pt x="228600" y="457200"/>
                </a:cubicBezTo>
                <a:lnTo>
                  <a:pt x="28575" y="457200"/>
                </a:lnTo>
                <a:cubicBezTo>
                  <a:pt x="12769" y="457200"/>
                  <a:pt x="0" y="444431"/>
                  <a:pt x="0" y="428625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8" name="Text 6"/>
          <p:cNvSpPr/>
          <p:nvPr/>
        </p:nvSpPr>
        <p:spPr>
          <a:xfrm>
            <a:off x="609600" y="2057400"/>
            <a:ext cx="34671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师资是核心竞争力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09600" y="2476500"/>
            <a:ext cx="3429000" cy="4953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AEAE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教师的专业背景、教学经验和本地化能力直接决定培训效果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" y="3162300"/>
            <a:ext cx="3352800" cy="800100"/>
          </a:xfrm>
          <a:custGeom>
            <a:avLst/>
            <a:gdLst/>
            <a:ahLst/>
            <a:cxnLst/>
            <a:rect l="l" t="t" r="r" b="b"/>
            <a:pathLst>
              <a:path w="3352800" h="800100">
                <a:moveTo>
                  <a:pt x="76202" y="0"/>
                </a:moveTo>
                <a:lnTo>
                  <a:pt x="3276598" y="0"/>
                </a:lnTo>
                <a:cubicBezTo>
                  <a:pt x="3318683" y="0"/>
                  <a:pt x="3352800" y="34117"/>
                  <a:pt x="3352800" y="76202"/>
                </a:cubicBezTo>
                <a:lnTo>
                  <a:pt x="3352800" y="723898"/>
                </a:lnTo>
                <a:cubicBezTo>
                  <a:pt x="3352800" y="765983"/>
                  <a:pt x="3318683" y="800100"/>
                  <a:pt x="3276598" y="800100"/>
                </a:cubicBezTo>
                <a:lnTo>
                  <a:pt x="76202" y="800100"/>
                </a:lnTo>
                <a:cubicBezTo>
                  <a:pt x="34117" y="800100"/>
                  <a:pt x="0" y="765983"/>
                  <a:pt x="0" y="7238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</p:spPr>
      </p:sp>
      <p:sp>
        <p:nvSpPr>
          <p:cNvPr id="11" name="Shape 9"/>
          <p:cNvSpPr/>
          <p:nvPr/>
        </p:nvSpPr>
        <p:spPr>
          <a:xfrm>
            <a:off x="790575" y="33528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66675" y="73819"/>
                </a:moveTo>
                <a:cubicBezTo>
                  <a:pt x="46961" y="73819"/>
                  <a:pt x="30956" y="57814"/>
                  <a:pt x="30956" y="38100"/>
                </a:cubicBezTo>
                <a:cubicBezTo>
                  <a:pt x="30956" y="18386"/>
                  <a:pt x="46961" y="2381"/>
                  <a:pt x="66675" y="2381"/>
                </a:cubicBezTo>
                <a:cubicBezTo>
                  <a:pt x="86389" y="2381"/>
                  <a:pt x="102394" y="18386"/>
                  <a:pt x="102394" y="38100"/>
                </a:cubicBezTo>
                <a:cubicBezTo>
                  <a:pt x="102394" y="57814"/>
                  <a:pt x="86389" y="73819"/>
                  <a:pt x="66675" y="73819"/>
                </a:cubicBezTo>
                <a:close/>
                <a:moveTo>
                  <a:pt x="57596" y="90488"/>
                </a:moveTo>
                <a:lnTo>
                  <a:pt x="75754" y="90488"/>
                </a:lnTo>
                <a:cubicBezTo>
                  <a:pt x="78641" y="90488"/>
                  <a:pt x="80962" y="92809"/>
                  <a:pt x="80962" y="95696"/>
                </a:cubicBezTo>
                <a:cubicBezTo>
                  <a:pt x="80962" y="96947"/>
                  <a:pt x="80516" y="98137"/>
                  <a:pt x="79712" y="99090"/>
                </a:cubicBezTo>
                <a:lnTo>
                  <a:pt x="71557" y="108615"/>
                </a:lnTo>
                <a:lnTo>
                  <a:pt x="80784" y="142875"/>
                </a:lnTo>
                <a:lnTo>
                  <a:pt x="80962" y="142875"/>
                </a:lnTo>
                <a:lnTo>
                  <a:pt x="91261" y="101650"/>
                </a:lnTo>
                <a:cubicBezTo>
                  <a:pt x="91916" y="99060"/>
                  <a:pt x="94565" y="97482"/>
                  <a:pt x="97066" y="98435"/>
                </a:cubicBezTo>
                <a:cubicBezTo>
                  <a:pt x="115491" y="105460"/>
                  <a:pt x="128588" y="123319"/>
                  <a:pt x="128588" y="144214"/>
                </a:cubicBezTo>
                <a:cubicBezTo>
                  <a:pt x="128588" y="148709"/>
                  <a:pt x="124926" y="152370"/>
                  <a:pt x="120432" y="152370"/>
                </a:cubicBezTo>
                <a:lnTo>
                  <a:pt x="12918" y="152400"/>
                </a:lnTo>
                <a:cubicBezTo>
                  <a:pt x="8424" y="152400"/>
                  <a:pt x="4763" y="148739"/>
                  <a:pt x="4763" y="144244"/>
                </a:cubicBezTo>
                <a:cubicBezTo>
                  <a:pt x="4763" y="123349"/>
                  <a:pt x="17859" y="105489"/>
                  <a:pt x="36284" y="98465"/>
                </a:cubicBezTo>
                <a:cubicBezTo>
                  <a:pt x="38785" y="97512"/>
                  <a:pt x="41434" y="99090"/>
                  <a:pt x="42089" y="101679"/>
                </a:cubicBezTo>
                <a:lnTo>
                  <a:pt x="52388" y="142905"/>
                </a:lnTo>
                <a:lnTo>
                  <a:pt x="52566" y="142905"/>
                </a:lnTo>
                <a:lnTo>
                  <a:pt x="61793" y="108645"/>
                </a:lnTo>
                <a:lnTo>
                  <a:pt x="53638" y="99120"/>
                </a:lnTo>
                <a:cubicBezTo>
                  <a:pt x="52834" y="98167"/>
                  <a:pt x="52388" y="96976"/>
                  <a:pt x="52388" y="95726"/>
                </a:cubicBezTo>
                <a:cubicBezTo>
                  <a:pt x="52388" y="92839"/>
                  <a:pt x="54709" y="90517"/>
                  <a:pt x="57596" y="90517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12" name="Text 10"/>
          <p:cNvSpPr/>
          <p:nvPr/>
        </p:nvSpPr>
        <p:spPr>
          <a:xfrm>
            <a:off x="1028700" y="3314700"/>
            <a:ext cx="6858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专业背景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62000" y="3619500"/>
            <a:ext cx="311467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AEAE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公务员、考官经历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09600" y="4076700"/>
            <a:ext cx="3352800" cy="800100"/>
          </a:xfrm>
          <a:custGeom>
            <a:avLst/>
            <a:gdLst/>
            <a:ahLst/>
            <a:cxnLst/>
            <a:rect l="l" t="t" r="r" b="b"/>
            <a:pathLst>
              <a:path w="3352800" h="800100">
                <a:moveTo>
                  <a:pt x="76202" y="0"/>
                </a:moveTo>
                <a:lnTo>
                  <a:pt x="3276598" y="0"/>
                </a:lnTo>
                <a:cubicBezTo>
                  <a:pt x="3318683" y="0"/>
                  <a:pt x="3352800" y="34117"/>
                  <a:pt x="3352800" y="76202"/>
                </a:cubicBezTo>
                <a:lnTo>
                  <a:pt x="3352800" y="723898"/>
                </a:lnTo>
                <a:cubicBezTo>
                  <a:pt x="3352800" y="765983"/>
                  <a:pt x="3318683" y="800100"/>
                  <a:pt x="3276598" y="800100"/>
                </a:cubicBezTo>
                <a:lnTo>
                  <a:pt x="76202" y="800100"/>
                </a:lnTo>
                <a:cubicBezTo>
                  <a:pt x="34117" y="800100"/>
                  <a:pt x="0" y="765983"/>
                  <a:pt x="0" y="7238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</p:spPr>
      </p:sp>
      <p:sp>
        <p:nvSpPr>
          <p:cNvPr id="15" name="Shape 13"/>
          <p:cNvSpPr/>
          <p:nvPr/>
        </p:nvSpPr>
        <p:spPr>
          <a:xfrm>
            <a:off x="771525" y="426720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14288" y="58281"/>
                </a:moveTo>
                <a:lnTo>
                  <a:pt x="76557" y="83909"/>
                </a:lnTo>
                <a:cubicBezTo>
                  <a:pt x="79474" y="85100"/>
                  <a:pt x="82570" y="85725"/>
                  <a:pt x="85725" y="85725"/>
                </a:cubicBezTo>
                <a:cubicBezTo>
                  <a:pt x="88880" y="85725"/>
                  <a:pt x="91976" y="85100"/>
                  <a:pt x="94893" y="83909"/>
                </a:cubicBezTo>
                <a:lnTo>
                  <a:pt x="167045" y="54203"/>
                </a:lnTo>
                <a:cubicBezTo>
                  <a:pt x="169724" y="53102"/>
                  <a:pt x="171450" y="50512"/>
                  <a:pt x="171450" y="47625"/>
                </a:cubicBezTo>
                <a:cubicBezTo>
                  <a:pt x="171450" y="44738"/>
                  <a:pt x="169724" y="42148"/>
                  <a:pt x="167045" y="41047"/>
                </a:cubicBezTo>
                <a:lnTo>
                  <a:pt x="94893" y="11341"/>
                </a:lnTo>
                <a:cubicBezTo>
                  <a:pt x="91976" y="10150"/>
                  <a:pt x="88880" y="9525"/>
                  <a:pt x="85725" y="9525"/>
                </a:cubicBezTo>
                <a:cubicBezTo>
                  <a:pt x="82570" y="9525"/>
                  <a:pt x="79474" y="10150"/>
                  <a:pt x="76557" y="11341"/>
                </a:cubicBezTo>
                <a:lnTo>
                  <a:pt x="4405" y="41047"/>
                </a:lnTo>
                <a:cubicBezTo>
                  <a:pt x="1726" y="42148"/>
                  <a:pt x="0" y="44738"/>
                  <a:pt x="0" y="47625"/>
                </a:cubicBezTo>
                <a:lnTo>
                  <a:pt x="0" y="135731"/>
                </a:lnTo>
                <a:cubicBezTo>
                  <a:pt x="0" y="139690"/>
                  <a:pt x="3185" y="142875"/>
                  <a:pt x="7144" y="142875"/>
                </a:cubicBezTo>
                <a:cubicBezTo>
                  <a:pt x="11103" y="142875"/>
                  <a:pt x="14288" y="139690"/>
                  <a:pt x="14288" y="135731"/>
                </a:cubicBezTo>
                <a:lnTo>
                  <a:pt x="14288" y="58281"/>
                </a:lnTo>
                <a:close/>
                <a:moveTo>
                  <a:pt x="28575" y="79623"/>
                </a:moveTo>
                <a:lnTo>
                  <a:pt x="28575" y="114300"/>
                </a:lnTo>
                <a:cubicBezTo>
                  <a:pt x="28575" y="130076"/>
                  <a:pt x="54173" y="142875"/>
                  <a:pt x="85725" y="142875"/>
                </a:cubicBezTo>
                <a:cubicBezTo>
                  <a:pt x="117277" y="142875"/>
                  <a:pt x="142875" y="130076"/>
                  <a:pt x="142875" y="114300"/>
                </a:cubicBezTo>
                <a:lnTo>
                  <a:pt x="142875" y="79593"/>
                </a:lnTo>
                <a:lnTo>
                  <a:pt x="100340" y="97125"/>
                </a:lnTo>
                <a:cubicBezTo>
                  <a:pt x="95696" y="99030"/>
                  <a:pt x="90755" y="100012"/>
                  <a:pt x="85725" y="100012"/>
                </a:cubicBezTo>
                <a:cubicBezTo>
                  <a:pt x="80695" y="100012"/>
                  <a:pt x="75754" y="99030"/>
                  <a:pt x="71110" y="97125"/>
                </a:cubicBezTo>
                <a:lnTo>
                  <a:pt x="28575" y="79593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16" name="Text 14"/>
          <p:cNvSpPr/>
          <p:nvPr/>
        </p:nvSpPr>
        <p:spPr>
          <a:xfrm>
            <a:off x="1028700" y="4229100"/>
            <a:ext cx="6858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教学经验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62000" y="4533900"/>
            <a:ext cx="311467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AEAE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教龄与成功案例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09600" y="4991100"/>
            <a:ext cx="3352800" cy="800100"/>
          </a:xfrm>
          <a:custGeom>
            <a:avLst/>
            <a:gdLst/>
            <a:ahLst/>
            <a:cxnLst/>
            <a:rect l="l" t="t" r="r" b="b"/>
            <a:pathLst>
              <a:path w="3352800" h="800100">
                <a:moveTo>
                  <a:pt x="76202" y="0"/>
                </a:moveTo>
                <a:lnTo>
                  <a:pt x="3276598" y="0"/>
                </a:lnTo>
                <a:cubicBezTo>
                  <a:pt x="3318683" y="0"/>
                  <a:pt x="3352800" y="34117"/>
                  <a:pt x="3352800" y="76202"/>
                </a:cubicBezTo>
                <a:lnTo>
                  <a:pt x="3352800" y="723898"/>
                </a:lnTo>
                <a:cubicBezTo>
                  <a:pt x="3352800" y="765983"/>
                  <a:pt x="3318683" y="800100"/>
                  <a:pt x="3276598" y="800100"/>
                </a:cubicBezTo>
                <a:lnTo>
                  <a:pt x="76202" y="800100"/>
                </a:lnTo>
                <a:cubicBezTo>
                  <a:pt x="34117" y="800100"/>
                  <a:pt x="0" y="765983"/>
                  <a:pt x="0" y="7238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</p:spPr>
      </p:sp>
      <p:sp>
        <p:nvSpPr>
          <p:cNvPr id="19" name="Shape 17"/>
          <p:cNvSpPr/>
          <p:nvPr/>
        </p:nvSpPr>
        <p:spPr>
          <a:xfrm>
            <a:off x="762000" y="518160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171450" y="14288"/>
                </a:moveTo>
                <a:cubicBezTo>
                  <a:pt x="171450" y="10984"/>
                  <a:pt x="169753" y="7918"/>
                  <a:pt x="166926" y="6191"/>
                </a:cubicBezTo>
                <a:cubicBezTo>
                  <a:pt x="164098" y="4465"/>
                  <a:pt x="160615" y="4286"/>
                  <a:pt x="157669" y="5775"/>
                </a:cubicBezTo>
                <a:lnTo>
                  <a:pt x="123081" y="23068"/>
                </a:lnTo>
                <a:lnTo>
                  <a:pt x="69681" y="5239"/>
                </a:lnTo>
                <a:cubicBezTo>
                  <a:pt x="67270" y="4435"/>
                  <a:pt x="64681" y="4614"/>
                  <a:pt x="62419" y="5745"/>
                </a:cubicBezTo>
                <a:lnTo>
                  <a:pt x="24319" y="24795"/>
                </a:lnTo>
                <a:cubicBezTo>
                  <a:pt x="21074" y="26432"/>
                  <a:pt x="19050" y="29736"/>
                  <a:pt x="19050" y="33338"/>
                </a:cubicBezTo>
                <a:lnTo>
                  <a:pt x="19050" y="138113"/>
                </a:lnTo>
                <a:cubicBezTo>
                  <a:pt x="19050" y="141416"/>
                  <a:pt x="20747" y="144482"/>
                  <a:pt x="23574" y="146209"/>
                </a:cubicBezTo>
                <a:cubicBezTo>
                  <a:pt x="26402" y="147935"/>
                  <a:pt x="29885" y="148114"/>
                  <a:pt x="32831" y="146625"/>
                </a:cubicBezTo>
                <a:lnTo>
                  <a:pt x="67389" y="129332"/>
                </a:lnTo>
                <a:lnTo>
                  <a:pt x="118973" y="146536"/>
                </a:lnTo>
                <a:cubicBezTo>
                  <a:pt x="117693" y="144631"/>
                  <a:pt x="116443" y="142637"/>
                  <a:pt x="115223" y="140613"/>
                </a:cubicBezTo>
                <a:cubicBezTo>
                  <a:pt x="111949" y="135166"/>
                  <a:pt x="108704" y="128915"/>
                  <a:pt x="106293" y="122218"/>
                </a:cubicBezTo>
                <a:lnTo>
                  <a:pt x="76170" y="112187"/>
                </a:lnTo>
                <a:lnTo>
                  <a:pt x="76170" y="27503"/>
                </a:lnTo>
                <a:lnTo>
                  <a:pt x="114270" y="40213"/>
                </a:lnTo>
                <a:lnTo>
                  <a:pt x="114270" y="69771"/>
                </a:lnTo>
                <a:cubicBezTo>
                  <a:pt x="123498" y="59115"/>
                  <a:pt x="137190" y="52387"/>
                  <a:pt x="152370" y="52387"/>
                </a:cubicBezTo>
                <a:cubicBezTo>
                  <a:pt x="159097" y="52387"/>
                  <a:pt x="165527" y="53697"/>
                  <a:pt x="171420" y="56108"/>
                </a:cubicBezTo>
                <a:lnTo>
                  <a:pt x="171450" y="14288"/>
                </a:lnTo>
                <a:close/>
                <a:moveTo>
                  <a:pt x="152400" y="66675"/>
                </a:moveTo>
                <a:cubicBezTo>
                  <a:pt x="132665" y="66675"/>
                  <a:pt x="116681" y="82391"/>
                  <a:pt x="116681" y="101769"/>
                </a:cubicBezTo>
                <a:cubicBezTo>
                  <a:pt x="116681" y="122277"/>
                  <a:pt x="135761" y="146536"/>
                  <a:pt x="146030" y="158115"/>
                </a:cubicBezTo>
                <a:cubicBezTo>
                  <a:pt x="149483" y="161985"/>
                  <a:pt x="155347" y="161985"/>
                  <a:pt x="158800" y="158115"/>
                </a:cubicBezTo>
                <a:cubicBezTo>
                  <a:pt x="169069" y="146536"/>
                  <a:pt x="188149" y="122277"/>
                  <a:pt x="188149" y="101769"/>
                </a:cubicBezTo>
                <a:cubicBezTo>
                  <a:pt x="188149" y="82391"/>
                  <a:pt x="172164" y="66675"/>
                  <a:pt x="152430" y="66675"/>
                </a:cubicBezTo>
                <a:close/>
                <a:moveTo>
                  <a:pt x="140494" y="102394"/>
                </a:moveTo>
                <a:cubicBezTo>
                  <a:pt x="140494" y="95823"/>
                  <a:pt x="145829" y="90488"/>
                  <a:pt x="152400" y="90488"/>
                </a:cubicBezTo>
                <a:cubicBezTo>
                  <a:pt x="158971" y="90488"/>
                  <a:pt x="164306" y="95823"/>
                  <a:pt x="164306" y="102394"/>
                </a:cubicBezTo>
                <a:cubicBezTo>
                  <a:pt x="164306" y="108965"/>
                  <a:pt x="158971" y="114300"/>
                  <a:pt x="152400" y="114300"/>
                </a:cubicBezTo>
                <a:cubicBezTo>
                  <a:pt x="145829" y="114300"/>
                  <a:pt x="140494" y="108965"/>
                  <a:pt x="140494" y="102394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0" name="Text 18"/>
          <p:cNvSpPr/>
          <p:nvPr/>
        </p:nvSpPr>
        <p:spPr>
          <a:xfrm>
            <a:off x="1028700" y="5143500"/>
            <a:ext cx="5334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本地化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2000" y="5448300"/>
            <a:ext cx="311467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AEAE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熟悉江苏考情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4419501" y="381000"/>
            <a:ext cx="7391400" cy="2819400"/>
          </a:xfrm>
          <a:custGeom>
            <a:avLst/>
            <a:gdLst/>
            <a:ahLst/>
            <a:cxnLst/>
            <a:rect l="l" t="t" r="r" b="b"/>
            <a:pathLst>
              <a:path w="7391400" h="2819400">
                <a:moveTo>
                  <a:pt x="76208" y="0"/>
                </a:moveTo>
                <a:lnTo>
                  <a:pt x="7315192" y="0"/>
                </a:lnTo>
                <a:cubicBezTo>
                  <a:pt x="7357280" y="0"/>
                  <a:pt x="7391400" y="34120"/>
                  <a:pt x="7391400" y="76208"/>
                </a:cubicBezTo>
                <a:lnTo>
                  <a:pt x="7391400" y="2743192"/>
                </a:lnTo>
                <a:cubicBezTo>
                  <a:pt x="7391400" y="2785280"/>
                  <a:pt x="7357280" y="2819400"/>
                  <a:pt x="7315192" y="2819400"/>
                </a:cubicBezTo>
                <a:lnTo>
                  <a:pt x="76208" y="2819400"/>
                </a:lnTo>
                <a:cubicBezTo>
                  <a:pt x="34120" y="2819400"/>
                  <a:pt x="0" y="2785280"/>
                  <a:pt x="0" y="2743192"/>
                </a:cubicBezTo>
                <a:lnTo>
                  <a:pt x="0" y="76208"/>
                </a:lnTo>
                <a:cubicBezTo>
                  <a:pt x="0" y="34148"/>
                  <a:pt x="34148" y="0"/>
                  <a:pt x="76208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657626" y="609600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15863" y="11906"/>
                </a:moveTo>
                <a:lnTo>
                  <a:pt x="119063" y="11906"/>
                </a:lnTo>
                <a:cubicBezTo>
                  <a:pt x="132197" y="11906"/>
                  <a:pt x="142875" y="22585"/>
                  <a:pt x="142875" y="35719"/>
                </a:cubicBezTo>
                <a:lnTo>
                  <a:pt x="142875" y="166688"/>
                </a:lnTo>
                <a:cubicBezTo>
                  <a:pt x="142875" y="179822"/>
                  <a:pt x="132197" y="190500"/>
                  <a:pt x="119063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35719"/>
                </a:lnTo>
                <a:cubicBezTo>
                  <a:pt x="0" y="22585"/>
                  <a:pt x="10678" y="11906"/>
                  <a:pt x="23812" y="11906"/>
                </a:cubicBezTo>
                <a:lnTo>
                  <a:pt x="27012" y="11906"/>
                </a:lnTo>
                <a:cubicBezTo>
                  <a:pt x="31105" y="4800"/>
                  <a:pt x="38807" y="0"/>
                  <a:pt x="47625" y="0"/>
                </a:cubicBezTo>
                <a:lnTo>
                  <a:pt x="95250" y="0"/>
                </a:lnTo>
                <a:cubicBezTo>
                  <a:pt x="104068" y="0"/>
                  <a:pt x="111770" y="4800"/>
                  <a:pt x="115863" y="11906"/>
                </a:cubicBezTo>
                <a:close/>
                <a:moveTo>
                  <a:pt x="92273" y="41672"/>
                </a:moveTo>
                <a:cubicBezTo>
                  <a:pt x="97222" y="41672"/>
                  <a:pt x="101203" y="37691"/>
                  <a:pt x="101203" y="32742"/>
                </a:cubicBezTo>
                <a:cubicBezTo>
                  <a:pt x="101203" y="27794"/>
                  <a:pt x="97222" y="23812"/>
                  <a:pt x="92273" y="23812"/>
                </a:cubicBezTo>
                <a:lnTo>
                  <a:pt x="50602" y="23812"/>
                </a:lnTo>
                <a:cubicBezTo>
                  <a:pt x="45653" y="23812"/>
                  <a:pt x="41672" y="27794"/>
                  <a:pt x="41672" y="32742"/>
                </a:cubicBezTo>
                <a:cubicBezTo>
                  <a:pt x="41672" y="37691"/>
                  <a:pt x="45653" y="41672"/>
                  <a:pt x="50602" y="41672"/>
                </a:cubicBezTo>
                <a:lnTo>
                  <a:pt x="92273" y="41672"/>
                </a:lnTo>
                <a:close/>
                <a:moveTo>
                  <a:pt x="102840" y="96999"/>
                </a:moveTo>
                <a:cubicBezTo>
                  <a:pt x="105445" y="92832"/>
                  <a:pt x="104180" y="87325"/>
                  <a:pt x="100012" y="84683"/>
                </a:cubicBezTo>
                <a:cubicBezTo>
                  <a:pt x="95845" y="82042"/>
                  <a:pt x="90339" y="83344"/>
                  <a:pt x="87697" y="87511"/>
                </a:cubicBezTo>
                <a:lnTo>
                  <a:pt x="64852" y="124085"/>
                </a:lnTo>
                <a:lnTo>
                  <a:pt x="54806" y="110691"/>
                </a:lnTo>
                <a:cubicBezTo>
                  <a:pt x="51829" y="106747"/>
                  <a:pt x="46248" y="105928"/>
                  <a:pt x="42304" y="108905"/>
                </a:cubicBezTo>
                <a:cubicBezTo>
                  <a:pt x="38360" y="111882"/>
                  <a:pt x="37542" y="117463"/>
                  <a:pt x="40518" y="121407"/>
                </a:cubicBezTo>
                <a:lnTo>
                  <a:pt x="58378" y="145219"/>
                </a:lnTo>
                <a:cubicBezTo>
                  <a:pt x="60127" y="147563"/>
                  <a:pt x="62954" y="148903"/>
                  <a:pt x="65894" y="148791"/>
                </a:cubicBezTo>
                <a:cubicBezTo>
                  <a:pt x="68833" y="148679"/>
                  <a:pt x="71512" y="147117"/>
                  <a:pt x="73075" y="144587"/>
                </a:cubicBezTo>
                <a:lnTo>
                  <a:pt x="102840" y="96962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24" name="Text 22"/>
          <p:cNvSpPr/>
          <p:nvPr/>
        </p:nvSpPr>
        <p:spPr>
          <a:xfrm>
            <a:off x="4848126" y="571500"/>
            <a:ext cx="686752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评估标准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610001" y="10096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26" name="Text 24"/>
          <p:cNvSpPr/>
          <p:nvPr/>
        </p:nvSpPr>
        <p:spPr>
          <a:xfrm>
            <a:off x="4576663" y="1009650"/>
            <a:ext cx="371475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029101" y="990600"/>
            <a:ext cx="66675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背景与经验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029101" y="1257300"/>
            <a:ext cx="6667500" cy="4953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教师是否具有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公务员、事业单位考官、人事系统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或相关领域的工作经历？教龄和成功学员数量如何？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610001" y="18859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30" name="Text 28"/>
          <p:cNvSpPr/>
          <p:nvPr/>
        </p:nvSpPr>
        <p:spPr>
          <a:xfrm>
            <a:off x="4576663" y="1885950"/>
            <a:ext cx="371475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029101" y="1866900"/>
            <a:ext cx="66675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教学能力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029101" y="2133600"/>
            <a:ext cx="6667500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能否将面试理论转化为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易懂、可操作的技巧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？是否擅长个性化点评和引导？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610001" y="25146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4" name="Text 32"/>
          <p:cNvSpPr/>
          <p:nvPr/>
        </p:nvSpPr>
        <p:spPr>
          <a:xfrm>
            <a:off x="4576663" y="2514600"/>
            <a:ext cx="371475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5029101" y="2495550"/>
            <a:ext cx="66675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本地化经验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5029101" y="2762250"/>
            <a:ext cx="6667500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是否熟悉江苏省（特别是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南京、苏州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等地）的面试风格、评分倾向和考官偏好？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4438551" y="3352800"/>
            <a:ext cx="7372350" cy="1771650"/>
          </a:xfrm>
          <a:custGeom>
            <a:avLst/>
            <a:gdLst/>
            <a:ahLst/>
            <a:cxnLst/>
            <a:rect l="l" t="t" r="r" b="b"/>
            <a:pathLst>
              <a:path w="7372350" h="1771650">
                <a:moveTo>
                  <a:pt x="38100" y="0"/>
                </a:moveTo>
                <a:lnTo>
                  <a:pt x="7296151" y="0"/>
                </a:lnTo>
                <a:cubicBezTo>
                  <a:pt x="7338235" y="0"/>
                  <a:pt x="7372350" y="34115"/>
                  <a:pt x="7372350" y="76199"/>
                </a:cubicBezTo>
                <a:lnTo>
                  <a:pt x="7372350" y="1695451"/>
                </a:lnTo>
                <a:cubicBezTo>
                  <a:pt x="7372350" y="1737535"/>
                  <a:pt x="7338235" y="1771650"/>
                  <a:pt x="7296151" y="1771650"/>
                </a:cubicBezTo>
                <a:lnTo>
                  <a:pt x="38100" y="1771650"/>
                </a:lnTo>
                <a:cubicBezTo>
                  <a:pt x="17072" y="1771650"/>
                  <a:pt x="0" y="1754578"/>
                  <a:pt x="0" y="17335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B58A3F">
              <a:alpha val="10196"/>
            </a:srgbClr>
          </a:solidFill>
        </p:spPr>
      </p:sp>
      <p:sp>
        <p:nvSpPr>
          <p:cNvPr id="38" name="Shape 36"/>
          <p:cNvSpPr/>
          <p:nvPr/>
        </p:nvSpPr>
        <p:spPr>
          <a:xfrm>
            <a:off x="4438551" y="3352800"/>
            <a:ext cx="38100" cy="1771650"/>
          </a:xfrm>
          <a:custGeom>
            <a:avLst/>
            <a:gdLst/>
            <a:ahLst/>
            <a:cxnLst/>
            <a:rect l="l" t="t" r="r" b="b"/>
            <a:pathLst>
              <a:path w="38100" h="1771650">
                <a:moveTo>
                  <a:pt x="38100" y="0"/>
                </a:moveTo>
                <a:lnTo>
                  <a:pt x="38100" y="0"/>
                </a:lnTo>
                <a:lnTo>
                  <a:pt x="38100" y="1771650"/>
                </a:lnTo>
                <a:lnTo>
                  <a:pt x="38100" y="1771650"/>
                </a:lnTo>
                <a:cubicBezTo>
                  <a:pt x="17072" y="1771650"/>
                  <a:pt x="0" y="1754578"/>
                  <a:pt x="0" y="17335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9" name="Shape 37"/>
          <p:cNvSpPr/>
          <p:nvPr/>
        </p:nvSpPr>
        <p:spPr>
          <a:xfrm>
            <a:off x="4671913" y="35814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54781" y="77391"/>
                </a:moveTo>
                <a:cubicBezTo>
                  <a:pt x="154781" y="94469"/>
                  <a:pt x="149237" y="110244"/>
                  <a:pt x="139898" y="123044"/>
                </a:cubicBezTo>
                <a:lnTo>
                  <a:pt x="187003" y="170185"/>
                </a:lnTo>
                <a:cubicBezTo>
                  <a:pt x="191653" y="174836"/>
                  <a:pt x="191653" y="182389"/>
                  <a:pt x="187003" y="187040"/>
                </a:cubicBezTo>
                <a:cubicBezTo>
                  <a:pt x="182352" y="191691"/>
                  <a:pt x="174799" y="191691"/>
                  <a:pt x="170148" y="187040"/>
                </a:cubicBezTo>
                <a:lnTo>
                  <a:pt x="123044" y="139898"/>
                </a:lnTo>
                <a:cubicBezTo>
                  <a:pt x="110244" y="149237"/>
                  <a:pt x="94469" y="154781"/>
                  <a:pt x="77391" y="154781"/>
                </a:cubicBezTo>
                <a:cubicBezTo>
                  <a:pt x="34640" y="154781"/>
                  <a:pt x="0" y="120142"/>
                  <a:pt x="0" y="77391"/>
                </a:cubicBezTo>
                <a:cubicBezTo>
                  <a:pt x="0" y="34640"/>
                  <a:pt x="34640" y="0"/>
                  <a:pt x="77391" y="0"/>
                </a:cubicBezTo>
                <a:cubicBezTo>
                  <a:pt x="120142" y="0"/>
                  <a:pt x="154781" y="34640"/>
                  <a:pt x="154781" y="77391"/>
                </a:cubicBezTo>
                <a:close/>
                <a:moveTo>
                  <a:pt x="77391" y="130969"/>
                </a:moveTo>
                <a:cubicBezTo>
                  <a:pt x="106961" y="130969"/>
                  <a:pt x="130969" y="106961"/>
                  <a:pt x="130969" y="77391"/>
                </a:cubicBezTo>
                <a:cubicBezTo>
                  <a:pt x="130969" y="47820"/>
                  <a:pt x="106961" y="23812"/>
                  <a:pt x="77391" y="23812"/>
                </a:cubicBezTo>
                <a:cubicBezTo>
                  <a:pt x="47820" y="23812"/>
                  <a:pt x="23813" y="47820"/>
                  <a:pt x="23812" y="77391"/>
                </a:cubicBezTo>
                <a:cubicBezTo>
                  <a:pt x="23812" y="106961"/>
                  <a:pt x="47820" y="130969"/>
                  <a:pt x="77391" y="130969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40" name="Text 38"/>
          <p:cNvSpPr/>
          <p:nvPr/>
        </p:nvSpPr>
        <p:spPr>
          <a:xfrm>
            <a:off x="4886226" y="3543300"/>
            <a:ext cx="682942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深度考察建议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4671913" y="398145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171450"/>
                </a:moveTo>
                <a:cubicBezTo>
                  <a:pt x="133038" y="171450"/>
                  <a:pt x="171450" y="133038"/>
                  <a:pt x="171450" y="85725"/>
                </a:cubicBezTo>
                <a:cubicBezTo>
                  <a:pt x="171450" y="38412"/>
                  <a:pt x="133038" y="0"/>
                  <a:pt x="85725" y="0"/>
                </a:cubicBezTo>
                <a:cubicBezTo>
                  <a:pt x="38412" y="0"/>
                  <a:pt x="0" y="38412"/>
                  <a:pt x="0" y="85725"/>
                </a:cubicBezTo>
                <a:cubicBezTo>
                  <a:pt x="0" y="133038"/>
                  <a:pt x="38412" y="171450"/>
                  <a:pt x="85725" y="171450"/>
                </a:cubicBezTo>
                <a:close/>
                <a:moveTo>
                  <a:pt x="113987" y="71225"/>
                </a:moveTo>
                <a:lnTo>
                  <a:pt x="87198" y="114088"/>
                </a:lnTo>
                <a:cubicBezTo>
                  <a:pt x="85792" y="116332"/>
                  <a:pt x="83381" y="117738"/>
                  <a:pt x="80736" y="117872"/>
                </a:cubicBezTo>
                <a:cubicBezTo>
                  <a:pt x="78090" y="118006"/>
                  <a:pt x="75545" y="116800"/>
                  <a:pt x="73971" y="114657"/>
                </a:cubicBezTo>
                <a:lnTo>
                  <a:pt x="57898" y="93226"/>
                </a:lnTo>
                <a:cubicBezTo>
                  <a:pt x="55219" y="89676"/>
                  <a:pt x="55956" y="84653"/>
                  <a:pt x="59505" y="81975"/>
                </a:cubicBezTo>
                <a:cubicBezTo>
                  <a:pt x="63055" y="79296"/>
                  <a:pt x="68078" y="80032"/>
                  <a:pt x="70757" y="83582"/>
                </a:cubicBezTo>
                <a:lnTo>
                  <a:pt x="79798" y="95637"/>
                </a:lnTo>
                <a:lnTo>
                  <a:pt x="100359" y="62720"/>
                </a:lnTo>
                <a:cubicBezTo>
                  <a:pt x="102703" y="58969"/>
                  <a:pt x="107659" y="57797"/>
                  <a:pt x="111443" y="60175"/>
                </a:cubicBezTo>
                <a:cubicBezTo>
                  <a:pt x="115226" y="62552"/>
                  <a:pt x="116365" y="67475"/>
                  <a:pt x="113987" y="71259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42" name="Text 40"/>
          <p:cNvSpPr/>
          <p:nvPr/>
        </p:nvSpPr>
        <p:spPr>
          <a:xfrm>
            <a:off x="4976714" y="3962400"/>
            <a:ext cx="6229350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要求试听：</a:t>
            </a:r>
            <a:r>
              <a:rPr lang="en-US" sz="120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不要只听宣传，务必参加公开课或试听课， </a:t>
            </a:r>
            <a:r>
              <a:rPr lang="en-US" sz="1200" dirty="0">
                <a:solidFill>
                  <a:srgbClr val="2F3D40"/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亲自感受 </a:t>
            </a:r>
            <a:r>
              <a:rPr lang="en-US" sz="120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教师的授课风格和专业度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4671913" y="434340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171450"/>
                </a:moveTo>
                <a:cubicBezTo>
                  <a:pt x="133038" y="171450"/>
                  <a:pt x="171450" y="133038"/>
                  <a:pt x="171450" y="85725"/>
                </a:cubicBezTo>
                <a:cubicBezTo>
                  <a:pt x="171450" y="38412"/>
                  <a:pt x="133038" y="0"/>
                  <a:pt x="85725" y="0"/>
                </a:cubicBezTo>
                <a:cubicBezTo>
                  <a:pt x="38412" y="0"/>
                  <a:pt x="0" y="38412"/>
                  <a:pt x="0" y="85725"/>
                </a:cubicBezTo>
                <a:cubicBezTo>
                  <a:pt x="0" y="133038"/>
                  <a:pt x="38412" y="171450"/>
                  <a:pt x="85725" y="171450"/>
                </a:cubicBezTo>
                <a:close/>
                <a:moveTo>
                  <a:pt x="113987" y="71225"/>
                </a:moveTo>
                <a:lnTo>
                  <a:pt x="87198" y="114088"/>
                </a:lnTo>
                <a:cubicBezTo>
                  <a:pt x="85792" y="116332"/>
                  <a:pt x="83381" y="117738"/>
                  <a:pt x="80736" y="117872"/>
                </a:cubicBezTo>
                <a:cubicBezTo>
                  <a:pt x="78090" y="118006"/>
                  <a:pt x="75545" y="116800"/>
                  <a:pt x="73971" y="114657"/>
                </a:cubicBezTo>
                <a:lnTo>
                  <a:pt x="57898" y="93226"/>
                </a:lnTo>
                <a:cubicBezTo>
                  <a:pt x="55219" y="89676"/>
                  <a:pt x="55956" y="84653"/>
                  <a:pt x="59505" y="81975"/>
                </a:cubicBezTo>
                <a:cubicBezTo>
                  <a:pt x="63055" y="79296"/>
                  <a:pt x="68078" y="80032"/>
                  <a:pt x="70757" y="83582"/>
                </a:cubicBezTo>
                <a:lnTo>
                  <a:pt x="79798" y="95637"/>
                </a:lnTo>
                <a:lnTo>
                  <a:pt x="100359" y="62720"/>
                </a:lnTo>
                <a:cubicBezTo>
                  <a:pt x="102703" y="58969"/>
                  <a:pt x="107659" y="57797"/>
                  <a:pt x="111443" y="60175"/>
                </a:cubicBezTo>
                <a:cubicBezTo>
                  <a:pt x="115226" y="62552"/>
                  <a:pt x="116365" y="67475"/>
                  <a:pt x="113987" y="71259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44" name="Text 42"/>
          <p:cNvSpPr/>
          <p:nvPr/>
        </p:nvSpPr>
        <p:spPr>
          <a:xfrm>
            <a:off x="4976714" y="4324350"/>
            <a:ext cx="55721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核实背景：</a:t>
            </a:r>
            <a:r>
              <a:rPr lang="en-US" sz="120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对于宣传"前考官"的机构，可尝试通过 </a:t>
            </a:r>
            <a:r>
              <a:rPr lang="en-US" sz="1200" dirty="0">
                <a:solidFill>
                  <a:srgbClr val="2F3D40"/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往期学员或公开信息 </a:t>
            </a:r>
            <a:r>
              <a:rPr lang="en-US" sz="120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交叉验证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4671913" y="470535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171450"/>
                </a:moveTo>
                <a:cubicBezTo>
                  <a:pt x="133038" y="171450"/>
                  <a:pt x="171450" y="133038"/>
                  <a:pt x="171450" y="85725"/>
                </a:cubicBezTo>
                <a:cubicBezTo>
                  <a:pt x="171450" y="38412"/>
                  <a:pt x="133038" y="0"/>
                  <a:pt x="85725" y="0"/>
                </a:cubicBezTo>
                <a:cubicBezTo>
                  <a:pt x="38412" y="0"/>
                  <a:pt x="0" y="38412"/>
                  <a:pt x="0" y="85725"/>
                </a:cubicBezTo>
                <a:cubicBezTo>
                  <a:pt x="0" y="133038"/>
                  <a:pt x="38412" y="171450"/>
                  <a:pt x="85725" y="171450"/>
                </a:cubicBezTo>
                <a:close/>
                <a:moveTo>
                  <a:pt x="113987" y="71225"/>
                </a:moveTo>
                <a:lnTo>
                  <a:pt x="87198" y="114088"/>
                </a:lnTo>
                <a:cubicBezTo>
                  <a:pt x="85792" y="116332"/>
                  <a:pt x="83381" y="117738"/>
                  <a:pt x="80736" y="117872"/>
                </a:cubicBezTo>
                <a:cubicBezTo>
                  <a:pt x="78090" y="118006"/>
                  <a:pt x="75545" y="116800"/>
                  <a:pt x="73971" y="114657"/>
                </a:cubicBezTo>
                <a:lnTo>
                  <a:pt x="57898" y="93226"/>
                </a:lnTo>
                <a:cubicBezTo>
                  <a:pt x="55219" y="89676"/>
                  <a:pt x="55956" y="84653"/>
                  <a:pt x="59505" y="81975"/>
                </a:cubicBezTo>
                <a:cubicBezTo>
                  <a:pt x="63055" y="79296"/>
                  <a:pt x="68078" y="80032"/>
                  <a:pt x="70757" y="83582"/>
                </a:cubicBezTo>
                <a:lnTo>
                  <a:pt x="79798" y="95637"/>
                </a:lnTo>
                <a:lnTo>
                  <a:pt x="100359" y="62720"/>
                </a:lnTo>
                <a:cubicBezTo>
                  <a:pt x="102703" y="58969"/>
                  <a:pt x="107659" y="57797"/>
                  <a:pt x="111443" y="60175"/>
                </a:cubicBezTo>
                <a:cubicBezTo>
                  <a:pt x="115226" y="62552"/>
                  <a:pt x="116365" y="67475"/>
                  <a:pt x="113987" y="71259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46" name="Text 44"/>
          <p:cNvSpPr/>
          <p:nvPr/>
        </p:nvSpPr>
        <p:spPr>
          <a:xfrm>
            <a:off x="4976714" y="4686300"/>
            <a:ext cx="43529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关注稳定性：</a:t>
            </a:r>
            <a:r>
              <a:rPr lang="en-US" sz="1200" dirty="0">
                <a:solidFill>
                  <a:srgbClr val="2F3D40"/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全职教师团队 </a:t>
            </a:r>
            <a:r>
              <a:rPr lang="en-US" sz="120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通常比频繁更换的兼职教师更可靠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7500" y="396875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158750" y="0"/>
                </a:moveTo>
                <a:lnTo>
                  <a:pt x="158750" y="0"/>
                </a:lnTo>
                <a:cubicBezTo>
                  <a:pt x="246367" y="0"/>
                  <a:pt x="317500" y="71133"/>
                  <a:pt x="317500" y="158750"/>
                </a:cubicBezTo>
                <a:lnTo>
                  <a:pt x="317500" y="158750"/>
                </a:lnTo>
                <a:cubicBezTo>
                  <a:pt x="317500" y="246367"/>
                  <a:pt x="246367" y="317500"/>
                  <a:pt x="158750" y="317500"/>
                </a:cubicBezTo>
                <a:lnTo>
                  <a:pt x="158750" y="317500"/>
                </a:lnTo>
                <a:cubicBezTo>
                  <a:pt x="71133" y="317500"/>
                  <a:pt x="0" y="246367"/>
                  <a:pt x="0" y="158750"/>
                </a:cubicBezTo>
                <a:lnTo>
                  <a:pt x="0" y="158750"/>
                </a:lnTo>
                <a:cubicBezTo>
                  <a:pt x="0" y="71133"/>
                  <a:pt x="71133" y="0"/>
                  <a:pt x="158750" y="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3" name="Text 1"/>
          <p:cNvSpPr/>
          <p:nvPr/>
        </p:nvSpPr>
        <p:spPr>
          <a:xfrm>
            <a:off x="277813" y="396875"/>
            <a:ext cx="396875" cy="317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50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0250" y="343960"/>
            <a:ext cx="719005" cy="14816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kern="0" spc="44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DIMENSION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0250" y="508000"/>
            <a:ext cx="1071563" cy="2857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75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课程体系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62000" y="857250"/>
            <a:ext cx="11183938" cy="2222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dirty="0">
                <a:solidFill>
                  <a:srgbClr val="2F3D40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系统化课程是培训效果的保障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17500" y="1206500"/>
            <a:ext cx="5715000" cy="2349500"/>
          </a:xfrm>
          <a:custGeom>
            <a:avLst/>
            <a:gdLst/>
            <a:ahLst/>
            <a:cxnLst/>
            <a:rect l="l" t="t" r="r" b="b"/>
            <a:pathLst>
              <a:path w="5715000" h="2349500">
                <a:moveTo>
                  <a:pt x="63507" y="0"/>
                </a:moveTo>
                <a:lnTo>
                  <a:pt x="5651493" y="0"/>
                </a:lnTo>
                <a:cubicBezTo>
                  <a:pt x="5686567" y="0"/>
                  <a:pt x="5715000" y="28433"/>
                  <a:pt x="5715000" y="63507"/>
                </a:cubicBezTo>
                <a:lnTo>
                  <a:pt x="5715000" y="2285993"/>
                </a:lnTo>
                <a:cubicBezTo>
                  <a:pt x="5715000" y="2321067"/>
                  <a:pt x="5686567" y="2349500"/>
                  <a:pt x="5651493" y="2349500"/>
                </a:cubicBezTo>
                <a:lnTo>
                  <a:pt x="63507" y="2349500"/>
                </a:lnTo>
                <a:cubicBezTo>
                  <a:pt x="28433" y="2349500"/>
                  <a:pt x="0" y="2321067"/>
                  <a:pt x="0" y="2285993"/>
                </a:cubicBezTo>
                <a:lnTo>
                  <a:pt x="0" y="63507"/>
                </a:lnTo>
                <a:cubicBezTo>
                  <a:pt x="0" y="28457"/>
                  <a:pt x="28457" y="0"/>
                  <a:pt x="63507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3813" dist="7938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96094" y="1397000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41486" y="11255"/>
                </a:moveTo>
                <a:cubicBezTo>
                  <a:pt x="44865" y="13612"/>
                  <a:pt x="45672" y="18262"/>
                  <a:pt x="43315" y="21611"/>
                </a:cubicBezTo>
                <a:lnTo>
                  <a:pt x="25952" y="46416"/>
                </a:lnTo>
                <a:cubicBezTo>
                  <a:pt x="24681" y="48214"/>
                  <a:pt x="22696" y="49361"/>
                  <a:pt x="20495" y="49547"/>
                </a:cubicBezTo>
                <a:cubicBezTo>
                  <a:pt x="18293" y="49733"/>
                  <a:pt x="16123" y="48989"/>
                  <a:pt x="14573" y="47439"/>
                </a:cubicBezTo>
                <a:lnTo>
                  <a:pt x="2170" y="35037"/>
                </a:lnTo>
                <a:cubicBezTo>
                  <a:pt x="-713" y="32122"/>
                  <a:pt x="-713" y="27409"/>
                  <a:pt x="2170" y="24495"/>
                </a:cubicBezTo>
                <a:cubicBezTo>
                  <a:pt x="5054" y="21580"/>
                  <a:pt x="9798" y="21611"/>
                  <a:pt x="12712" y="24495"/>
                </a:cubicBezTo>
                <a:lnTo>
                  <a:pt x="18852" y="30634"/>
                </a:lnTo>
                <a:lnTo>
                  <a:pt x="31130" y="13084"/>
                </a:lnTo>
                <a:cubicBezTo>
                  <a:pt x="33486" y="9705"/>
                  <a:pt x="38137" y="8899"/>
                  <a:pt x="41486" y="11255"/>
                </a:cubicBezTo>
                <a:close/>
                <a:moveTo>
                  <a:pt x="41486" y="60865"/>
                </a:moveTo>
                <a:cubicBezTo>
                  <a:pt x="44865" y="63221"/>
                  <a:pt x="45672" y="67872"/>
                  <a:pt x="43315" y="71220"/>
                </a:cubicBezTo>
                <a:lnTo>
                  <a:pt x="25952" y="96025"/>
                </a:lnTo>
                <a:cubicBezTo>
                  <a:pt x="24681" y="97823"/>
                  <a:pt x="22696" y="98971"/>
                  <a:pt x="20495" y="99157"/>
                </a:cubicBezTo>
                <a:cubicBezTo>
                  <a:pt x="18293" y="99343"/>
                  <a:pt x="16123" y="98599"/>
                  <a:pt x="14573" y="97048"/>
                </a:cubicBezTo>
                <a:lnTo>
                  <a:pt x="2170" y="84646"/>
                </a:lnTo>
                <a:cubicBezTo>
                  <a:pt x="-744" y="81731"/>
                  <a:pt x="-744" y="77019"/>
                  <a:pt x="2170" y="74135"/>
                </a:cubicBezTo>
                <a:cubicBezTo>
                  <a:pt x="5085" y="71251"/>
                  <a:pt x="9798" y="71220"/>
                  <a:pt x="12681" y="74135"/>
                </a:cubicBezTo>
                <a:lnTo>
                  <a:pt x="18821" y="80274"/>
                </a:lnTo>
                <a:lnTo>
                  <a:pt x="31099" y="62725"/>
                </a:lnTo>
                <a:cubicBezTo>
                  <a:pt x="33455" y="59345"/>
                  <a:pt x="38106" y="58539"/>
                  <a:pt x="41455" y="60896"/>
                </a:cubicBezTo>
                <a:close/>
                <a:moveTo>
                  <a:pt x="69453" y="29766"/>
                </a:moveTo>
                <a:cubicBezTo>
                  <a:pt x="69453" y="24278"/>
                  <a:pt x="73887" y="19844"/>
                  <a:pt x="79375" y="19844"/>
                </a:cubicBezTo>
                <a:lnTo>
                  <a:pt x="148828" y="19844"/>
                </a:lnTo>
                <a:cubicBezTo>
                  <a:pt x="154316" y="19844"/>
                  <a:pt x="158750" y="24278"/>
                  <a:pt x="158750" y="29766"/>
                </a:cubicBezTo>
                <a:cubicBezTo>
                  <a:pt x="158750" y="35254"/>
                  <a:pt x="154316" y="39688"/>
                  <a:pt x="148828" y="39688"/>
                </a:cubicBezTo>
                <a:lnTo>
                  <a:pt x="79375" y="39688"/>
                </a:lnTo>
                <a:cubicBezTo>
                  <a:pt x="73887" y="39688"/>
                  <a:pt x="69453" y="35254"/>
                  <a:pt x="69453" y="29766"/>
                </a:cubicBezTo>
                <a:close/>
                <a:moveTo>
                  <a:pt x="69453" y="79375"/>
                </a:moveTo>
                <a:cubicBezTo>
                  <a:pt x="69453" y="73887"/>
                  <a:pt x="73887" y="69453"/>
                  <a:pt x="79375" y="69453"/>
                </a:cubicBezTo>
                <a:lnTo>
                  <a:pt x="148828" y="69453"/>
                </a:lnTo>
                <a:cubicBezTo>
                  <a:pt x="154316" y="69453"/>
                  <a:pt x="158750" y="73887"/>
                  <a:pt x="158750" y="79375"/>
                </a:cubicBezTo>
                <a:cubicBezTo>
                  <a:pt x="158750" y="84863"/>
                  <a:pt x="154316" y="89297"/>
                  <a:pt x="148828" y="89297"/>
                </a:cubicBezTo>
                <a:lnTo>
                  <a:pt x="79375" y="89297"/>
                </a:lnTo>
                <a:cubicBezTo>
                  <a:pt x="73887" y="89297"/>
                  <a:pt x="69453" y="84863"/>
                  <a:pt x="69453" y="79375"/>
                </a:cubicBezTo>
                <a:close/>
                <a:moveTo>
                  <a:pt x="49609" y="128984"/>
                </a:moveTo>
                <a:cubicBezTo>
                  <a:pt x="49609" y="123496"/>
                  <a:pt x="54043" y="119062"/>
                  <a:pt x="59531" y="119062"/>
                </a:cubicBezTo>
                <a:lnTo>
                  <a:pt x="148828" y="119062"/>
                </a:lnTo>
                <a:cubicBezTo>
                  <a:pt x="154316" y="119062"/>
                  <a:pt x="158750" y="123496"/>
                  <a:pt x="158750" y="128984"/>
                </a:cubicBezTo>
                <a:cubicBezTo>
                  <a:pt x="158750" y="134472"/>
                  <a:pt x="154316" y="138906"/>
                  <a:pt x="148828" y="138906"/>
                </a:cubicBezTo>
                <a:lnTo>
                  <a:pt x="59531" y="138906"/>
                </a:lnTo>
                <a:cubicBezTo>
                  <a:pt x="54043" y="138906"/>
                  <a:pt x="49609" y="134472"/>
                  <a:pt x="49609" y="128984"/>
                </a:cubicBezTo>
                <a:close/>
                <a:moveTo>
                  <a:pt x="19844" y="116582"/>
                </a:moveTo>
                <a:cubicBezTo>
                  <a:pt x="26689" y="116582"/>
                  <a:pt x="32246" y="122139"/>
                  <a:pt x="32246" y="128984"/>
                </a:cubicBezTo>
                <a:cubicBezTo>
                  <a:pt x="32246" y="135829"/>
                  <a:pt x="26689" y="141387"/>
                  <a:pt x="19844" y="141387"/>
                </a:cubicBezTo>
                <a:cubicBezTo>
                  <a:pt x="12999" y="141387"/>
                  <a:pt x="7441" y="135829"/>
                  <a:pt x="7441" y="128984"/>
                </a:cubicBezTo>
                <a:cubicBezTo>
                  <a:pt x="7441" y="122139"/>
                  <a:pt x="12999" y="116582"/>
                  <a:pt x="19844" y="116582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9" name="Text 7"/>
          <p:cNvSpPr/>
          <p:nvPr/>
        </p:nvSpPr>
        <p:spPr>
          <a:xfrm>
            <a:off x="674688" y="1365250"/>
            <a:ext cx="5278438" cy="2222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评估标准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92125" y="1714500"/>
            <a:ext cx="31750" cy="428625"/>
          </a:xfrm>
          <a:custGeom>
            <a:avLst/>
            <a:gdLst/>
            <a:ahLst/>
            <a:cxnLst/>
            <a:rect l="l" t="t" r="r" b="b"/>
            <a:pathLst>
              <a:path w="31750" h="428625">
                <a:moveTo>
                  <a:pt x="0" y="0"/>
                </a:moveTo>
                <a:lnTo>
                  <a:pt x="31750" y="0"/>
                </a:lnTo>
                <a:lnTo>
                  <a:pt x="317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solidFill>
            <a:srgbClr val="2A4B43"/>
          </a:solidFill>
        </p:spPr>
      </p:sp>
      <p:sp>
        <p:nvSpPr>
          <p:cNvPr id="11" name="Shape 9"/>
          <p:cNvSpPr/>
          <p:nvPr/>
        </p:nvSpPr>
        <p:spPr>
          <a:xfrm>
            <a:off x="650875" y="1746250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47625" y="15875"/>
                </a:moveTo>
                <a:cubicBezTo>
                  <a:pt x="47625" y="11485"/>
                  <a:pt x="51172" y="7938"/>
                  <a:pt x="55563" y="7938"/>
                </a:cubicBezTo>
                <a:lnTo>
                  <a:pt x="71438" y="7938"/>
                </a:lnTo>
                <a:cubicBezTo>
                  <a:pt x="75828" y="7938"/>
                  <a:pt x="79375" y="11485"/>
                  <a:pt x="79375" y="15875"/>
                </a:cubicBezTo>
                <a:lnTo>
                  <a:pt x="79375" y="31750"/>
                </a:lnTo>
                <a:cubicBezTo>
                  <a:pt x="79375" y="36140"/>
                  <a:pt x="75828" y="39688"/>
                  <a:pt x="71438" y="39688"/>
                </a:cubicBezTo>
                <a:lnTo>
                  <a:pt x="69453" y="39688"/>
                </a:lnTo>
                <a:lnTo>
                  <a:pt x="69453" y="55563"/>
                </a:lnTo>
                <a:lnTo>
                  <a:pt x="99219" y="55563"/>
                </a:lnTo>
                <a:cubicBezTo>
                  <a:pt x="109091" y="55563"/>
                  <a:pt x="117078" y="63550"/>
                  <a:pt x="117078" y="73422"/>
                </a:cubicBezTo>
                <a:lnTo>
                  <a:pt x="117078" y="87313"/>
                </a:lnTo>
                <a:lnTo>
                  <a:pt x="119063" y="87313"/>
                </a:lnTo>
                <a:cubicBezTo>
                  <a:pt x="123453" y="87313"/>
                  <a:pt x="127000" y="90860"/>
                  <a:pt x="127000" y="95250"/>
                </a:cubicBezTo>
                <a:lnTo>
                  <a:pt x="127000" y="111125"/>
                </a:lnTo>
                <a:cubicBezTo>
                  <a:pt x="127000" y="115515"/>
                  <a:pt x="123453" y="119063"/>
                  <a:pt x="119063" y="119063"/>
                </a:cubicBezTo>
                <a:lnTo>
                  <a:pt x="103188" y="119063"/>
                </a:lnTo>
                <a:cubicBezTo>
                  <a:pt x="98797" y="119063"/>
                  <a:pt x="95250" y="115515"/>
                  <a:pt x="95250" y="111125"/>
                </a:cubicBezTo>
                <a:lnTo>
                  <a:pt x="95250" y="95250"/>
                </a:lnTo>
                <a:cubicBezTo>
                  <a:pt x="95250" y="90860"/>
                  <a:pt x="98797" y="87313"/>
                  <a:pt x="103188" y="87313"/>
                </a:cubicBezTo>
                <a:lnTo>
                  <a:pt x="105172" y="87313"/>
                </a:lnTo>
                <a:lnTo>
                  <a:pt x="105172" y="73422"/>
                </a:lnTo>
                <a:cubicBezTo>
                  <a:pt x="105172" y="70123"/>
                  <a:pt x="102518" y="67469"/>
                  <a:pt x="99219" y="67469"/>
                </a:cubicBezTo>
                <a:lnTo>
                  <a:pt x="69453" y="67469"/>
                </a:lnTo>
                <a:lnTo>
                  <a:pt x="69453" y="87313"/>
                </a:lnTo>
                <a:lnTo>
                  <a:pt x="71438" y="87313"/>
                </a:lnTo>
                <a:cubicBezTo>
                  <a:pt x="75828" y="87313"/>
                  <a:pt x="79375" y="90860"/>
                  <a:pt x="79375" y="95250"/>
                </a:cubicBezTo>
                <a:lnTo>
                  <a:pt x="79375" y="111125"/>
                </a:lnTo>
                <a:cubicBezTo>
                  <a:pt x="79375" y="115515"/>
                  <a:pt x="75828" y="119063"/>
                  <a:pt x="71438" y="119063"/>
                </a:cubicBezTo>
                <a:lnTo>
                  <a:pt x="55563" y="119063"/>
                </a:lnTo>
                <a:cubicBezTo>
                  <a:pt x="51172" y="119063"/>
                  <a:pt x="47625" y="115515"/>
                  <a:pt x="47625" y="111125"/>
                </a:cubicBezTo>
                <a:lnTo>
                  <a:pt x="47625" y="95250"/>
                </a:lnTo>
                <a:cubicBezTo>
                  <a:pt x="47625" y="90860"/>
                  <a:pt x="51172" y="87313"/>
                  <a:pt x="55563" y="87313"/>
                </a:cubicBezTo>
                <a:lnTo>
                  <a:pt x="57547" y="87313"/>
                </a:lnTo>
                <a:lnTo>
                  <a:pt x="57547" y="67469"/>
                </a:lnTo>
                <a:lnTo>
                  <a:pt x="27781" y="67469"/>
                </a:lnTo>
                <a:cubicBezTo>
                  <a:pt x="24482" y="67469"/>
                  <a:pt x="21828" y="70123"/>
                  <a:pt x="21828" y="73422"/>
                </a:cubicBezTo>
                <a:lnTo>
                  <a:pt x="21828" y="87313"/>
                </a:lnTo>
                <a:lnTo>
                  <a:pt x="23812" y="87313"/>
                </a:lnTo>
                <a:cubicBezTo>
                  <a:pt x="28203" y="87313"/>
                  <a:pt x="31750" y="90860"/>
                  <a:pt x="31750" y="95250"/>
                </a:cubicBezTo>
                <a:lnTo>
                  <a:pt x="31750" y="111125"/>
                </a:lnTo>
                <a:cubicBezTo>
                  <a:pt x="31750" y="115515"/>
                  <a:pt x="28203" y="119063"/>
                  <a:pt x="23812" y="119063"/>
                </a:cubicBezTo>
                <a:lnTo>
                  <a:pt x="7938" y="119063"/>
                </a:lnTo>
                <a:cubicBezTo>
                  <a:pt x="3547" y="119063"/>
                  <a:pt x="0" y="115515"/>
                  <a:pt x="0" y="111125"/>
                </a:cubicBezTo>
                <a:lnTo>
                  <a:pt x="0" y="95250"/>
                </a:lnTo>
                <a:cubicBezTo>
                  <a:pt x="0" y="90860"/>
                  <a:pt x="3547" y="87313"/>
                  <a:pt x="7938" y="87313"/>
                </a:cubicBezTo>
                <a:lnTo>
                  <a:pt x="9922" y="87313"/>
                </a:lnTo>
                <a:lnTo>
                  <a:pt x="9922" y="73422"/>
                </a:lnTo>
                <a:cubicBezTo>
                  <a:pt x="9922" y="63550"/>
                  <a:pt x="17909" y="55563"/>
                  <a:pt x="27781" y="55563"/>
                </a:cubicBezTo>
                <a:lnTo>
                  <a:pt x="57547" y="55563"/>
                </a:lnTo>
                <a:lnTo>
                  <a:pt x="57547" y="39688"/>
                </a:lnTo>
                <a:lnTo>
                  <a:pt x="55563" y="39688"/>
                </a:lnTo>
                <a:cubicBezTo>
                  <a:pt x="51172" y="39688"/>
                  <a:pt x="47625" y="36140"/>
                  <a:pt x="47625" y="31750"/>
                </a:cubicBezTo>
                <a:lnTo>
                  <a:pt x="47625" y="15875"/>
                </a:lnTo>
                <a:close/>
              </a:path>
            </a:pathLst>
          </a:custGeom>
          <a:solidFill>
            <a:srgbClr val="2A4B43"/>
          </a:solidFill>
        </p:spPr>
      </p:sp>
      <p:sp>
        <p:nvSpPr>
          <p:cNvPr id="12" name="Text 10"/>
          <p:cNvSpPr/>
          <p:nvPr/>
        </p:nvSpPr>
        <p:spPr>
          <a:xfrm>
            <a:off x="793750" y="1714500"/>
            <a:ext cx="514350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系统性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35000" y="1936750"/>
            <a:ext cx="5302250" cy="2063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是否涵盖 </a:t>
            </a:r>
            <a:r>
              <a:rPr lang="en-US" sz="10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理论精讲、题型拆解、真题演练、模拟实战、个性化辅导 </a:t>
            </a:r>
            <a:r>
              <a:rPr lang="en-US" sz="10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等完整环节？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92125" y="2238375"/>
            <a:ext cx="31750" cy="635000"/>
          </a:xfrm>
          <a:custGeom>
            <a:avLst/>
            <a:gdLst/>
            <a:ahLst/>
            <a:cxnLst/>
            <a:rect l="l" t="t" r="r" b="b"/>
            <a:pathLst>
              <a:path w="31750" h="635000">
                <a:moveTo>
                  <a:pt x="0" y="0"/>
                </a:moveTo>
                <a:lnTo>
                  <a:pt x="31750" y="0"/>
                </a:lnTo>
                <a:lnTo>
                  <a:pt x="31750" y="635000"/>
                </a:lnTo>
                <a:lnTo>
                  <a:pt x="0" y="635000"/>
                </a:lnTo>
                <a:lnTo>
                  <a:pt x="0" y="0"/>
                </a:lnTo>
                <a:close/>
              </a:path>
            </a:pathLst>
          </a:custGeom>
          <a:solidFill>
            <a:srgbClr val="5E7C73"/>
          </a:solidFill>
        </p:spPr>
      </p:sp>
      <p:sp>
        <p:nvSpPr>
          <p:cNvPr id="15" name="Shape 13"/>
          <p:cNvSpPr/>
          <p:nvPr/>
        </p:nvSpPr>
        <p:spPr>
          <a:xfrm>
            <a:off x="650875" y="2270125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111125" y="63500"/>
                </a:moveTo>
                <a:cubicBezTo>
                  <a:pt x="111125" y="37215"/>
                  <a:pt x="89785" y="15875"/>
                  <a:pt x="63500" y="15875"/>
                </a:cubicBezTo>
                <a:cubicBezTo>
                  <a:pt x="37215" y="15875"/>
                  <a:pt x="15875" y="37215"/>
                  <a:pt x="15875" y="63500"/>
                </a:cubicBezTo>
                <a:cubicBezTo>
                  <a:pt x="15875" y="89785"/>
                  <a:pt x="37215" y="111125"/>
                  <a:pt x="63500" y="111125"/>
                </a:cubicBezTo>
                <a:cubicBezTo>
                  <a:pt x="89785" y="111125"/>
                  <a:pt x="111125" y="89785"/>
                  <a:pt x="111125" y="63500"/>
                </a:cubicBezTo>
                <a:close/>
                <a:moveTo>
                  <a:pt x="0" y="63500"/>
                </a:moveTo>
                <a:cubicBezTo>
                  <a:pt x="0" y="28453"/>
                  <a:pt x="28453" y="0"/>
                  <a:pt x="63500" y="0"/>
                </a:cubicBezTo>
                <a:cubicBezTo>
                  <a:pt x="98547" y="0"/>
                  <a:pt x="127000" y="28453"/>
                  <a:pt x="127000" y="63500"/>
                </a:cubicBezTo>
                <a:cubicBezTo>
                  <a:pt x="127000" y="98547"/>
                  <a:pt x="98547" y="127000"/>
                  <a:pt x="63500" y="127000"/>
                </a:cubicBezTo>
                <a:cubicBezTo>
                  <a:pt x="28453" y="127000"/>
                  <a:pt x="0" y="98547"/>
                  <a:pt x="0" y="63500"/>
                </a:cubicBezTo>
                <a:close/>
                <a:moveTo>
                  <a:pt x="63500" y="83344"/>
                </a:moveTo>
                <a:cubicBezTo>
                  <a:pt x="74452" y="83344"/>
                  <a:pt x="83344" y="74452"/>
                  <a:pt x="83344" y="63500"/>
                </a:cubicBezTo>
                <a:cubicBezTo>
                  <a:pt x="83344" y="52548"/>
                  <a:pt x="74452" y="43656"/>
                  <a:pt x="63500" y="43656"/>
                </a:cubicBezTo>
                <a:cubicBezTo>
                  <a:pt x="52548" y="43656"/>
                  <a:pt x="43656" y="52548"/>
                  <a:pt x="43656" y="63500"/>
                </a:cubicBezTo>
                <a:cubicBezTo>
                  <a:pt x="43656" y="74452"/>
                  <a:pt x="52548" y="83344"/>
                  <a:pt x="63500" y="83344"/>
                </a:cubicBezTo>
                <a:close/>
                <a:moveTo>
                  <a:pt x="63500" y="27781"/>
                </a:moveTo>
                <a:cubicBezTo>
                  <a:pt x="83214" y="27781"/>
                  <a:pt x="99219" y="43786"/>
                  <a:pt x="99219" y="63500"/>
                </a:cubicBezTo>
                <a:cubicBezTo>
                  <a:pt x="99219" y="83214"/>
                  <a:pt x="83214" y="99219"/>
                  <a:pt x="63500" y="99219"/>
                </a:cubicBezTo>
                <a:cubicBezTo>
                  <a:pt x="43786" y="99219"/>
                  <a:pt x="27781" y="83214"/>
                  <a:pt x="27781" y="63500"/>
                </a:cubicBezTo>
                <a:cubicBezTo>
                  <a:pt x="27781" y="43786"/>
                  <a:pt x="43786" y="27781"/>
                  <a:pt x="63500" y="27781"/>
                </a:cubicBezTo>
                <a:close/>
                <a:moveTo>
                  <a:pt x="55563" y="63500"/>
                </a:moveTo>
                <a:cubicBezTo>
                  <a:pt x="55563" y="59119"/>
                  <a:pt x="59119" y="55563"/>
                  <a:pt x="63500" y="55563"/>
                </a:cubicBezTo>
                <a:cubicBezTo>
                  <a:pt x="67881" y="55563"/>
                  <a:pt x="71438" y="59119"/>
                  <a:pt x="71438" y="63500"/>
                </a:cubicBezTo>
                <a:cubicBezTo>
                  <a:pt x="71438" y="67881"/>
                  <a:pt x="67881" y="71438"/>
                  <a:pt x="63500" y="71438"/>
                </a:cubicBezTo>
                <a:cubicBezTo>
                  <a:pt x="59119" y="71438"/>
                  <a:pt x="55563" y="67881"/>
                  <a:pt x="55563" y="6350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16" name="Text 14"/>
          <p:cNvSpPr/>
          <p:nvPr/>
        </p:nvSpPr>
        <p:spPr>
          <a:xfrm>
            <a:off x="793750" y="2238375"/>
            <a:ext cx="514350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针对性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5000" y="2460625"/>
            <a:ext cx="5302250" cy="4127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是否紧扣江苏事业单位面试特点？例如，是否专门讲解江苏常考的 </a:t>
            </a:r>
            <a:r>
              <a:rPr lang="en-US" sz="10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"综合分析"（结合本省政策）、"应急应变"、"岗位匹配" </a:t>
            </a:r>
            <a:r>
              <a:rPr lang="en-US" sz="10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等题型？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92125" y="2968625"/>
            <a:ext cx="31750" cy="428625"/>
          </a:xfrm>
          <a:custGeom>
            <a:avLst/>
            <a:gdLst/>
            <a:ahLst/>
            <a:cxnLst/>
            <a:rect l="l" t="t" r="r" b="b"/>
            <a:pathLst>
              <a:path w="31750" h="428625">
                <a:moveTo>
                  <a:pt x="0" y="0"/>
                </a:moveTo>
                <a:lnTo>
                  <a:pt x="31750" y="0"/>
                </a:lnTo>
                <a:lnTo>
                  <a:pt x="317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19" name="Shape 17"/>
          <p:cNvSpPr/>
          <p:nvPr/>
        </p:nvSpPr>
        <p:spPr>
          <a:xfrm>
            <a:off x="650875" y="3000375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57671" y="1290"/>
                </a:moveTo>
                <a:cubicBezTo>
                  <a:pt x="61367" y="-422"/>
                  <a:pt x="65633" y="-422"/>
                  <a:pt x="69329" y="1290"/>
                </a:cubicBezTo>
                <a:lnTo>
                  <a:pt x="123552" y="26343"/>
                </a:lnTo>
                <a:cubicBezTo>
                  <a:pt x="125661" y="27310"/>
                  <a:pt x="127000" y="29418"/>
                  <a:pt x="127000" y="31750"/>
                </a:cubicBezTo>
                <a:cubicBezTo>
                  <a:pt x="127000" y="34082"/>
                  <a:pt x="125661" y="36190"/>
                  <a:pt x="123552" y="37157"/>
                </a:cubicBezTo>
                <a:lnTo>
                  <a:pt x="69329" y="62210"/>
                </a:lnTo>
                <a:cubicBezTo>
                  <a:pt x="65633" y="63922"/>
                  <a:pt x="61367" y="63922"/>
                  <a:pt x="57671" y="62210"/>
                </a:cubicBezTo>
                <a:lnTo>
                  <a:pt x="3448" y="37157"/>
                </a:lnTo>
                <a:cubicBezTo>
                  <a:pt x="1339" y="36165"/>
                  <a:pt x="0" y="34057"/>
                  <a:pt x="0" y="31750"/>
                </a:cubicBezTo>
                <a:cubicBezTo>
                  <a:pt x="0" y="29443"/>
                  <a:pt x="1339" y="27310"/>
                  <a:pt x="3448" y="26343"/>
                </a:cubicBezTo>
                <a:lnTo>
                  <a:pt x="57671" y="1290"/>
                </a:lnTo>
                <a:close/>
                <a:moveTo>
                  <a:pt x="11931" y="54173"/>
                </a:moveTo>
                <a:lnTo>
                  <a:pt x="52685" y="73000"/>
                </a:lnTo>
                <a:cubicBezTo>
                  <a:pt x="59556" y="76175"/>
                  <a:pt x="67469" y="76175"/>
                  <a:pt x="74340" y="73000"/>
                </a:cubicBezTo>
                <a:lnTo>
                  <a:pt x="115094" y="54173"/>
                </a:lnTo>
                <a:lnTo>
                  <a:pt x="123552" y="58093"/>
                </a:lnTo>
                <a:cubicBezTo>
                  <a:pt x="125661" y="59060"/>
                  <a:pt x="127000" y="61168"/>
                  <a:pt x="127000" y="63500"/>
                </a:cubicBezTo>
                <a:cubicBezTo>
                  <a:pt x="127000" y="65832"/>
                  <a:pt x="125661" y="67940"/>
                  <a:pt x="123552" y="68907"/>
                </a:cubicBezTo>
                <a:lnTo>
                  <a:pt x="69329" y="93960"/>
                </a:lnTo>
                <a:cubicBezTo>
                  <a:pt x="65633" y="95672"/>
                  <a:pt x="61367" y="95672"/>
                  <a:pt x="57671" y="93960"/>
                </a:cubicBezTo>
                <a:lnTo>
                  <a:pt x="3448" y="68907"/>
                </a:lnTo>
                <a:cubicBezTo>
                  <a:pt x="1339" y="67915"/>
                  <a:pt x="0" y="65807"/>
                  <a:pt x="0" y="63500"/>
                </a:cubicBezTo>
                <a:cubicBezTo>
                  <a:pt x="0" y="61193"/>
                  <a:pt x="1339" y="59060"/>
                  <a:pt x="3448" y="58093"/>
                </a:cubicBezTo>
                <a:lnTo>
                  <a:pt x="11906" y="54173"/>
                </a:lnTo>
                <a:close/>
                <a:moveTo>
                  <a:pt x="3448" y="89843"/>
                </a:moveTo>
                <a:lnTo>
                  <a:pt x="11906" y="85923"/>
                </a:lnTo>
                <a:lnTo>
                  <a:pt x="52660" y="104750"/>
                </a:lnTo>
                <a:cubicBezTo>
                  <a:pt x="59531" y="107925"/>
                  <a:pt x="67444" y="107925"/>
                  <a:pt x="74315" y="104750"/>
                </a:cubicBezTo>
                <a:lnTo>
                  <a:pt x="115069" y="85923"/>
                </a:lnTo>
                <a:lnTo>
                  <a:pt x="123527" y="89843"/>
                </a:lnTo>
                <a:cubicBezTo>
                  <a:pt x="125636" y="90810"/>
                  <a:pt x="126975" y="92918"/>
                  <a:pt x="126975" y="95250"/>
                </a:cubicBezTo>
                <a:cubicBezTo>
                  <a:pt x="126975" y="97582"/>
                  <a:pt x="125636" y="99690"/>
                  <a:pt x="123527" y="100657"/>
                </a:cubicBezTo>
                <a:lnTo>
                  <a:pt x="69304" y="125710"/>
                </a:lnTo>
                <a:cubicBezTo>
                  <a:pt x="65608" y="127422"/>
                  <a:pt x="61342" y="127422"/>
                  <a:pt x="57646" y="125710"/>
                </a:cubicBezTo>
                <a:lnTo>
                  <a:pt x="3448" y="100657"/>
                </a:lnTo>
                <a:cubicBezTo>
                  <a:pt x="1339" y="99665"/>
                  <a:pt x="0" y="97557"/>
                  <a:pt x="0" y="95250"/>
                </a:cubicBezTo>
                <a:cubicBezTo>
                  <a:pt x="0" y="92943"/>
                  <a:pt x="1339" y="90810"/>
                  <a:pt x="3448" y="89843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0" name="Text 18"/>
          <p:cNvSpPr/>
          <p:nvPr/>
        </p:nvSpPr>
        <p:spPr>
          <a:xfrm>
            <a:off x="793750" y="2968625"/>
            <a:ext cx="514350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灵活性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35000" y="3190875"/>
            <a:ext cx="5302250" cy="2063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是否提供 </a:t>
            </a:r>
            <a:r>
              <a:rPr lang="en-US" sz="10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分阶段、分水平 </a:t>
            </a:r>
            <a:r>
              <a:rPr lang="en-US" sz="10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的课程，以满足不同学员需求？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317500" y="4206875"/>
            <a:ext cx="5715000" cy="841375"/>
          </a:xfrm>
          <a:custGeom>
            <a:avLst/>
            <a:gdLst/>
            <a:ahLst/>
            <a:cxnLst/>
            <a:rect l="l" t="t" r="r" b="b"/>
            <a:pathLst>
              <a:path w="5715000" h="841375">
                <a:moveTo>
                  <a:pt x="63499" y="0"/>
                </a:moveTo>
                <a:lnTo>
                  <a:pt x="5651501" y="0"/>
                </a:lnTo>
                <a:cubicBezTo>
                  <a:pt x="5686571" y="0"/>
                  <a:pt x="5715000" y="28429"/>
                  <a:pt x="5715000" y="63499"/>
                </a:cubicBezTo>
                <a:lnTo>
                  <a:pt x="5715000" y="777876"/>
                </a:lnTo>
                <a:cubicBezTo>
                  <a:pt x="5715000" y="812946"/>
                  <a:pt x="5686571" y="841375"/>
                  <a:pt x="5651501" y="841375"/>
                </a:cubicBezTo>
                <a:lnTo>
                  <a:pt x="63499" y="841375"/>
                </a:lnTo>
                <a:cubicBezTo>
                  <a:pt x="28429" y="841375"/>
                  <a:pt x="0" y="812946"/>
                  <a:pt x="0" y="777876"/>
                </a:cubicBezTo>
                <a:lnTo>
                  <a:pt x="0" y="63499"/>
                </a:lnTo>
                <a:cubicBezTo>
                  <a:pt x="0" y="28429"/>
                  <a:pt x="28429" y="0"/>
                  <a:pt x="63499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23" name="Shape 21"/>
          <p:cNvSpPr/>
          <p:nvPr/>
        </p:nvSpPr>
        <p:spPr>
          <a:xfrm>
            <a:off x="471964" y="4429443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71438" y="0"/>
                </a:moveTo>
                <a:cubicBezTo>
                  <a:pt x="75540" y="0"/>
                  <a:pt x="79307" y="2260"/>
                  <a:pt x="81260" y="5860"/>
                </a:cubicBezTo>
                <a:lnTo>
                  <a:pt x="141536" y="117481"/>
                </a:lnTo>
                <a:cubicBezTo>
                  <a:pt x="143405" y="120941"/>
                  <a:pt x="143321" y="125127"/>
                  <a:pt x="141312" y="128504"/>
                </a:cubicBezTo>
                <a:cubicBezTo>
                  <a:pt x="139303" y="131880"/>
                  <a:pt x="135648" y="133945"/>
                  <a:pt x="131713" y="133945"/>
                </a:cubicBezTo>
                <a:lnTo>
                  <a:pt x="11162" y="133945"/>
                </a:lnTo>
                <a:cubicBezTo>
                  <a:pt x="7227" y="133945"/>
                  <a:pt x="3600" y="131880"/>
                  <a:pt x="1563" y="128504"/>
                </a:cubicBezTo>
                <a:cubicBezTo>
                  <a:pt x="-474" y="125127"/>
                  <a:pt x="-530" y="120941"/>
                  <a:pt x="1339" y="117481"/>
                </a:cubicBezTo>
                <a:lnTo>
                  <a:pt x="61615" y="5860"/>
                </a:lnTo>
                <a:cubicBezTo>
                  <a:pt x="63568" y="2260"/>
                  <a:pt x="67335" y="0"/>
                  <a:pt x="71438" y="0"/>
                </a:cubicBezTo>
                <a:close/>
                <a:moveTo>
                  <a:pt x="71438" y="46881"/>
                </a:moveTo>
                <a:cubicBezTo>
                  <a:pt x="67726" y="46881"/>
                  <a:pt x="64740" y="49867"/>
                  <a:pt x="64740" y="53578"/>
                </a:cubicBezTo>
                <a:lnTo>
                  <a:pt x="64740" y="84832"/>
                </a:lnTo>
                <a:cubicBezTo>
                  <a:pt x="64740" y="88543"/>
                  <a:pt x="67726" y="91529"/>
                  <a:pt x="71438" y="91529"/>
                </a:cubicBezTo>
                <a:cubicBezTo>
                  <a:pt x="75149" y="91529"/>
                  <a:pt x="78135" y="88543"/>
                  <a:pt x="78135" y="84832"/>
                </a:cubicBezTo>
                <a:lnTo>
                  <a:pt x="78135" y="53578"/>
                </a:lnTo>
                <a:cubicBezTo>
                  <a:pt x="78135" y="49867"/>
                  <a:pt x="75149" y="46881"/>
                  <a:pt x="71438" y="46881"/>
                </a:cubicBezTo>
                <a:close/>
                <a:moveTo>
                  <a:pt x="78888" y="107156"/>
                </a:moveTo>
                <a:cubicBezTo>
                  <a:pt x="79058" y="104391"/>
                  <a:pt x="77678" y="101759"/>
                  <a:pt x="75308" y="100325"/>
                </a:cubicBezTo>
                <a:cubicBezTo>
                  <a:pt x="72937" y="98891"/>
                  <a:pt x="69966" y="98891"/>
                  <a:pt x="67595" y="100325"/>
                </a:cubicBezTo>
                <a:cubicBezTo>
                  <a:pt x="65224" y="101759"/>
                  <a:pt x="63845" y="104391"/>
                  <a:pt x="64015" y="107156"/>
                </a:cubicBezTo>
                <a:cubicBezTo>
                  <a:pt x="63845" y="109922"/>
                  <a:pt x="65224" y="112553"/>
                  <a:pt x="67595" y="113987"/>
                </a:cubicBezTo>
                <a:cubicBezTo>
                  <a:pt x="69966" y="115421"/>
                  <a:pt x="72937" y="115421"/>
                  <a:pt x="75308" y="113987"/>
                </a:cubicBezTo>
                <a:cubicBezTo>
                  <a:pt x="77678" y="112553"/>
                  <a:pt x="79058" y="109922"/>
                  <a:pt x="78888" y="107156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4" name="Text 22"/>
          <p:cNvSpPr/>
          <p:nvPr/>
        </p:nvSpPr>
        <p:spPr>
          <a:xfrm>
            <a:off x="634683" y="4389755"/>
            <a:ext cx="5286375" cy="2222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关键提醒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52120" y="4707255"/>
            <a:ext cx="5461000" cy="2063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EAEAE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面试是 </a:t>
            </a:r>
            <a:r>
              <a:rPr lang="en-US" sz="1000" b="1" dirty="0">
                <a:solidFill>
                  <a:srgbClr val="EAEAEA">
                    <a:alpha val="90000"/>
                  </a:srgbClr>
                </a:solidFill>
                <a:highlight>
                  <a:srgbClr val="B58A3F">
                    <a:alpha val="3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技能 </a:t>
            </a:r>
            <a:r>
              <a:rPr lang="en-US" sz="1000" dirty="0">
                <a:solidFill>
                  <a:srgbClr val="EAEAE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，练习远重于理论。好的课程体系应保证 </a:t>
            </a:r>
            <a:r>
              <a:rPr lang="en-US" sz="1000" b="1" dirty="0">
                <a:solidFill>
                  <a:srgbClr val="EAEAEA">
                    <a:alpha val="90000"/>
                  </a:srgbClr>
                </a:solidFill>
                <a:highlight>
                  <a:srgbClr val="B58A3F">
                    <a:alpha val="3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高强度、多轮次 </a:t>
            </a:r>
            <a:r>
              <a:rPr lang="en-US" sz="1000" dirty="0">
                <a:solidFill>
                  <a:srgbClr val="EAEAE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的模拟练习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207125" y="396875"/>
            <a:ext cx="5699125" cy="3667125"/>
          </a:xfrm>
          <a:custGeom>
            <a:avLst/>
            <a:gdLst/>
            <a:ahLst/>
            <a:cxnLst/>
            <a:rect l="l" t="t" r="r" b="b"/>
            <a:pathLst>
              <a:path w="5699125" h="3667125">
                <a:moveTo>
                  <a:pt x="31750" y="0"/>
                </a:moveTo>
                <a:lnTo>
                  <a:pt x="5635610" y="0"/>
                </a:lnTo>
                <a:cubicBezTo>
                  <a:pt x="5670689" y="0"/>
                  <a:pt x="5699125" y="28436"/>
                  <a:pt x="5699125" y="63515"/>
                </a:cubicBezTo>
                <a:lnTo>
                  <a:pt x="5699125" y="3603610"/>
                </a:lnTo>
                <a:cubicBezTo>
                  <a:pt x="5699125" y="3638689"/>
                  <a:pt x="5670689" y="3667125"/>
                  <a:pt x="5635610" y="3667125"/>
                </a:cubicBezTo>
                <a:lnTo>
                  <a:pt x="31750" y="3667125"/>
                </a:lnTo>
                <a:cubicBezTo>
                  <a:pt x="14227" y="3667125"/>
                  <a:pt x="0" y="3652898"/>
                  <a:pt x="0" y="363537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B58A3F">
              <a:alpha val="10196"/>
            </a:srgbClr>
          </a:solidFill>
        </p:spPr>
      </p:sp>
      <p:sp>
        <p:nvSpPr>
          <p:cNvPr id="27" name="Shape 25"/>
          <p:cNvSpPr/>
          <p:nvPr/>
        </p:nvSpPr>
        <p:spPr>
          <a:xfrm>
            <a:off x="6207125" y="396875"/>
            <a:ext cx="31750" cy="3667125"/>
          </a:xfrm>
          <a:custGeom>
            <a:avLst/>
            <a:gdLst/>
            <a:ahLst/>
            <a:cxnLst/>
            <a:rect l="l" t="t" r="r" b="b"/>
            <a:pathLst>
              <a:path w="31750" h="3667125">
                <a:moveTo>
                  <a:pt x="31750" y="0"/>
                </a:moveTo>
                <a:lnTo>
                  <a:pt x="31750" y="0"/>
                </a:lnTo>
                <a:lnTo>
                  <a:pt x="31750" y="3667125"/>
                </a:lnTo>
                <a:lnTo>
                  <a:pt x="31750" y="3667125"/>
                </a:lnTo>
                <a:cubicBezTo>
                  <a:pt x="14227" y="3667125"/>
                  <a:pt x="0" y="3652898"/>
                  <a:pt x="0" y="363537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8" name="Shape 26"/>
          <p:cNvSpPr/>
          <p:nvPr/>
        </p:nvSpPr>
        <p:spPr>
          <a:xfrm>
            <a:off x="6401594" y="587375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128984" y="64492"/>
                </a:moveTo>
                <a:cubicBezTo>
                  <a:pt x="128984" y="78724"/>
                  <a:pt x="124365" y="91870"/>
                  <a:pt x="116582" y="102536"/>
                </a:cubicBezTo>
                <a:lnTo>
                  <a:pt x="155835" y="141821"/>
                </a:lnTo>
                <a:cubicBezTo>
                  <a:pt x="159711" y="145697"/>
                  <a:pt x="159711" y="151991"/>
                  <a:pt x="155835" y="155866"/>
                </a:cubicBezTo>
                <a:cubicBezTo>
                  <a:pt x="151960" y="159742"/>
                  <a:pt x="145666" y="159742"/>
                  <a:pt x="141790" y="155866"/>
                </a:cubicBezTo>
                <a:lnTo>
                  <a:pt x="102536" y="116582"/>
                </a:lnTo>
                <a:cubicBezTo>
                  <a:pt x="91870" y="124365"/>
                  <a:pt x="78724" y="128984"/>
                  <a:pt x="64492" y="128984"/>
                </a:cubicBezTo>
                <a:cubicBezTo>
                  <a:pt x="28866" y="128984"/>
                  <a:pt x="0" y="100118"/>
                  <a:pt x="0" y="64492"/>
                </a:cubicBezTo>
                <a:cubicBezTo>
                  <a:pt x="0" y="28866"/>
                  <a:pt x="28866" y="0"/>
                  <a:pt x="64492" y="0"/>
                </a:cubicBezTo>
                <a:cubicBezTo>
                  <a:pt x="100118" y="0"/>
                  <a:pt x="128984" y="28866"/>
                  <a:pt x="128984" y="64492"/>
                </a:cubicBezTo>
                <a:close/>
                <a:moveTo>
                  <a:pt x="64492" y="109141"/>
                </a:moveTo>
                <a:cubicBezTo>
                  <a:pt x="89134" y="109141"/>
                  <a:pt x="109141" y="89134"/>
                  <a:pt x="109141" y="64492"/>
                </a:cubicBezTo>
                <a:cubicBezTo>
                  <a:pt x="109141" y="39850"/>
                  <a:pt x="89134" y="19844"/>
                  <a:pt x="64492" y="19844"/>
                </a:cubicBezTo>
                <a:cubicBezTo>
                  <a:pt x="39850" y="19844"/>
                  <a:pt x="19844" y="39850"/>
                  <a:pt x="19844" y="64492"/>
                </a:cubicBezTo>
                <a:cubicBezTo>
                  <a:pt x="19844" y="89134"/>
                  <a:pt x="39850" y="109141"/>
                  <a:pt x="64492" y="109141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9" name="Text 27"/>
          <p:cNvSpPr/>
          <p:nvPr/>
        </p:nvSpPr>
        <p:spPr>
          <a:xfrm>
            <a:off x="6580188" y="555625"/>
            <a:ext cx="5246688" cy="2222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深度考察建议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381750" y="904875"/>
            <a:ext cx="5365750" cy="984250"/>
          </a:xfrm>
          <a:custGeom>
            <a:avLst/>
            <a:gdLst/>
            <a:ahLst/>
            <a:cxnLst/>
            <a:rect l="l" t="t" r="r" b="b"/>
            <a:pathLst>
              <a:path w="5365750" h="984250">
                <a:moveTo>
                  <a:pt x="63504" y="0"/>
                </a:moveTo>
                <a:lnTo>
                  <a:pt x="5302246" y="0"/>
                </a:lnTo>
                <a:cubicBezTo>
                  <a:pt x="5337318" y="0"/>
                  <a:pt x="5365750" y="28432"/>
                  <a:pt x="5365750" y="63504"/>
                </a:cubicBezTo>
                <a:lnTo>
                  <a:pt x="5365750" y="920746"/>
                </a:lnTo>
                <a:cubicBezTo>
                  <a:pt x="5365750" y="955818"/>
                  <a:pt x="5337318" y="984250"/>
                  <a:pt x="5302246" y="984250"/>
                </a:cubicBezTo>
                <a:lnTo>
                  <a:pt x="63504" y="984250"/>
                </a:lnTo>
                <a:cubicBezTo>
                  <a:pt x="28432" y="984250"/>
                  <a:pt x="0" y="955818"/>
                  <a:pt x="0" y="920746"/>
                </a:cubicBezTo>
                <a:lnTo>
                  <a:pt x="0" y="63504"/>
                </a:lnTo>
                <a:cubicBezTo>
                  <a:pt x="0" y="28455"/>
                  <a:pt x="28455" y="0"/>
                  <a:pt x="63504" y="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31" name="Shape 29"/>
          <p:cNvSpPr/>
          <p:nvPr/>
        </p:nvSpPr>
        <p:spPr>
          <a:xfrm>
            <a:off x="6508750" y="103187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lnTo>
                  <a:pt x="127000" y="0"/>
                </a:lnTo>
                <a:cubicBezTo>
                  <a:pt x="197093" y="0"/>
                  <a:pt x="254000" y="56907"/>
                  <a:pt x="254000" y="127000"/>
                </a:cubicBezTo>
                <a:lnTo>
                  <a:pt x="254000" y="127000"/>
                </a:lnTo>
                <a:cubicBezTo>
                  <a:pt x="254000" y="197093"/>
                  <a:pt x="197093" y="254000"/>
                  <a:pt x="127000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32" name="Text 30"/>
          <p:cNvSpPr/>
          <p:nvPr/>
        </p:nvSpPr>
        <p:spPr>
          <a:xfrm>
            <a:off x="6480969" y="1031875"/>
            <a:ext cx="309563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858000" y="1063625"/>
            <a:ext cx="82550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索要详细课表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858000" y="1349375"/>
            <a:ext cx="4826000" cy="4127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查看 </a:t>
            </a:r>
            <a:r>
              <a:rPr lang="en-US" sz="10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每一节课的具体内容和课时分配 </a:t>
            </a:r>
            <a:r>
              <a:rPr lang="en-US" sz="10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，避免"水课"。重点关注理论课与练习课的比例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381750" y="2016125"/>
            <a:ext cx="5365750" cy="984250"/>
          </a:xfrm>
          <a:custGeom>
            <a:avLst/>
            <a:gdLst/>
            <a:ahLst/>
            <a:cxnLst/>
            <a:rect l="l" t="t" r="r" b="b"/>
            <a:pathLst>
              <a:path w="5365750" h="984250">
                <a:moveTo>
                  <a:pt x="63504" y="0"/>
                </a:moveTo>
                <a:lnTo>
                  <a:pt x="5302246" y="0"/>
                </a:lnTo>
                <a:cubicBezTo>
                  <a:pt x="5337318" y="0"/>
                  <a:pt x="5365750" y="28432"/>
                  <a:pt x="5365750" y="63504"/>
                </a:cubicBezTo>
                <a:lnTo>
                  <a:pt x="5365750" y="920746"/>
                </a:lnTo>
                <a:cubicBezTo>
                  <a:pt x="5365750" y="955818"/>
                  <a:pt x="5337318" y="984250"/>
                  <a:pt x="5302246" y="984250"/>
                </a:cubicBezTo>
                <a:lnTo>
                  <a:pt x="63504" y="984250"/>
                </a:lnTo>
                <a:cubicBezTo>
                  <a:pt x="28432" y="984250"/>
                  <a:pt x="0" y="955818"/>
                  <a:pt x="0" y="920746"/>
                </a:cubicBezTo>
                <a:lnTo>
                  <a:pt x="0" y="63504"/>
                </a:lnTo>
                <a:cubicBezTo>
                  <a:pt x="0" y="28455"/>
                  <a:pt x="28455" y="0"/>
                  <a:pt x="63504" y="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36" name="Shape 34"/>
          <p:cNvSpPr/>
          <p:nvPr/>
        </p:nvSpPr>
        <p:spPr>
          <a:xfrm>
            <a:off x="6508750" y="214312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lnTo>
                  <a:pt x="127000" y="0"/>
                </a:lnTo>
                <a:cubicBezTo>
                  <a:pt x="197093" y="0"/>
                  <a:pt x="254000" y="56907"/>
                  <a:pt x="254000" y="127000"/>
                </a:cubicBezTo>
                <a:lnTo>
                  <a:pt x="254000" y="127000"/>
                </a:lnTo>
                <a:cubicBezTo>
                  <a:pt x="254000" y="197093"/>
                  <a:pt x="197093" y="254000"/>
                  <a:pt x="127000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37" name="Text 35"/>
          <p:cNvSpPr/>
          <p:nvPr/>
        </p:nvSpPr>
        <p:spPr>
          <a:xfrm>
            <a:off x="6480969" y="2143125"/>
            <a:ext cx="309563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858000" y="2174875"/>
            <a:ext cx="82550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关注练习比重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858000" y="2460625"/>
            <a:ext cx="4826000" cy="4127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面试是 </a:t>
            </a:r>
            <a:r>
              <a:rPr lang="en-US" sz="10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技能，练习</a:t>
            </a:r>
            <a:r>
              <a:rPr lang="zh-CN" altLang="en-US" sz="10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与</a:t>
            </a:r>
            <a:r>
              <a:rPr lang="en-US" sz="10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理论</a:t>
            </a:r>
            <a:r>
              <a:rPr lang="zh-CN" altLang="en-US" sz="10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不可偏废</a:t>
            </a:r>
            <a:r>
              <a:rPr lang="en-US" sz="10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</a:t>
            </a:r>
            <a:r>
              <a:rPr lang="en-US" sz="10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。好的课程体系应保证高强度、多轮次的模拟练习，而非</a:t>
            </a:r>
            <a:r>
              <a:rPr lang="zh-CN" altLang="en-US" sz="10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大班长期的</a:t>
            </a:r>
            <a:r>
              <a:rPr lang="en-US" sz="10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理论灌输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381750" y="3127375"/>
            <a:ext cx="5365750" cy="777875"/>
          </a:xfrm>
          <a:custGeom>
            <a:avLst/>
            <a:gdLst/>
            <a:ahLst/>
            <a:cxnLst/>
            <a:rect l="l" t="t" r="r" b="b"/>
            <a:pathLst>
              <a:path w="5365750" h="777875">
                <a:moveTo>
                  <a:pt x="63498" y="0"/>
                </a:moveTo>
                <a:lnTo>
                  <a:pt x="5302252" y="0"/>
                </a:lnTo>
                <a:cubicBezTo>
                  <a:pt x="5337321" y="0"/>
                  <a:pt x="5365750" y="28429"/>
                  <a:pt x="5365750" y="63498"/>
                </a:cubicBezTo>
                <a:lnTo>
                  <a:pt x="5365750" y="714377"/>
                </a:lnTo>
                <a:cubicBezTo>
                  <a:pt x="5365750" y="749446"/>
                  <a:pt x="5337321" y="777875"/>
                  <a:pt x="5302252" y="777875"/>
                </a:cubicBezTo>
                <a:lnTo>
                  <a:pt x="63498" y="777875"/>
                </a:lnTo>
                <a:cubicBezTo>
                  <a:pt x="28429" y="777875"/>
                  <a:pt x="0" y="749446"/>
                  <a:pt x="0" y="714377"/>
                </a:cubicBezTo>
                <a:lnTo>
                  <a:pt x="0" y="63498"/>
                </a:lnTo>
                <a:cubicBezTo>
                  <a:pt x="0" y="28452"/>
                  <a:pt x="28452" y="0"/>
                  <a:pt x="63498" y="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41" name="Shape 39"/>
          <p:cNvSpPr/>
          <p:nvPr/>
        </p:nvSpPr>
        <p:spPr>
          <a:xfrm>
            <a:off x="6508750" y="325437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lnTo>
                  <a:pt x="127000" y="0"/>
                </a:lnTo>
                <a:cubicBezTo>
                  <a:pt x="197093" y="0"/>
                  <a:pt x="254000" y="56907"/>
                  <a:pt x="254000" y="127000"/>
                </a:cubicBezTo>
                <a:lnTo>
                  <a:pt x="254000" y="127000"/>
                </a:lnTo>
                <a:cubicBezTo>
                  <a:pt x="254000" y="197093"/>
                  <a:pt x="197093" y="254000"/>
                  <a:pt x="127000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42" name="Text 40"/>
          <p:cNvSpPr/>
          <p:nvPr/>
        </p:nvSpPr>
        <p:spPr>
          <a:xfrm>
            <a:off x="6480969" y="3254375"/>
            <a:ext cx="309563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858000" y="3286125"/>
            <a:ext cx="82550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验证真题覆盖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858000" y="3571875"/>
            <a:ext cx="4826000" cy="2063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询问课程是否包含 </a:t>
            </a:r>
            <a:r>
              <a:rPr lang="en-US" sz="10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近年江苏事业单位面试真题 </a:t>
            </a:r>
            <a:r>
              <a:rPr lang="en-US" sz="10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的系统讲解和实战演练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191250" y="4191000"/>
            <a:ext cx="5715000" cy="2476500"/>
          </a:xfrm>
          <a:custGeom>
            <a:avLst/>
            <a:gdLst/>
            <a:ahLst/>
            <a:cxnLst/>
            <a:rect l="l" t="t" r="r" b="b"/>
            <a:pathLst>
              <a:path w="5715000" h="2476500">
                <a:moveTo>
                  <a:pt x="63497" y="0"/>
                </a:moveTo>
                <a:lnTo>
                  <a:pt x="5651503" y="0"/>
                </a:lnTo>
                <a:cubicBezTo>
                  <a:pt x="5686571" y="0"/>
                  <a:pt x="5715000" y="28429"/>
                  <a:pt x="5715000" y="63497"/>
                </a:cubicBezTo>
                <a:lnTo>
                  <a:pt x="5715000" y="2413003"/>
                </a:lnTo>
                <a:cubicBezTo>
                  <a:pt x="5715000" y="2448071"/>
                  <a:pt x="5686571" y="2476500"/>
                  <a:pt x="5651503" y="2476500"/>
                </a:cubicBezTo>
                <a:lnTo>
                  <a:pt x="63497" y="2476500"/>
                </a:lnTo>
                <a:cubicBezTo>
                  <a:pt x="28429" y="2476500"/>
                  <a:pt x="0" y="2448071"/>
                  <a:pt x="0" y="2413003"/>
                </a:cubicBezTo>
                <a:lnTo>
                  <a:pt x="0" y="63497"/>
                </a:lnTo>
                <a:cubicBezTo>
                  <a:pt x="0" y="28452"/>
                  <a:pt x="28452" y="0"/>
                  <a:pt x="63497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3813" dist="7938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6" name="Shape 44"/>
          <p:cNvSpPr/>
          <p:nvPr/>
        </p:nvSpPr>
        <p:spPr>
          <a:xfrm>
            <a:off x="6360914" y="4389438"/>
            <a:ext cx="160734" cy="142875"/>
          </a:xfrm>
          <a:custGeom>
            <a:avLst/>
            <a:gdLst/>
            <a:ahLst/>
            <a:cxnLst/>
            <a:rect l="l" t="t" r="r" b="b"/>
            <a:pathLst>
              <a:path w="160734" h="142875">
                <a:moveTo>
                  <a:pt x="142987" y="66973"/>
                </a:moveTo>
                <a:lnTo>
                  <a:pt x="93873" y="66973"/>
                </a:lnTo>
                <a:cubicBezTo>
                  <a:pt x="88934" y="66973"/>
                  <a:pt x="84944" y="62982"/>
                  <a:pt x="84944" y="58043"/>
                </a:cubicBezTo>
                <a:lnTo>
                  <a:pt x="84944" y="8930"/>
                </a:lnTo>
                <a:cubicBezTo>
                  <a:pt x="84944" y="3990"/>
                  <a:pt x="88962" y="-56"/>
                  <a:pt x="93845" y="586"/>
                </a:cubicBezTo>
                <a:cubicBezTo>
                  <a:pt x="123704" y="4549"/>
                  <a:pt x="147368" y="28212"/>
                  <a:pt x="151330" y="58071"/>
                </a:cubicBezTo>
                <a:cubicBezTo>
                  <a:pt x="151972" y="62954"/>
                  <a:pt x="147926" y="66973"/>
                  <a:pt x="142987" y="66973"/>
                </a:cubicBezTo>
                <a:close/>
                <a:moveTo>
                  <a:pt x="62117" y="10381"/>
                </a:moveTo>
                <a:cubicBezTo>
                  <a:pt x="67168" y="9320"/>
                  <a:pt x="71549" y="13450"/>
                  <a:pt x="71549" y="18613"/>
                </a:cubicBezTo>
                <a:lnTo>
                  <a:pt x="71549" y="73670"/>
                </a:lnTo>
                <a:cubicBezTo>
                  <a:pt x="71549" y="75233"/>
                  <a:pt x="72107" y="76740"/>
                  <a:pt x="73084" y="77939"/>
                </a:cubicBezTo>
                <a:lnTo>
                  <a:pt x="109947" y="122420"/>
                </a:lnTo>
                <a:cubicBezTo>
                  <a:pt x="113212" y="126355"/>
                  <a:pt x="112514" y="132299"/>
                  <a:pt x="108021" y="134727"/>
                </a:cubicBezTo>
                <a:cubicBezTo>
                  <a:pt x="98506" y="139917"/>
                  <a:pt x="87595" y="142875"/>
                  <a:pt x="76014" y="142875"/>
                </a:cubicBezTo>
                <a:cubicBezTo>
                  <a:pt x="39039" y="142875"/>
                  <a:pt x="9041" y="112877"/>
                  <a:pt x="9041" y="75902"/>
                </a:cubicBezTo>
                <a:cubicBezTo>
                  <a:pt x="9041" y="43672"/>
                  <a:pt x="31784" y="16771"/>
                  <a:pt x="62117" y="10381"/>
                </a:cubicBezTo>
                <a:close/>
                <a:moveTo>
                  <a:pt x="133331" y="80367"/>
                </a:moveTo>
                <a:lnTo>
                  <a:pt x="151191" y="80367"/>
                </a:lnTo>
                <a:cubicBezTo>
                  <a:pt x="156353" y="80367"/>
                  <a:pt x="160483" y="84748"/>
                  <a:pt x="159423" y="89799"/>
                </a:cubicBezTo>
                <a:cubicBezTo>
                  <a:pt x="156576" y="103305"/>
                  <a:pt x="149656" y="115305"/>
                  <a:pt x="140001" y="124458"/>
                </a:cubicBezTo>
                <a:cubicBezTo>
                  <a:pt x="136568" y="127722"/>
                  <a:pt x="131183" y="127025"/>
                  <a:pt x="128169" y="123369"/>
                </a:cubicBezTo>
                <a:lnTo>
                  <a:pt x="104617" y="94990"/>
                </a:lnTo>
                <a:cubicBezTo>
                  <a:pt x="99789" y="89157"/>
                  <a:pt x="103947" y="80367"/>
                  <a:pt x="111482" y="80367"/>
                </a:cubicBezTo>
                <a:lnTo>
                  <a:pt x="133303" y="80367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47" name="Text 45"/>
          <p:cNvSpPr/>
          <p:nvPr/>
        </p:nvSpPr>
        <p:spPr>
          <a:xfrm>
            <a:off x="6532563" y="4349750"/>
            <a:ext cx="5286375" cy="2222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理想课程结构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350000" y="4667250"/>
            <a:ext cx="5397500" cy="317500"/>
          </a:xfrm>
          <a:custGeom>
            <a:avLst/>
            <a:gdLst/>
            <a:ahLst/>
            <a:cxnLst/>
            <a:rect l="l" t="t" r="r" b="b"/>
            <a:pathLst>
              <a:path w="5397500" h="317500">
                <a:moveTo>
                  <a:pt x="31750" y="0"/>
                </a:moveTo>
                <a:lnTo>
                  <a:pt x="5365750" y="0"/>
                </a:lnTo>
                <a:cubicBezTo>
                  <a:pt x="5383273" y="0"/>
                  <a:pt x="5397500" y="14227"/>
                  <a:pt x="5397500" y="31750"/>
                </a:cubicBezTo>
                <a:lnTo>
                  <a:pt x="5397500" y="285750"/>
                </a:lnTo>
                <a:cubicBezTo>
                  <a:pt x="5397500" y="303273"/>
                  <a:pt x="5383273" y="317500"/>
                  <a:pt x="5365750" y="317500"/>
                </a:cubicBezTo>
                <a:lnTo>
                  <a:pt x="31750" y="317500"/>
                </a:lnTo>
                <a:cubicBezTo>
                  <a:pt x="14227" y="317500"/>
                  <a:pt x="0" y="303273"/>
                  <a:pt x="0" y="285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2A4B43">
              <a:alpha val="5098"/>
            </a:srgbClr>
          </a:solidFill>
        </p:spPr>
      </p:sp>
      <p:sp>
        <p:nvSpPr>
          <p:cNvPr id="49" name="Text 47"/>
          <p:cNvSpPr/>
          <p:nvPr/>
        </p:nvSpPr>
        <p:spPr>
          <a:xfrm>
            <a:off x="6413500" y="4730750"/>
            <a:ext cx="57150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理论精讲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11428843" y="4730750"/>
            <a:ext cx="31750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20%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350000" y="5048250"/>
            <a:ext cx="5397500" cy="317500"/>
          </a:xfrm>
          <a:custGeom>
            <a:avLst/>
            <a:gdLst/>
            <a:ahLst/>
            <a:cxnLst/>
            <a:rect l="l" t="t" r="r" b="b"/>
            <a:pathLst>
              <a:path w="5397500" h="317500">
                <a:moveTo>
                  <a:pt x="31750" y="0"/>
                </a:moveTo>
                <a:lnTo>
                  <a:pt x="5365750" y="0"/>
                </a:lnTo>
                <a:cubicBezTo>
                  <a:pt x="5383273" y="0"/>
                  <a:pt x="5397500" y="14227"/>
                  <a:pt x="5397500" y="31750"/>
                </a:cubicBezTo>
                <a:lnTo>
                  <a:pt x="5397500" y="285750"/>
                </a:lnTo>
                <a:cubicBezTo>
                  <a:pt x="5397500" y="303273"/>
                  <a:pt x="5383273" y="317500"/>
                  <a:pt x="5365750" y="317500"/>
                </a:cubicBezTo>
                <a:lnTo>
                  <a:pt x="31750" y="317500"/>
                </a:lnTo>
                <a:cubicBezTo>
                  <a:pt x="14227" y="317500"/>
                  <a:pt x="0" y="303273"/>
                  <a:pt x="0" y="285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5E7C73">
              <a:alpha val="5098"/>
            </a:srgbClr>
          </a:solidFill>
        </p:spPr>
      </p:sp>
      <p:sp>
        <p:nvSpPr>
          <p:cNvPr id="52" name="Text 50"/>
          <p:cNvSpPr/>
          <p:nvPr/>
        </p:nvSpPr>
        <p:spPr>
          <a:xfrm>
            <a:off x="6413500" y="5111750"/>
            <a:ext cx="57150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题型拆解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11454061" y="5111750"/>
            <a:ext cx="293688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15%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6350000" y="5429250"/>
            <a:ext cx="5397500" cy="317500"/>
          </a:xfrm>
          <a:custGeom>
            <a:avLst/>
            <a:gdLst/>
            <a:ahLst/>
            <a:cxnLst/>
            <a:rect l="l" t="t" r="r" b="b"/>
            <a:pathLst>
              <a:path w="5397500" h="317500">
                <a:moveTo>
                  <a:pt x="31750" y="0"/>
                </a:moveTo>
                <a:lnTo>
                  <a:pt x="5365750" y="0"/>
                </a:lnTo>
                <a:cubicBezTo>
                  <a:pt x="5383273" y="0"/>
                  <a:pt x="5397500" y="14227"/>
                  <a:pt x="5397500" y="31750"/>
                </a:cubicBezTo>
                <a:lnTo>
                  <a:pt x="5397500" y="285750"/>
                </a:lnTo>
                <a:cubicBezTo>
                  <a:pt x="5397500" y="303273"/>
                  <a:pt x="5383273" y="317500"/>
                  <a:pt x="5365750" y="317500"/>
                </a:cubicBezTo>
                <a:lnTo>
                  <a:pt x="31750" y="317500"/>
                </a:lnTo>
                <a:cubicBezTo>
                  <a:pt x="14227" y="317500"/>
                  <a:pt x="0" y="303273"/>
                  <a:pt x="0" y="285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B58A3F">
              <a:alpha val="10196"/>
            </a:srgbClr>
          </a:solidFill>
        </p:spPr>
      </p:sp>
      <p:sp>
        <p:nvSpPr>
          <p:cNvPr id="55" name="Text 53"/>
          <p:cNvSpPr/>
          <p:nvPr/>
        </p:nvSpPr>
        <p:spPr>
          <a:xfrm>
            <a:off x="6413500" y="5492750"/>
            <a:ext cx="57150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真题演练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11432646" y="5492750"/>
            <a:ext cx="31750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B58A3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25%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6350000" y="5810250"/>
            <a:ext cx="5397500" cy="317500"/>
          </a:xfrm>
          <a:custGeom>
            <a:avLst/>
            <a:gdLst/>
            <a:ahLst/>
            <a:cxnLst/>
            <a:rect l="l" t="t" r="r" b="b"/>
            <a:pathLst>
              <a:path w="5397500" h="317500">
                <a:moveTo>
                  <a:pt x="31750" y="0"/>
                </a:moveTo>
                <a:lnTo>
                  <a:pt x="5365750" y="0"/>
                </a:lnTo>
                <a:cubicBezTo>
                  <a:pt x="5383273" y="0"/>
                  <a:pt x="5397500" y="14227"/>
                  <a:pt x="5397500" y="31750"/>
                </a:cubicBezTo>
                <a:lnTo>
                  <a:pt x="5397500" y="285750"/>
                </a:lnTo>
                <a:cubicBezTo>
                  <a:pt x="5397500" y="303273"/>
                  <a:pt x="5383273" y="317500"/>
                  <a:pt x="5365750" y="317500"/>
                </a:cubicBezTo>
                <a:lnTo>
                  <a:pt x="31750" y="317500"/>
                </a:lnTo>
                <a:cubicBezTo>
                  <a:pt x="14227" y="317500"/>
                  <a:pt x="0" y="303273"/>
                  <a:pt x="0" y="285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2A4B43">
              <a:alpha val="5098"/>
            </a:srgbClr>
          </a:solidFill>
        </p:spPr>
      </p:sp>
      <p:sp>
        <p:nvSpPr>
          <p:cNvPr id="58" name="Text 56"/>
          <p:cNvSpPr/>
          <p:nvPr/>
        </p:nvSpPr>
        <p:spPr>
          <a:xfrm>
            <a:off x="6413500" y="5873750"/>
            <a:ext cx="57150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模拟实战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11425535" y="5873750"/>
            <a:ext cx="325438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30%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6350000" y="6191250"/>
            <a:ext cx="5397500" cy="317500"/>
          </a:xfrm>
          <a:custGeom>
            <a:avLst/>
            <a:gdLst/>
            <a:ahLst/>
            <a:cxnLst/>
            <a:rect l="l" t="t" r="r" b="b"/>
            <a:pathLst>
              <a:path w="5397500" h="317500">
                <a:moveTo>
                  <a:pt x="31750" y="0"/>
                </a:moveTo>
                <a:lnTo>
                  <a:pt x="5365750" y="0"/>
                </a:lnTo>
                <a:cubicBezTo>
                  <a:pt x="5383273" y="0"/>
                  <a:pt x="5397500" y="14227"/>
                  <a:pt x="5397500" y="31750"/>
                </a:cubicBezTo>
                <a:lnTo>
                  <a:pt x="5397500" y="285750"/>
                </a:lnTo>
                <a:cubicBezTo>
                  <a:pt x="5397500" y="303273"/>
                  <a:pt x="5383273" y="317500"/>
                  <a:pt x="5365750" y="317500"/>
                </a:cubicBezTo>
                <a:lnTo>
                  <a:pt x="31750" y="317500"/>
                </a:lnTo>
                <a:cubicBezTo>
                  <a:pt x="14227" y="317500"/>
                  <a:pt x="0" y="303273"/>
                  <a:pt x="0" y="285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5E7C73">
              <a:alpha val="5098"/>
            </a:srgbClr>
          </a:solidFill>
        </p:spPr>
      </p:sp>
      <p:sp>
        <p:nvSpPr>
          <p:cNvPr id="61" name="Text 59"/>
          <p:cNvSpPr/>
          <p:nvPr/>
        </p:nvSpPr>
        <p:spPr>
          <a:xfrm>
            <a:off x="6413500" y="6254750"/>
            <a:ext cx="69850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个性化辅导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11450257" y="6254750"/>
            <a:ext cx="293688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10%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71707" y="464634"/>
            <a:ext cx="371707" cy="371707"/>
          </a:xfrm>
          <a:custGeom>
            <a:avLst/>
            <a:gdLst/>
            <a:ahLst/>
            <a:cxnLst/>
            <a:rect l="l" t="t" r="r" b="b"/>
            <a:pathLst>
              <a:path w="371707" h="371707">
                <a:moveTo>
                  <a:pt x="185854" y="0"/>
                </a:moveTo>
                <a:lnTo>
                  <a:pt x="185854" y="0"/>
                </a:lnTo>
                <a:cubicBezTo>
                  <a:pt x="288498" y="0"/>
                  <a:pt x="371707" y="83210"/>
                  <a:pt x="371707" y="185854"/>
                </a:cubicBezTo>
                <a:lnTo>
                  <a:pt x="371707" y="185854"/>
                </a:lnTo>
                <a:cubicBezTo>
                  <a:pt x="371707" y="288498"/>
                  <a:pt x="288498" y="371707"/>
                  <a:pt x="185854" y="371707"/>
                </a:cubicBezTo>
                <a:lnTo>
                  <a:pt x="185854" y="371707"/>
                </a:lnTo>
                <a:cubicBezTo>
                  <a:pt x="83210" y="371707"/>
                  <a:pt x="0" y="288498"/>
                  <a:pt x="0" y="185854"/>
                </a:cubicBezTo>
                <a:lnTo>
                  <a:pt x="0" y="185854"/>
                </a:lnTo>
                <a:cubicBezTo>
                  <a:pt x="0" y="83210"/>
                  <a:pt x="83210" y="0"/>
                  <a:pt x="185854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" name="Text 1"/>
          <p:cNvSpPr/>
          <p:nvPr/>
        </p:nvSpPr>
        <p:spPr>
          <a:xfrm>
            <a:off x="325244" y="464634"/>
            <a:ext cx="464634" cy="3717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65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03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54927" y="402684"/>
            <a:ext cx="841762" cy="1734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5" kern="0" spc="51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DIMENSION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54927" y="594732"/>
            <a:ext cx="1812073" cy="33453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195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通过率与口碑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92098" y="1003610"/>
            <a:ext cx="11011829" cy="26019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15" dirty="0">
                <a:solidFill>
                  <a:srgbClr val="2F3D40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数据真实性和口碑来源是判断机构实力的关键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71707" y="1412488"/>
            <a:ext cx="6811537" cy="3345366"/>
          </a:xfrm>
          <a:custGeom>
            <a:avLst/>
            <a:gdLst/>
            <a:ahLst/>
            <a:cxnLst/>
            <a:rect l="l" t="t" r="r" b="b"/>
            <a:pathLst>
              <a:path w="6811537" h="3345366">
                <a:moveTo>
                  <a:pt x="74334" y="0"/>
                </a:moveTo>
                <a:lnTo>
                  <a:pt x="6737203" y="0"/>
                </a:lnTo>
                <a:cubicBezTo>
                  <a:pt x="6778256" y="0"/>
                  <a:pt x="6811537" y="33280"/>
                  <a:pt x="6811537" y="74334"/>
                </a:cubicBezTo>
                <a:lnTo>
                  <a:pt x="6811537" y="3271032"/>
                </a:lnTo>
                <a:cubicBezTo>
                  <a:pt x="6811537" y="3312085"/>
                  <a:pt x="6778256" y="3345366"/>
                  <a:pt x="6737203" y="3345366"/>
                </a:cubicBezTo>
                <a:lnTo>
                  <a:pt x="74334" y="3345366"/>
                </a:lnTo>
                <a:cubicBezTo>
                  <a:pt x="33280" y="3345366"/>
                  <a:pt x="0" y="3312085"/>
                  <a:pt x="0" y="3271032"/>
                </a:cubicBezTo>
                <a:lnTo>
                  <a:pt x="0" y="74334"/>
                </a:lnTo>
                <a:cubicBezTo>
                  <a:pt x="0" y="33280"/>
                  <a:pt x="33280" y="0"/>
                  <a:pt x="74334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7878" dist="929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66854" y="1598341"/>
            <a:ext cx="139390" cy="185854"/>
          </a:xfrm>
          <a:custGeom>
            <a:avLst/>
            <a:gdLst/>
            <a:ahLst/>
            <a:cxnLst/>
            <a:rect l="l" t="t" r="r" b="b"/>
            <a:pathLst>
              <a:path w="139390" h="185854">
                <a:moveTo>
                  <a:pt x="113037" y="11616"/>
                </a:moveTo>
                <a:lnTo>
                  <a:pt x="116159" y="11616"/>
                </a:lnTo>
                <a:cubicBezTo>
                  <a:pt x="128972" y="11616"/>
                  <a:pt x="139390" y="22034"/>
                  <a:pt x="139390" y="34848"/>
                </a:cubicBezTo>
                <a:lnTo>
                  <a:pt x="139390" y="162622"/>
                </a:lnTo>
                <a:cubicBezTo>
                  <a:pt x="139390" y="175436"/>
                  <a:pt x="128972" y="185854"/>
                  <a:pt x="116159" y="185854"/>
                </a:cubicBezTo>
                <a:lnTo>
                  <a:pt x="23232" y="185854"/>
                </a:lnTo>
                <a:cubicBezTo>
                  <a:pt x="10418" y="185854"/>
                  <a:pt x="0" y="175436"/>
                  <a:pt x="0" y="162622"/>
                </a:cubicBezTo>
                <a:lnTo>
                  <a:pt x="0" y="34848"/>
                </a:lnTo>
                <a:cubicBezTo>
                  <a:pt x="0" y="22034"/>
                  <a:pt x="10418" y="11616"/>
                  <a:pt x="23232" y="11616"/>
                </a:cubicBezTo>
                <a:lnTo>
                  <a:pt x="26353" y="11616"/>
                </a:lnTo>
                <a:cubicBezTo>
                  <a:pt x="30346" y="4683"/>
                  <a:pt x="37860" y="0"/>
                  <a:pt x="46463" y="0"/>
                </a:cubicBezTo>
                <a:lnTo>
                  <a:pt x="92927" y="0"/>
                </a:lnTo>
                <a:cubicBezTo>
                  <a:pt x="101530" y="0"/>
                  <a:pt x="109044" y="4683"/>
                  <a:pt x="113037" y="11616"/>
                </a:cubicBezTo>
                <a:close/>
                <a:moveTo>
                  <a:pt x="90023" y="40655"/>
                </a:moveTo>
                <a:cubicBezTo>
                  <a:pt x="94851" y="40655"/>
                  <a:pt x="98735" y="36771"/>
                  <a:pt x="98735" y="31944"/>
                </a:cubicBezTo>
                <a:cubicBezTo>
                  <a:pt x="98735" y="27116"/>
                  <a:pt x="94851" y="23232"/>
                  <a:pt x="90023" y="23232"/>
                </a:cubicBezTo>
                <a:lnTo>
                  <a:pt x="49367" y="23232"/>
                </a:lnTo>
                <a:cubicBezTo>
                  <a:pt x="44540" y="23232"/>
                  <a:pt x="40655" y="27116"/>
                  <a:pt x="40655" y="31944"/>
                </a:cubicBezTo>
                <a:cubicBezTo>
                  <a:pt x="40655" y="36771"/>
                  <a:pt x="44540" y="40655"/>
                  <a:pt x="49367" y="40655"/>
                </a:cubicBezTo>
                <a:lnTo>
                  <a:pt x="90023" y="40655"/>
                </a:lnTo>
                <a:close/>
                <a:moveTo>
                  <a:pt x="100332" y="94633"/>
                </a:moveTo>
                <a:cubicBezTo>
                  <a:pt x="102873" y="90567"/>
                  <a:pt x="101639" y="85195"/>
                  <a:pt x="97573" y="82618"/>
                </a:cubicBezTo>
                <a:cubicBezTo>
                  <a:pt x="93508" y="80040"/>
                  <a:pt x="88135" y="81311"/>
                  <a:pt x="85558" y="85377"/>
                </a:cubicBezTo>
                <a:lnTo>
                  <a:pt x="63270" y="121059"/>
                </a:lnTo>
                <a:lnTo>
                  <a:pt x="53469" y="107991"/>
                </a:lnTo>
                <a:cubicBezTo>
                  <a:pt x="50565" y="104143"/>
                  <a:pt x="45120" y="103345"/>
                  <a:pt x="41273" y="106249"/>
                </a:cubicBezTo>
                <a:cubicBezTo>
                  <a:pt x="37425" y="109153"/>
                  <a:pt x="36626" y="114598"/>
                  <a:pt x="39530" y="118445"/>
                </a:cubicBezTo>
                <a:lnTo>
                  <a:pt x="56954" y="141677"/>
                </a:lnTo>
                <a:cubicBezTo>
                  <a:pt x="58660" y="143964"/>
                  <a:pt x="61419" y="145271"/>
                  <a:pt x="64286" y="145162"/>
                </a:cubicBezTo>
                <a:cubicBezTo>
                  <a:pt x="67154" y="145053"/>
                  <a:pt x="69768" y="143528"/>
                  <a:pt x="71292" y="141060"/>
                </a:cubicBezTo>
                <a:lnTo>
                  <a:pt x="100332" y="94597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9" name="Text 7"/>
          <p:cNvSpPr/>
          <p:nvPr/>
        </p:nvSpPr>
        <p:spPr>
          <a:xfrm>
            <a:off x="752707" y="1561171"/>
            <a:ext cx="6374780" cy="26019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65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评估标准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20390" y="1970049"/>
            <a:ext cx="6514171" cy="966439"/>
          </a:xfrm>
          <a:custGeom>
            <a:avLst/>
            <a:gdLst/>
            <a:ahLst/>
            <a:cxnLst/>
            <a:rect l="l" t="t" r="r" b="b"/>
            <a:pathLst>
              <a:path w="6514171" h="966439">
                <a:moveTo>
                  <a:pt x="74338" y="0"/>
                </a:moveTo>
                <a:lnTo>
                  <a:pt x="6439832" y="0"/>
                </a:lnTo>
                <a:cubicBezTo>
                  <a:pt x="6480861" y="0"/>
                  <a:pt x="6514171" y="33310"/>
                  <a:pt x="6514171" y="74338"/>
                </a:cubicBezTo>
                <a:lnTo>
                  <a:pt x="6514171" y="892101"/>
                </a:lnTo>
                <a:cubicBezTo>
                  <a:pt x="6514171" y="933129"/>
                  <a:pt x="6480861" y="966439"/>
                  <a:pt x="6439832" y="966439"/>
                </a:cubicBezTo>
                <a:lnTo>
                  <a:pt x="74338" y="966439"/>
                </a:lnTo>
                <a:cubicBezTo>
                  <a:pt x="33310" y="966439"/>
                  <a:pt x="0" y="933129"/>
                  <a:pt x="0" y="892101"/>
                </a:cubicBezTo>
                <a:lnTo>
                  <a:pt x="0" y="74338"/>
                </a:lnTo>
                <a:cubicBezTo>
                  <a:pt x="0" y="33310"/>
                  <a:pt x="33310" y="0"/>
                  <a:pt x="74338" y="0"/>
                </a:cubicBezTo>
                <a:close/>
              </a:path>
            </a:pathLst>
          </a:custGeom>
          <a:solidFill>
            <a:srgbClr val="2A4B43">
              <a:alpha val="5098"/>
            </a:srgbClr>
          </a:solidFill>
        </p:spPr>
      </p:sp>
      <p:sp>
        <p:nvSpPr>
          <p:cNvPr id="11" name="Shape 9"/>
          <p:cNvSpPr/>
          <p:nvPr/>
        </p:nvSpPr>
        <p:spPr>
          <a:xfrm>
            <a:off x="666750" y="2118732"/>
            <a:ext cx="162622" cy="185854"/>
          </a:xfrm>
          <a:custGeom>
            <a:avLst/>
            <a:gdLst/>
            <a:ahLst/>
            <a:cxnLst/>
            <a:rect l="l" t="t" r="r" b="b"/>
            <a:pathLst>
              <a:path w="162622" h="185854">
                <a:moveTo>
                  <a:pt x="162622" y="74704"/>
                </a:moveTo>
                <a:cubicBezTo>
                  <a:pt x="157250" y="78262"/>
                  <a:pt x="151079" y="81129"/>
                  <a:pt x="144654" y="83416"/>
                </a:cubicBezTo>
                <a:cubicBezTo>
                  <a:pt x="127593" y="89515"/>
                  <a:pt x="105196" y="92927"/>
                  <a:pt x="81311" y="92927"/>
                </a:cubicBezTo>
                <a:cubicBezTo>
                  <a:pt x="57426" y="92927"/>
                  <a:pt x="34993" y="89478"/>
                  <a:pt x="17968" y="83416"/>
                </a:cubicBezTo>
                <a:cubicBezTo>
                  <a:pt x="11580" y="81129"/>
                  <a:pt x="5372" y="78262"/>
                  <a:pt x="0" y="74704"/>
                </a:cubicBezTo>
                <a:lnTo>
                  <a:pt x="0" y="104543"/>
                </a:lnTo>
                <a:cubicBezTo>
                  <a:pt x="0" y="120587"/>
                  <a:pt x="36408" y="133582"/>
                  <a:pt x="81311" y="133582"/>
                </a:cubicBezTo>
                <a:cubicBezTo>
                  <a:pt x="126214" y="133582"/>
                  <a:pt x="162622" y="120587"/>
                  <a:pt x="162622" y="104543"/>
                </a:cubicBezTo>
                <a:lnTo>
                  <a:pt x="162622" y="74704"/>
                </a:lnTo>
                <a:close/>
                <a:moveTo>
                  <a:pt x="162622" y="46463"/>
                </a:moveTo>
                <a:lnTo>
                  <a:pt x="162622" y="29040"/>
                </a:lnTo>
                <a:cubicBezTo>
                  <a:pt x="162622" y="12995"/>
                  <a:pt x="126214" y="0"/>
                  <a:pt x="81311" y="0"/>
                </a:cubicBezTo>
                <a:cubicBezTo>
                  <a:pt x="36408" y="0"/>
                  <a:pt x="0" y="12995"/>
                  <a:pt x="0" y="29040"/>
                </a:cubicBezTo>
                <a:lnTo>
                  <a:pt x="0" y="46463"/>
                </a:lnTo>
                <a:cubicBezTo>
                  <a:pt x="0" y="62508"/>
                  <a:pt x="36408" y="75503"/>
                  <a:pt x="81311" y="75503"/>
                </a:cubicBezTo>
                <a:cubicBezTo>
                  <a:pt x="126214" y="75503"/>
                  <a:pt x="162622" y="62508"/>
                  <a:pt x="162622" y="46463"/>
                </a:cubicBezTo>
                <a:close/>
                <a:moveTo>
                  <a:pt x="144654" y="141496"/>
                </a:moveTo>
                <a:cubicBezTo>
                  <a:pt x="127629" y="147558"/>
                  <a:pt x="105232" y="151006"/>
                  <a:pt x="81311" y="151006"/>
                </a:cubicBezTo>
                <a:cubicBezTo>
                  <a:pt x="57390" y="151006"/>
                  <a:pt x="34993" y="147558"/>
                  <a:pt x="17968" y="141496"/>
                </a:cubicBezTo>
                <a:cubicBezTo>
                  <a:pt x="11580" y="139209"/>
                  <a:pt x="5372" y="136341"/>
                  <a:pt x="0" y="132784"/>
                </a:cubicBezTo>
                <a:lnTo>
                  <a:pt x="0" y="156814"/>
                </a:lnTo>
                <a:cubicBezTo>
                  <a:pt x="0" y="172858"/>
                  <a:pt x="36408" y="185854"/>
                  <a:pt x="81311" y="185854"/>
                </a:cubicBezTo>
                <a:cubicBezTo>
                  <a:pt x="126214" y="185854"/>
                  <a:pt x="162622" y="172858"/>
                  <a:pt x="162622" y="156814"/>
                </a:cubicBezTo>
                <a:lnTo>
                  <a:pt x="162622" y="132784"/>
                </a:lnTo>
                <a:cubicBezTo>
                  <a:pt x="157250" y="136341"/>
                  <a:pt x="151079" y="139209"/>
                  <a:pt x="144654" y="141496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12" name="Text 10"/>
          <p:cNvSpPr/>
          <p:nvPr/>
        </p:nvSpPr>
        <p:spPr>
          <a:xfrm>
            <a:off x="975732" y="2081561"/>
            <a:ext cx="6021659" cy="2230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数据真实性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75732" y="2341756"/>
            <a:ext cx="6021659" cy="4832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通过率数据是否有 </a:t>
            </a:r>
            <a:r>
              <a:rPr lang="en-US" sz="117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具体说明 </a:t>
            </a:r>
            <a:r>
              <a:rPr lang="en-US" sz="117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（如样本量、统计口径）？是整体通过率还是面试通过率？警惕模糊宣传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20390" y="3048000"/>
            <a:ext cx="6514171" cy="724829"/>
          </a:xfrm>
          <a:custGeom>
            <a:avLst/>
            <a:gdLst/>
            <a:ahLst/>
            <a:cxnLst/>
            <a:rect l="l" t="t" r="r" b="b"/>
            <a:pathLst>
              <a:path w="6514171" h="724829">
                <a:moveTo>
                  <a:pt x="74338" y="0"/>
                </a:moveTo>
                <a:lnTo>
                  <a:pt x="6439832" y="0"/>
                </a:lnTo>
                <a:cubicBezTo>
                  <a:pt x="6480861" y="0"/>
                  <a:pt x="6514171" y="33310"/>
                  <a:pt x="6514171" y="74338"/>
                </a:cubicBezTo>
                <a:lnTo>
                  <a:pt x="6514171" y="650491"/>
                </a:lnTo>
                <a:cubicBezTo>
                  <a:pt x="6514171" y="691519"/>
                  <a:pt x="6480861" y="724829"/>
                  <a:pt x="6439832" y="724829"/>
                </a:cubicBezTo>
                <a:lnTo>
                  <a:pt x="74338" y="724829"/>
                </a:lnTo>
                <a:cubicBezTo>
                  <a:pt x="33310" y="724829"/>
                  <a:pt x="0" y="691519"/>
                  <a:pt x="0" y="650491"/>
                </a:cubicBezTo>
                <a:lnTo>
                  <a:pt x="0" y="74338"/>
                </a:lnTo>
                <a:cubicBezTo>
                  <a:pt x="0" y="33310"/>
                  <a:pt x="33310" y="0"/>
                  <a:pt x="74338" y="0"/>
                </a:cubicBezTo>
                <a:close/>
              </a:path>
            </a:pathLst>
          </a:custGeom>
          <a:solidFill>
            <a:srgbClr val="5E7C73">
              <a:alpha val="5098"/>
            </a:srgbClr>
          </a:solidFill>
        </p:spPr>
      </p:sp>
      <p:sp>
        <p:nvSpPr>
          <p:cNvPr id="15" name="Shape 13"/>
          <p:cNvSpPr/>
          <p:nvPr/>
        </p:nvSpPr>
        <p:spPr>
          <a:xfrm>
            <a:off x="643518" y="3196683"/>
            <a:ext cx="209085" cy="185854"/>
          </a:xfrm>
          <a:custGeom>
            <a:avLst/>
            <a:gdLst/>
            <a:ahLst/>
            <a:cxnLst/>
            <a:rect l="l" t="t" r="r" b="b"/>
            <a:pathLst>
              <a:path w="209085" h="185854">
                <a:moveTo>
                  <a:pt x="139390" y="52271"/>
                </a:moveTo>
                <a:cubicBezTo>
                  <a:pt x="139390" y="87554"/>
                  <a:pt x="108173" y="116159"/>
                  <a:pt x="69695" y="116159"/>
                </a:cubicBezTo>
                <a:cubicBezTo>
                  <a:pt x="60003" y="116159"/>
                  <a:pt x="50783" y="114344"/>
                  <a:pt x="42398" y="111077"/>
                </a:cubicBezTo>
                <a:lnTo>
                  <a:pt x="12777" y="126758"/>
                </a:lnTo>
                <a:cubicBezTo>
                  <a:pt x="9402" y="128537"/>
                  <a:pt x="5263" y="127920"/>
                  <a:pt x="2541" y="125233"/>
                </a:cubicBezTo>
                <a:cubicBezTo>
                  <a:pt x="-181" y="122547"/>
                  <a:pt x="-799" y="118373"/>
                  <a:pt x="1016" y="114997"/>
                </a:cubicBezTo>
                <a:lnTo>
                  <a:pt x="13939" y="90604"/>
                </a:lnTo>
                <a:cubicBezTo>
                  <a:pt x="5191" y="79932"/>
                  <a:pt x="0" y="66646"/>
                  <a:pt x="0" y="52271"/>
                </a:cubicBezTo>
                <a:cubicBezTo>
                  <a:pt x="0" y="16988"/>
                  <a:pt x="31218" y="-11616"/>
                  <a:pt x="69695" y="-11616"/>
                </a:cubicBezTo>
                <a:cubicBezTo>
                  <a:pt x="108173" y="-11616"/>
                  <a:pt x="139390" y="16988"/>
                  <a:pt x="139390" y="52271"/>
                </a:cubicBezTo>
                <a:close/>
                <a:moveTo>
                  <a:pt x="139390" y="185854"/>
                </a:moveTo>
                <a:cubicBezTo>
                  <a:pt x="105232" y="185854"/>
                  <a:pt x="76810" y="163312"/>
                  <a:pt x="70857" y="133582"/>
                </a:cubicBezTo>
                <a:cubicBezTo>
                  <a:pt x="114416" y="133038"/>
                  <a:pt x="152277" y="102038"/>
                  <a:pt x="156451" y="60003"/>
                </a:cubicBezTo>
                <a:cubicBezTo>
                  <a:pt x="186689" y="66973"/>
                  <a:pt x="209085" y="92056"/>
                  <a:pt x="209085" y="121966"/>
                </a:cubicBezTo>
                <a:cubicBezTo>
                  <a:pt x="209085" y="136341"/>
                  <a:pt x="203895" y="149627"/>
                  <a:pt x="195146" y="160299"/>
                </a:cubicBezTo>
                <a:lnTo>
                  <a:pt x="208069" y="184692"/>
                </a:lnTo>
                <a:cubicBezTo>
                  <a:pt x="209848" y="188068"/>
                  <a:pt x="209231" y="192206"/>
                  <a:pt x="206544" y="194929"/>
                </a:cubicBezTo>
                <a:cubicBezTo>
                  <a:pt x="203858" y="197651"/>
                  <a:pt x="199684" y="198268"/>
                  <a:pt x="196308" y="196453"/>
                </a:cubicBezTo>
                <a:lnTo>
                  <a:pt x="166688" y="180772"/>
                </a:lnTo>
                <a:cubicBezTo>
                  <a:pt x="158302" y="184039"/>
                  <a:pt x="149082" y="185854"/>
                  <a:pt x="139390" y="185854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16" name="Text 14"/>
          <p:cNvSpPr/>
          <p:nvPr/>
        </p:nvSpPr>
        <p:spPr>
          <a:xfrm>
            <a:off x="975732" y="3159512"/>
            <a:ext cx="6021659" cy="2230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口碑来源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75732" y="3419707"/>
            <a:ext cx="6021659" cy="2416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口碑是来自 </a:t>
            </a:r>
            <a:r>
              <a:rPr lang="en-US" sz="117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官方宣传 </a:t>
            </a:r>
            <a:r>
              <a:rPr lang="en-US" sz="117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，还是学员在知乎、小红书、豆瓣、贴吧等平台的 </a:t>
            </a:r>
            <a:r>
              <a:rPr lang="en-US" sz="117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真实分享 </a:t>
            </a:r>
            <a:r>
              <a:rPr lang="en-US" sz="117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？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20390" y="3884341"/>
            <a:ext cx="6514171" cy="724829"/>
          </a:xfrm>
          <a:custGeom>
            <a:avLst/>
            <a:gdLst/>
            <a:ahLst/>
            <a:cxnLst/>
            <a:rect l="l" t="t" r="r" b="b"/>
            <a:pathLst>
              <a:path w="6514171" h="724829">
                <a:moveTo>
                  <a:pt x="74338" y="0"/>
                </a:moveTo>
                <a:lnTo>
                  <a:pt x="6439832" y="0"/>
                </a:lnTo>
                <a:cubicBezTo>
                  <a:pt x="6480861" y="0"/>
                  <a:pt x="6514171" y="33310"/>
                  <a:pt x="6514171" y="74338"/>
                </a:cubicBezTo>
                <a:lnTo>
                  <a:pt x="6514171" y="650491"/>
                </a:lnTo>
                <a:cubicBezTo>
                  <a:pt x="6514171" y="691519"/>
                  <a:pt x="6480861" y="724829"/>
                  <a:pt x="6439832" y="724829"/>
                </a:cubicBezTo>
                <a:lnTo>
                  <a:pt x="74338" y="724829"/>
                </a:lnTo>
                <a:cubicBezTo>
                  <a:pt x="33310" y="724829"/>
                  <a:pt x="0" y="691519"/>
                  <a:pt x="0" y="650491"/>
                </a:cubicBezTo>
                <a:lnTo>
                  <a:pt x="0" y="74338"/>
                </a:lnTo>
                <a:cubicBezTo>
                  <a:pt x="0" y="33310"/>
                  <a:pt x="33310" y="0"/>
                  <a:pt x="74338" y="0"/>
                </a:cubicBezTo>
                <a:close/>
              </a:path>
            </a:pathLst>
          </a:custGeom>
          <a:solidFill>
            <a:srgbClr val="B58A3F">
              <a:alpha val="10196"/>
            </a:srgbClr>
          </a:solidFill>
        </p:spPr>
      </p:sp>
      <p:sp>
        <p:nvSpPr>
          <p:cNvPr id="19" name="Shape 17"/>
          <p:cNvSpPr/>
          <p:nvPr/>
        </p:nvSpPr>
        <p:spPr>
          <a:xfrm>
            <a:off x="655134" y="4033024"/>
            <a:ext cx="185854" cy="185854"/>
          </a:xfrm>
          <a:custGeom>
            <a:avLst/>
            <a:gdLst/>
            <a:ahLst/>
            <a:cxnLst/>
            <a:rect l="l" t="t" r="r" b="b"/>
            <a:pathLst>
              <a:path w="185854" h="185854">
                <a:moveTo>
                  <a:pt x="92927" y="185854"/>
                </a:moveTo>
                <a:cubicBezTo>
                  <a:pt x="144215" y="185854"/>
                  <a:pt x="185854" y="144215"/>
                  <a:pt x="185854" y="92927"/>
                </a:cubicBezTo>
                <a:cubicBezTo>
                  <a:pt x="185854" y="41639"/>
                  <a:pt x="144215" y="0"/>
                  <a:pt x="92927" y="0"/>
                </a:cubicBezTo>
                <a:cubicBezTo>
                  <a:pt x="41639" y="0"/>
                  <a:pt x="0" y="41639"/>
                  <a:pt x="0" y="92927"/>
                </a:cubicBezTo>
                <a:cubicBezTo>
                  <a:pt x="0" y="144215"/>
                  <a:pt x="41639" y="185854"/>
                  <a:pt x="92927" y="185854"/>
                </a:cubicBezTo>
                <a:close/>
                <a:moveTo>
                  <a:pt x="92927" y="49367"/>
                </a:moveTo>
                <a:cubicBezTo>
                  <a:pt x="97755" y="49367"/>
                  <a:pt x="101639" y="53251"/>
                  <a:pt x="101639" y="58079"/>
                </a:cubicBezTo>
                <a:lnTo>
                  <a:pt x="101639" y="98735"/>
                </a:lnTo>
                <a:cubicBezTo>
                  <a:pt x="101639" y="103563"/>
                  <a:pt x="97755" y="107447"/>
                  <a:pt x="92927" y="107447"/>
                </a:cubicBezTo>
                <a:cubicBezTo>
                  <a:pt x="88099" y="107447"/>
                  <a:pt x="84215" y="103563"/>
                  <a:pt x="84215" y="98735"/>
                </a:cubicBezTo>
                <a:lnTo>
                  <a:pt x="84215" y="58079"/>
                </a:lnTo>
                <a:cubicBezTo>
                  <a:pt x="84215" y="53251"/>
                  <a:pt x="88099" y="49367"/>
                  <a:pt x="92927" y="49367"/>
                </a:cubicBezTo>
                <a:close/>
                <a:moveTo>
                  <a:pt x="83235" y="127774"/>
                </a:moveTo>
                <a:cubicBezTo>
                  <a:pt x="83014" y="124177"/>
                  <a:pt x="84808" y="120754"/>
                  <a:pt x="87892" y="118889"/>
                </a:cubicBezTo>
                <a:cubicBezTo>
                  <a:pt x="90976" y="117023"/>
                  <a:pt x="94841" y="117023"/>
                  <a:pt x="97925" y="118889"/>
                </a:cubicBezTo>
                <a:cubicBezTo>
                  <a:pt x="101009" y="120754"/>
                  <a:pt x="102803" y="124177"/>
                  <a:pt x="102583" y="127774"/>
                </a:cubicBezTo>
                <a:cubicBezTo>
                  <a:pt x="102803" y="131372"/>
                  <a:pt x="101009" y="134795"/>
                  <a:pt x="97925" y="136660"/>
                </a:cubicBezTo>
                <a:cubicBezTo>
                  <a:pt x="94841" y="138526"/>
                  <a:pt x="90976" y="138526"/>
                  <a:pt x="87892" y="136660"/>
                </a:cubicBezTo>
                <a:cubicBezTo>
                  <a:pt x="84808" y="134795"/>
                  <a:pt x="83014" y="131372"/>
                  <a:pt x="83235" y="127774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0" name="Text 18"/>
          <p:cNvSpPr/>
          <p:nvPr/>
        </p:nvSpPr>
        <p:spPr>
          <a:xfrm>
            <a:off x="975732" y="3995854"/>
            <a:ext cx="6021659" cy="2230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负面反馈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75732" y="4256049"/>
            <a:ext cx="6021659" cy="2416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机构如何处理和回应 </a:t>
            </a:r>
            <a:r>
              <a:rPr lang="en-US" sz="117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负面评价 </a:t>
            </a:r>
            <a:r>
              <a:rPr lang="en-US" sz="117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？这反映了其服务态度和问题解决能力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390293" y="4869366"/>
            <a:ext cx="6792951" cy="1542585"/>
          </a:xfrm>
          <a:custGeom>
            <a:avLst/>
            <a:gdLst/>
            <a:ahLst/>
            <a:cxnLst/>
            <a:rect l="l" t="t" r="r" b="b"/>
            <a:pathLst>
              <a:path w="6792951" h="1542585">
                <a:moveTo>
                  <a:pt x="37171" y="0"/>
                </a:moveTo>
                <a:lnTo>
                  <a:pt x="6718614" y="0"/>
                </a:lnTo>
                <a:cubicBezTo>
                  <a:pt x="6759669" y="0"/>
                  <a:pt x="6792951" y="33282"/>
                  <a:pt x="6792951" y="74337"/>
                </a:cubicBezTo>
                <a:lnTo>
                  <a:pt x="6792951" y="1468248"/>
                </a:lnTo>
                <a:cubicBezTo>
                  <a:pt x="6792951" y="1509303"/>
                  <a:pt x="6759669" y="1542585"/>
                  <a:pt x="6718614" y="1542585"/>
                </a:cubicBezTo>
                <a:lnTo>
                  <a:pt x="37171" y="1542585"/>
                </a:lnTo>
                <a:cubicBezTo>
                  <a:pt x="16642" y="1542585"/>
                  <a:pt x="0" y="1525943"/>
                  <a:pt x="0" y="1505415"/>
                </a:cubicBezTo>
                <a:lnTo>
                  <a:pt x="0" y="37171"/>
                </a:lnTo>
                <a:cubicBezTo>
                  <a:pt x="0" y="16656"/>
                  <a:pt x="16656" y="0"/>
                  <a:pt x="37171" y="0"/>
                </a:cubicBezTo>
                <a:close/>
              </a:path>
            </a:pathLst>
          </a:custGeom>
          <a:solidFill>
            <a:srgbClr val="B58A3F">
              <a:alpha val="10196"/>
            </a:srgbClr>
          </a:solidFill>
        </p:spPr>
      </p:sp>
      <p:sp>
        <p:nvSpPr>
          <p:cNvPr id="23" name="Shape 21"/>
          <p:cNvSpPr/>
          <p:nvPr/>
        </p:nvSpPr>
        <p:spPr>
          <a:xfrm>
            <a:off x="390293" y="4869366"/>
            <a:ext cx="37171" cy="1542585"/>
          </a:xfrm>
          <a:custGeom>
            <a:avLst/>
            <a:gdLst/>
            <a:ahLst/>
            <a:cxnLst/>
            <a:rect l="l" t="t" r="r" b="b"/>
            <a:pathLst>
              <a:path w="37171" h="1542585">
                <a:moveTo>
                  <a:pt x="37171" y="0"/>
                </a:moveTo>
                <a:lnTo>
                  <a:pt x="37171" y="0"/>
                </a:lnTo>
                <a:lnTo>
                  <a:pt x="37171" y="1542585"/>
                </a:lnTo>
                <a:lnTo>
                  <a:pt x="37171" y="1542585"/>
                </a:lnTo>
                <a:cubicBezTo>
                  <a:pt x="16642" y="1542585"/>
                  <a:pt x="0" y="1525943"/>
                  <a:pt x="0" y="1505415"/>
                </a:cubicBezTo>
                <a:lnTo>
                  <a:pt x="0" y="37171"/>
                </a:lnTo>
                <a:cubicBezTo>
                  <a:pt x="0" y="16642"/>
                  <a:pt x="16642" y="0"/>
                  <a:pt x="37171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4" name="Shape 22"/>
          <p:cNvSpPr/>
          <p:nvPr/>
        </p:nvSpPr>
        <p:spPr>
          <a:xfrm>
            <a:off x="580793" y="5064512"/>
            <a:ext cx="167268" cy="167268"/>
          </a:xfrm>
          <a:custGeom>
            <a:avLst/>
            <a:gdLst/>
            <a:ahLst/>
            <a:cxnLst/>
            <a:rect l="l" t="t" r="r" b="b"/>
            <a:pathLst>
              <a:path w="167268" h="167268">
                <a:moveTo>
                  <a:pt x="135905" y="67953"/>
                </a:moveTo>
                <a:cubicBezTo>
                  <a:pt x="135905" y="82948"/>
                  <a:pt x="131038" y="96800"/>
                  <a:pt x="122838" y="108038"/>
                </a:cubicBezTo>
                <a:lnTo>
                  <a:pt x="164197" y="149431"/>
                </a:lnTo>
                <a:cubicBezTo>
                  <a:pt x="168281" y="153514"/>
                  <a:pt x="168281" y="160146"/>
                  <a:pt x="164197" y="164230"/>
                </a:cubicBezTo>
                <a:cubicBezTo>
                  <a:pt x="160114" y="168314"/>
                  <a:pt x="153482" y="168314"/>
                  <a:pt x="149398" y="164230"/>
                </a:cubicBezTo>
                <a:lnTo>
                  <a:pt x="108038" y="122838"/>
                </a:lnTo>
                <a:cubicBezTo>
                  <a:pt x="96800" y="131038"/>
                  <a:pt x="82948" y="135905"/>
                  <a:pt x="67953" y="135905"/>
                </a:cubicBezTo>
                <a:cubicBezTo>
                  <a:pt x="30415" y="135905"/>
                  <a:pt x="0" y="105490"/>
                  <a:pt x="0" y="67953"/>
                </a:cubicBezTo>
                <a:cubicBezTo>
                  <a:pt x="0" y="30415"/>
                  <a:pt x="30415" y="0"/>
                  <a:pt x="67953" y="0"/>
                </a:cubicBezTo>
                <a:cubicBezTo>
                  <a:pt x="105490" y="0"/>
                  <a:pt x="135905" y="30415"/>
                  <a:pt x="135905" y="67953"/>
                </a:cubicBezTo>
                <a:close/>
                <a:moveTo>
                  <a:pt x="67953" y="114997"/>
                </a:moveTo>
                <a:cubicBezTo>
                  <a:pt x="93917" y="114997"/>
                  <a:pt x="114997" y="93917"/>
                  <a:pt x="114997" y="67953"/>
                </a:cubicBezTo>
                <a:cubicBezTo>
                  <a:pt x="114997" y="41988"/>
                  <a:pt x="93917" y="20909"/>
                  <a:pt x="67953" y="20909"/>
                </a:cubicBezTo>
                <a:cubicBezTo>
                  <a:pt x="41988" y="20909"/>
                  <a:pt x="20909" y="41988"/>
                  <a:pt x="20909" y="67953"/>
                </a:cubicBezTo>
                <a:cubicBezTo>
                  <a:pt x="20909" y="93917"/>
                  <a:pt x="41988" y="114997"/>
                  <a:pt x="67953" y="114997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5" name="Text 23"/>
          <p:cNvSpPr/>
          <p:nvPr/>
        </p:nvSpPr>
        <p:spPr>
          <a:xfrm>
            <a:off x="771293" y="5018049"/>
            <a:ext cx="6346902" cy="26019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15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深度考察建议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76146" y="5426927"/>
            <a:ext cx="148683" cy="148683"/>
          </a:xfrm>
          <a:custGeom>
            <a:avLst/>
            <a:gdLst/>
            <a:ahLst/>
            <a:cxnLst/>
            <a:rect l="l" t="t" r="r" b="b"/>
            <a:pathLst>
              <a:path w="148683" h="148683">
                <a:moveTo>
                  <a:pt x="74341" y="148683"/>
                </a:moveTo>
                <a:cubicBezTo>
                  <a:pt x="115372" y="148683"/>
                  <a:pt x="148683" y="115372"/>
                  <a:pt x="148683" y="74341"/>
                </a:cubicBezTo>
                <a:cubicBezTo>
                  <a:pt x="148683" y="33311"/>
                  <a:pt x="115372" y="0"/>
                  <a:pt x="74341" y="0"/>
                </a:cubicBezTo>
                <a:cubicBezTo>
                  <a:pt x="33311" y="0"/>
                  <a:pt x="0" y="33311"/>
                  <a:pt x="0" y="74341"/>
                </a:cubicBezTo>
                <a:cubicBezTo>
                  <a:pt x="0" y="115372"/>
                  <a:pt x="33311" y="148683"/>
                  <a:pt x="74341" y="148683"/>
                </a:cubicBezTo>
                <a:close/>
                <a:moveTo>
                  <a:pt x="98851" y="61767"/>
                </a:moveTo>
                <a:lnTo>
                  <a:pt x="75619" y="98938"/>
                </a:lnTo>
                <a:cubicBezTo>
                  <a:pt x="74400" y="100884"/>
                  <a:pt x="72309" y="102103"/>
                  <a:pt x="70015" y="102220"/>
                </a:cubicBezTo>
                <a:cubicBezTo>
                  <a:pt x="67720" y="102336"/>
                  <a:pt x="65513" y="101290"/>
                  <a:pt x="64149" y="99432"/>
                </a:cubicBezTo>
                <a:lnTo>
                  <a:pt x="50210" y="80846"/>
                </a:lnTo>
                <a:cubicBezTo>
                  <a:pt x="47886" y="77768"/>
                  <a:pt x="48525" y="73412"/>
                  <a:pt x="51603" y="71089"/>
                </a:cubicBezTo>
                <a:cubicBezTo>
                  <a:pt x="54682" y="68766"/>
                  <a:pt x="59038" y="69405"/>
                  <a:pt x="61361" y="72483"/>
                </a:cubicBezTo>
                <a:lnTo>
                  <a:pt x="69201" y="82937"/>
                </a:lnTo>
                <a:lnTo>
                  <a:pt x="87032" y="54391"/>
                </a:lnTo>
                <a:cubicBezTo>
                  <a:pt x="89065" y="51139"/>
                  <a:pt x="93362" y="50122"/>
                  <a:pt x="96644" y="52184"/>
                </a:cubicBezTo>
                <a:cubicBezTo>
                  <a:pt x="99925" y="54246"/>
                  <a:pt x="100913" y="58515"/>
                  <a:pt x="98851" y="61796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7" name="Text 25"/>
          <p:cNvSpPr/>
          <p:nvPr/>
        </p:nvSpPr>
        <p:spPr>
          <a:xfrm>
            <a:off x="817756" y="5389756"/>
            <a:ext cx="4228171" cy="2416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0" b="1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寻找"活"的学员：</a:t>
            </a:r>
            <a:r>
              <a:rPr lang="en-US" sz="117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尝试在社交平台私信询问往期学员的真实体验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76146" y="5742878"/>
            <a:ext cx="148683" cy="148683"/>
          </a:xfrm>
          <a:custGeom>
            <a:avLst/>
            <a:gdLst/>
            <a:ahLst/>
            <a:cxnLst/>
            <a:rect l="l" t="t" r="r" b="b"/>
            <a:pathLst>
              <a:path w="148683" h="148683">
                <a:moveTo>
                  <a:pt x="74341" y="148683"/>
                </a:moveTo>
                <a:cubicBezTo>
                  <a:pt x="115372" y="148683"/>
                  <a:pt x="148683" y="115372"/>
                  <a:pt x="148683" y="74341"/>
                </a:cubicBezTo>
                <a:cubicBezTo>
                  <a:pt x="148683" y="33311"/>
                  <a:pt x="115372" y="0"/>
                  <a:pt x="74341" y="0"/>
                </a:cubicBezTo>
                <a:cubicBezTo>
                  <a:pt x="33311" y="0"/>
                  <a:pt x="0" y="33311"/>
                  <a:pt x="0" y="74341"/>
                </a:cubicBezTo>
                <a:cubicBezTo>
                  <a:pt x="0" y="115372"/>
                  <a:pt x="33311" y="148683"/>
                  <a:pt x="74341" y="148683"/>
                </a:cubicBezTo>
                <a:close/>
                <a:moveTo>
                  <a:pt x="98851" y="61767"/>
                </a:moveTo>
                <a:lnTo>
                  <a:pt x="75619" y="98938"/>
                </a:lnTo>
                <a:cubicBezTo>
                  <a:pt x="74400" y="100884"/>
                  <a:pt x="72309" y="102103"/>
                  <a:pt x="70015" y="102220"/>
                </a:cubicBezTo>
                <a:cubicBezTo>
                  <a:pt x="67720" y="102336"/>
                  <a:pt x="65513" y="101290"/>
                  <a:pt x="64149" y="99432"/>
                </a:cubicBezTo>
                <a:lnTo>
                  <a:pt x="50210" y="80846"/>
                </a:lnTo>
                <a:cubicBezTo>
                  <a:pt x="47886" y="77768"/>
                  <a:pt x="48525" y="73412"/>
                  <a:pt x="51603" y="71089"/>
                </a:cubicBezTo>
                <a:cubicBezTo>
                  <a:pt x="54682" y="68766"/>
                  <a:pt x="59038" y="69405"/>
                  <a:pt x="61361" y="72483"/>
                </a:cubicBezTo>
                <a:lnTo>
                  <a:pt x="69201" y="82937"/>
                </a:lnTo>
                <a:lnTo>
                  <a:pt x="87032" y="54391"/>
                </a:lnTo>
                <a:cubicBezTo>
                  <a:pt x="89065" y="51139"/>
                  <a:pt x="93362" y="50122"/>
                  <a:pt x="96644" y="52184"/>
                </a:cubicBezTo>
                <a:cubicBezTo>
                  <a:pt x="99925" y="54246"/>
                  <a:pt x="100913" y="58515"/>
                  <a:pt x="98851" y="61796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9" name="Text 27"/>
          <p:cNvSpPr/>
          <p:nvPr/>
        </p:nvSpPr>
        <p:spPr>
          <a:xfrm>
            <a:off x="817756" y="5705707"/>
            <a:ext cx="3986561" cy="2416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0" b="1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重点询问：</a:t>
            </a:r>
            <a:r>
              <a:rPr lang="en-US" sz="117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"老师负责吗？""练习机会多吗？""有没有收获？"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76146" y="6058829"/>
            <a:ext cx="148683" cy="148683"/>
          </a:xfrm>
          <a:custGeom>
            <a:avLst/>
            <a:gdLst/>
            <a:ahLst/>
            <a:cxnLst/>
            <a:rect l="l" t="t" r="r" b="b"/>
            <a:pathLst>
              <a:path w="148683" h="148683">
                <a:moveTo>
                  <a:pt x="74341" y="148683"/>
                </a:moveTo>
                <a:cubicBezTo>
                  <a:pt x="115372" y="148683"/>
                  <a:pt x="148683" y="115372"/>
                  <a:pt x="148683" y="74341"/>
                </a:cubicBezTo>
                <a:cubicBezTo>
                  <a:pt x="148683" y="33311"/>
                  <a:pt x="115372" y="0"/>
                  <a:pt x="74341" y="0"/>
                </a:cubicBezTo>
                <a:cubicBezTo>
                  <a:pt x="33311" y="0"/>
                  <a:pt x="0" y="33311"/>
                  <a:pt x="0" y="74341"/>
                </a:cubicBezTo>
                <a:cubicBezTo>
                  <a:pt x="0" y="115372"/>
                  <a:pt x="33311" y="148683"/>
                  <a:pt x="74341" y="148683"/>
                </a:cubicBezTo>
                <a:close/>
                <a:moveTo>
                  <a:pt x="98851" y="61767"/>
                </a:moveTo>
                <a:lnTo>
                  <a:pt x="75619" y="98938"/>
                </a:lnTo>
                <a:cubicBezTo>
                  <a:pt x="74400" y="100884"/>
                  <a:pt x="72309" y="102103"/>
                  <a:pt x="70015" y="102220"/>
                </a:cubicBezTo>
                <a:cubicBezTo>
                  <a:pt x="67720" y="102336"/>
                  <a:pt x="65513" y="101290"/>
                  <a:pt x="64149" y="99432"/>
                </a:cubicBezTo>
                <a:lnTo>
                  <a:pt x="50210" y="80846"/>
                </a:lnTo>
                <a:cubicBezTo>
                  <a:pt x="47886" y="77768"/>
                  <a:pt x="48525" y="73412"/>
                  <a:pt x="51603" y="71089"/>
                </a:cubicBezTo>
                <a:cubicBezTo>
                  <a:pt x="54682" y="68766"/>
                  <a:pt x="59038" y="69405"/>
                  <a:pt x="61361" y="72483"/>
                </a:cubicBezTo>
                <a:lnTo>
                  <a:pt x="69201" y="82937"/>
                </a:lnTo>
                <a:lnTo>
                  <a:pt x="87032" y="54391"/>
                </a:lnTo>
                <a:cubicBezTo>
                  <a:pt x="89065" y="51139"/>
                  <a:pt x="93362" y="50122"/>
                  <a:pt x="96644" y="52184"/>
                </a:cubicBezTo>
                <a:cubicBezTo>
                  <a:pt x="99925" y="54246"/>
                  <a:pt x="100913" y="58515"/>
                  <a:pt x="98851" y="61796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1" name="Text 29"/>
          <p:cNvSpPr/>
          <p:nvPr/>
        </p:nvSpPr>
        <p:spPr>
          <a:xfrm>
            <a:off x="817756" y="6021659"/>
            <a:ext cx="4822902" cy="2416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0" b="1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警惕"保过"陷阱：</a:t>
            </a:r>
            <a:r>
              <a:rPr lang="en-US" sz="117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高通过率可能源于筛选生源或协议班退费后不计入统计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7329991" y="1412488"/>
            <a:ext cx="4488366" cy="2378927"/>
          </a:xfrm>
          <a:custGeom>
            <a:avLst/>
            <a:gdLst/>
            <a:ahLst/>
            <a:cxnLst/>
            <a:rect l="l" t="t" r="r" b="b"/>
            <a:pathLst>
              <a:path w="4488366" h="2378927">
                <a:moveTo>
                  <a:pt x="74341" y="0"/>
                </a:moveTo>
                <a:lnTo>
                  <a:pt x="4414024" y="0"/>
                </a:lnTo>
                <a:cubicBezTo>
                  <a:pt x="4455082" y="0"/>
                  <a:pt x="4488366" y="33284"/>
                  <a:pt x="4488366" y="74341"/>
                </a:cubicBezTo>
                <a:lnTo>
                  <a:pt x="4488366" y="2304585"/>
                </a:lnTo>
                <a:cubicBezTo>
                  <a:pt x="4488366" y="2345643"/>
                  <a:pt x="4455082" y="2378927"/>
                  <a:pt x="4414024" y="2378927"/>
                </a:cubicBezTo>
                <a:lnTo>
                  <a:pt x="74341" y="2378927"/>
                </a:lnTo>
                <a:cubicBezTo>
                  <a:pt x="33284" y="2378927"/>
                  <a:pt x="0" y="2345643"/>
                  <a:pt x="0" y="2304585"/>
                </a:cubicBezTo>
                <a:lnTo>
                  <a:pt x="0" y="74341"/>
                </a:lnTo>
                <a:cubicBezTo>
                  <a:pt x="0" y="33284"/>
                  <a:pt x="33284" y="0"/>
                  <a:pt x="74341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33" name="Shape 31"/>
          <p:cNvSpPr/>
          <p:nvPr/>
        </p:nvSpPr>
        <p:spPr>
          <a:xfrm>
            <a:off x="7522814" y="1607634"/>
            <a:ext cx="125451" cy="167268"/>
          </a:xfrm>
          <a:custGeom>
            <a:avLst/>
            <a:gdLst/>
            <a:ahLst/>
            <a:cxnLst/>
            <a:rect l="l" t="t" r="r" b="b"/>
            <a:pathLst>
              <a:path w="125451" h="167268">
                <a:moveTo>
                  <a:pt x="95689" y="125451"/>
                </a:moveTo>
                <a:cubicBezTo>
                  <a:pt x="98074" y="118166"/>
                  <a:pt x="102844" y="111567"/>
                  <a:pt x="108234" y="105882"/>
                </a:cubicBezTo>
                <a:cubicBezTo>
                  <a:pt x="118917" y="94644"/>
                  <a:pt x="125451" y="79452"/>
                  <a:pt x="125451" y="62726"/>
                </a:cubicBezTo>
                <a:cubicBezTo>
                  <a:pt x="125451" y="28096"/>
                  <a:pt x="97355" y="0"/>
                  <a:pt x="62726" y="0"/>
                </a:cubicBezTo>
                <a:cubicBezTo>
                  <a:pt x="28096" y="0"/>
                  <a:pt x="0" y="28096"/>
                  <a:pt x="0" y="62726"/>
                </a:cubicBezTo>
                <a:cubicBezTo>
                  <a:pt x="0" y="79452"/>
                  <a:pt x="6534" y="94644"/>
                  <a:pt x="17217" y="105882"/>
                </a:cubicBezTo>
                <a:cubicBezTo>
                  <a:pt x="22607" y="111567"/>
                  <a:pt x="27410" y="118166"/>
                  <a:pt x="29762" y="125451"/>
                </a:cubicBezTo>
                <a:lnTo>
                  <a:pt x="95657" y="125451"/>
                </a:lnTo>
                <a:close/>
                <a:moveTo>
                  <a:pt x="94088" y="141133"/>
                </a:moveTo>
                <a:lnTo>
                  <a:pt x="31363" y="141133"/>
                </a:lnTo>
                <a:lnTo>
                  <a:pt x="31363" y="146360"/>
                </a:lnTo>
                <a:cubicBezTo>
                  <a:pt x="31363" y="160800"/>
                  <a:pt x="43059" y="172495"/>
                  <a:pt x="57498" y="172495"/>
                </a:cubicBezTo>
                <a:lnTo>
                  <a:pt x="67953" y="172495"/>
                </a:lnTo>
                <a:cubicBezTo>
                  <a:pt x="82393" y="172495"/>
                  <a:pt x="94088" y="160800"/>
                  <a:pt x="94088" y="146360"/>
                </a:cubicBezTo>
                <a:lnTo>
                  <a:pt x="94088" y="141133"/>
                </a:lnTo>
                <a:close/>
                <a:moveTo>
                  <a:pt x="60112" y="36590"/>
                </a:moveTo>
                <a:cubicBezTo>
                  <a:pt x="47110" y="36590"/>
                  <a:pt x="36590" y="47110"/>
                  <a:pt x="36590" y="60112"/>
                </a:cubicBezTo>
                <a:cubicBezTo>
                  <a:pt x="36590" y="64457"/>
                  <a:pt x="33094" y="67953"/>
                  <a:pt x="28749" y="67953"/>
                </a:cubicBezTo>
                <a:cubicBezTo>
                  <a:pt x="24404" y="67953"/>
                  <a:pt x="20909" y="64457"/>
                  <a:pt x="20909" y="60112"/>
                </a:cubicBezTo>
                <a:cubicBezTo>
                  <a:pt x="20909" y="38452"/>
                  <a:pt x="38452" y="20909"/>
                  <a:pt x="60112" y="20909"/>
                </a:cubicBezTo>
                <a:cubicBezTo>
                  <a:pt x="64457" y="20909"/>
                  <a:pt x="67953" y="24404"/>
                  <a:pt x="67953" y="28749"/>
                </a:cubicBezTo>
                <a:cubicBezTo>
                  <a:pt x="67953" y="33094"/>
                  <a:pt x="64457" y="36590"/>
                  <a:pt x="60112" y="3659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4" name="Text 32"/>
          <p:cNvSpPr/>
          <p:nvPr/>
        </p:nvSpPr>
        <p:spPr>
          <a:xfrm>
            <a:off x="7692406" y="1561171"/>
            <a:ext cx="4060902" cy="26019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15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关键问题清单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7478674" y="1932878"/>
            <a:ext cx="4191000" cy="371707"/>
          </a:xfrm>
          <a:custGeom>
            <a:avLst/>
            <a:gdLst/>
            <a:ahLst/>
            <a:cxnLst/>
            <a:rect l="l" t="t" r="r" b="b"/>
            <a:pathLst>
              <a:path w="4191000" h="371707">
                <a:moveTo>
                  <a:pt x="37171" y="0"/>
                </a:moveTo>
                <a:lnTo>
                  <a:pt x="4153829" y="0"/>
                </a:lnTo>
                <a:cubicBezTo>
                  <a:pt x="4174358" y="0"/>
                  <a:pt x="4191000" y="16642"/>
                  <a:pt x="4191000" y="37171"/>
                </a:cubicBezTo>
                <a:lnTo>
                  <a:pt x="4191000" y="334537"/>
                </a:lnTo>
                <a:cubicBezTo>
                  <a:pt x="4191000" y="355065"/>
                  <a:pt x="4174358" y="371707"/>
                  <a:pt x="4153829" y="371707"/>
                </a:cubicBezTo>
                <a:lnTo>
                  <a:pt x="37171" y="371707"/>
                </a:lnTo>
                <a:cubicBezTo>
                  <a:pt x="16656" y="371707"/>
                  <a:pt x="0" y="355052"/>
                  <a:pt x="0" y="334537"/>
                </a:cubicBezTo>
                <a:lnTo>
                  <a:pt x="0" y="37171"/>
                </a:lnTo>
                <a:cubicBezTo>
                  <a:pt x="0" y="16642"/>
                  <a:pt x="16642" y="0"/>
                  <a:pt x="37171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</p:spPr>
      </p:sp>
      <p:sp>
        <p:nvSpPr>
          <p:cNvPr id="36" name="Text 34"/>
          <p:cNvSpPr/>
          <p:nvPr/>
        </p:nvSpPr>
        <p:spPr>
          <a:xfrm>
            <a:off x="7553015" y="2007220"/>
            <a:ext cx="4116659" cy="2230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0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"通过率的样本量是多少？"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7478674" y="2378927"/>
            <a:ext cx="4191000" cy="371707"/>
          </a:xfrm>
          <a:custGeom>
            <a:avLst/>
            <a:gdLst/>
            <a:ahLst/>
            <a:cxnLst/>
            <a:rect l="l" t="t" r="r" b="b"/>
            <a:pathLst>
              <a:path w="4191000" h="371707">
                <a:moveTo>
                  <a:pt x="37171" y="0"/>
                </a:moveTo>
                <a:lnTo>
                  <a:pt x="4153829" y="0"/>
                </a:lnTo>
                <a:cubicBezTo>
                  <a:pt x="4174358" y="0"/>
                  <a:pt x="4191000" y="16642"/>
                  <a:pt x="4191000" y="37171"/>
                </a:cubicBezTo>
                <a:lnTo>
                  <a:pt x="4191000" y="334537"/>
                </a:lnTo>
                <a:cubicBezTo>
                  <a:pt x="4191000" y="355065"/>
                  <a:pt x="4174358" y="371707"/>
                  <a:pt x="4153829" y="371707"/>
                </a:cubicBezTo>
                <a:lnTo>
                  <a:pt x="37171" y="371707"/>
                </a:lnTo>
                <a:cubicBezTo>
                  <a:pt x="16656" y="371707"/>
                  <a:pt x="0" y="355052"/>
                  <a:pt x="0" y="334537"/>
                </a:cubicBezTo>
                <a:lnTo>
                  <a:pt x="0" y="37171"/>
                </a:lnTo>
                <a:cubicBezTo>
                  <a:pt x="0" y="16642"/>
                  <a:pt x="16642" y="0"/>
                  <a:pt x="37171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</p:spPr>
      </p:sp>
      <p:sp>
        <p:nvSpPr>
          <p:cNvPr id="38" name="Text 36"/>
          <p:cNvSpPr/>
          <p:nvPr/>
        </p:nvSpPr>
        <p:spPr>
          <a:xfrm>
            <a:off x="7553015" y="2453268"/>
            <a:ext cx="4116659" cy="2230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0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"统计的是笔试还是面试通过率？"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7478674" y="2824976"/>
            <a:ext cx="4191000" cy="371707"/>
          </a:xfrm>
          <a:custGeom>
            <a:avLst/>
            <a:gdLst/>
            <a:ahLst/>
            <a:cxnLst/>
            <a:rect l="l" t="t" r="r" b="b"/>
            <a:pathLst>
              <a:path w="4191000" h="371707">
                <a:moveTo>
                  <a:pt x="37171" y="0"/>
                </a:moveTo>
                <a:lnTo>
                  <a:pt x="4153829" y="0"/>
                </a:lnTo>
                <a:cubicBezTo>
                  <a:pt x="4174358" y="0"/>
                  <a:pt x="4191000" y="16642"/>
                  <a:pt x="4191000" y="37171"/>
                </a:cubicBezTo>
                <a:lnTo>
                  <a:pt x="4191000" y="334537"/>
                </a:lnTo>
                <a:cubicBezTo>
                  <a:pt x="4191000" y="355065"/>
                  <a:pt x="4174358" y="371707"/>
                  <a:pt x="4153829" y="371707"/>
                </a:cubicBezTo>
                <a:lnTo>
                  <a:pt x="37171" y="371707"/>
                </a:lnTo>
                <a:cubicBezTo>
                  <a:pt x="16656" y="371707"/>
                  <a:pt x="0" y="355052"/>
                  <a:pt x="0" y="334537"/>
                </a:cubicBezTo>
                <a:lnTo>
                  <a:pt x="0" y="37171"/>
                </a:lnTo>
                <a:cubicBezTo>
                  <a:pt x="0" y="16642"/>
                  <a:pt x="16642" y="0"/>
                  <a:pt x="37171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</p:spPr>
      </p:sp>
      <p:sp>
        <p:nvSpPr>
          <p:cNvPr id="40" name="Text 38"/>
          <p:cNvSpPr/>
          <p:nvPr/>
        </p:nvSpPr>
        <p:spPr>
          <a:xfrm>
            <a:off x="7553015" y="2899317"/>
            <a:ext cx="4116659" cy="2230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0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"协议班退费学员是否计入未通过？"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7478674" y="3271024"/>
            <a:ext cx="4191000" cy="371707"/>
          </a:xfrm>
          <a:custGeom>
            <a:avLst/>
            <a:gdLst/>
            <a:ahLst/>
            <a:cxnLst/>
            <a:rect l="l" t="t" r="r" b="b"/>
            <a:pathLst>
              <a:path w="4191000" h="371707">
                <a:moveTo>
                  <a:pt x="37171" y="0"/>
                </a:moveTo>
                <a:lnTo>
                  <a:pt x="4153829" y="0"/>
                </a:lnTo>
                <a:cubicBezTo>
                  <a:pt x="4174358" y="0"/>
                  <a:pt x="4191000" y="16642"/>
                  <a:pt x="4191000" y="37171"/>
                </a:cubicBezTo>
                <a:lnTo>
                  <a:pt x="4191000" y="334537"/>
                </a:lnTo>
                <a:cubicBezTo>
                  <a:pt x="4191000" y="355065"/>
                  <a:pt x="4174358" y="371707"/>
                  <a:pt x="4153829" y="371707"/>
                </a:cubicBezTo>
                <a:lnTo>
                  <a:pt x="37171" y="371707"/>
                </a:lnTo>
                <a:cubicBezTo>
                  <a:pt x="16656" y="371707"/>
                  <a:pt x="0" y="355052"/>
                  <a:pt x="0" y="334537"/>
                </a:cubicBezTo>
                <a:lnTo>
                  <a:pt x="0" y="37171"/>
                </a:lnTo>
                <a:cubicBezTo>
                  <a:pt x="0" y="16642"/>
                  <a:pt x="16642" y="0"/>
                  <a:pt x="37171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</p:spPr>
      </p:sp>
      <p:sp>
        <p:nvSpPr>
          <p:cNvPr id="42" name="Text 40"/>
          <p:cNvSpPr/>
          <p:nvPr/>
        </p:nvSpPr>
        <p:spPr>
          <a:xfrm>
            <a:off x="7553015" y="3345366"/>
            <a:ext cx="4116659" cy="2230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0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"能否提供往期学员的</a:t>
            </a:r>
            <a:r>
              <a:rPr lang="zh-CN" altLang="en-US" sz="1170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案例与对接方式</a:t>
            </a:r>
            <a:r>
              <a:rPr lang="en-US" sz="1170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？"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7329991" y="3902927"/>
            <a:ext cx="4488366" cy="2378927"/>
          </a:xfrm>
          <a:custGeom>
            <a:avLst/>
            <a:gdLst/>
            <a:ahLst/>
            <a:cxnLst/>
            <a:rect l="l" t="t" r="r" b="b"/>
            <a:pathLst>
              <a:path w="4488366" h="2378927">
                <a:moveTo>
                  <a:pt x="74341" y="0"/>
                </a:moveTo>
                <a:lnTo>
                  <a:pt x="4414024" y="0"/>
                </a:lnTo>
                <a:cubicBezTo>
                  <a:pt x="4455082" y="0"/>
                  <a:pt x="4488366" y="33284"/>
                  <a:pt x="4488366" y="74341"/>
                </a:cubicBezTo>
                <a:lnTo>
                  <a:pt x="4488366" y="2304585"/>
                </a:lnTo>
                <a:cubicBezTo>
                  <a:pt x="4488366" y="2345643"/>
                  <a:pt x="4455082" y="2378927"/>
                  <a:pt x="4414024" y="2378927"/>
                </a:cubicBezTo>
                <a:lnTo>
                  <a:pt x="74341" y="2378927"/>
                </a:lnTo>
                <a:cubicBezTo>
                  <a:pt x="33284" y="2378927"/>
                  <a:pt x="0" y="2345643"/>
                  <a:pt x="0" y="2304585"/>
                </a:cubicBezTo>
                <a:lnTo>
                  <a:pt x="0" y="74341"/>
                </a:lnTo>
                <a:cubicBezTo>
                  <a:pt x="0" y="33284"/>
                  <a:pt x="33284" y="0"/>
                  <a:pt x="74341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7878" dist="929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4" name="Shape 42"/>
          <p:cNvSpPr/>
          <p:nvPr/>
        </p:nvSpPr>
        <p:spPr>
          <a:xfrm>
            <a:off x="7501906" y="4098073"/>
            <a:ext cx="167268" cy="167268"/>
          </a:xfrm>
          <a:custGeom>
            <a:avLst/>
            <a:gdLst/>
            <a:ahLst/>
            <a:cxnLst/>
            <a:rect l="l" t="t" r="r" b="b"/>
            <a:pathLst>
              <a:path w="167268" h="167268">
                <a:moveTo>
                  <a:pt x="83634" y="0"/>
                </a:moveTo>
                <a:cubicBezTo>
                  <a:pt x="85137" y="0"/>
                  <a:pt x="86640" y="327"/>
                  <a:pt x="88012" y="947"/>
                </a:cubicBezTo>
                <a:lnTo>
                  <a:pt x="149561" y="27050"/>
                </a:lnTo>
                <a:cubicBezTo>
                  <a:pt x="156749" y="30089"/>
                  <a:pt x="162106" y="37178"/>
                  <a:pt x="162074" y="45737"/>
                </a:cubicBezTo>
                <a:cubicBezTo>
                  <a:pt x="161910" y="78146"/>
                  <a:pt x="148581" y="137441"/>
                  <a:pt x="92292" y="164393"/>
                </a:cubicBezTo>
                <a:cubicBezTo>
                  <a:pt x="86836" y="167007"/>
                  <a:pt x="80498" y="167007"/>
                  <a:pt x="75042" y="164393"/>
                </a:cubicBezTo>
                <a:cubicBezTo>
                  <a:pt x="18720" y="137441"/>
                  <a:pt x="5423" y="78146"/>
                  <a:pt x="5260" y="45737"/>
                </a:cubicBezTo>
                <a:cubicBezTo>
                  <a:pt x="5227" y="37178"/>
                  <a:pt x="10585" y="30089"/>
                  <a:pt x="17772" y="27050"/>
                </a:cubicBezTo>
                <a:lnTo>
                  <a:pt x="79289" y="947"/>
                </a:lnTo>
                <a:cubicBezTo>
                  <a:pt x="80661" y="327"/>
                  <a:pt x="82131" y="0"/>
                  <a:pt x="83634" y="0"/>
                </a:cubicBezTo>
                <a:close/>
                <a:moveTo>
                  <a:pt x="83634" y="21823"/>
                </a:moveTo>
                <a:lnTo>
                  <a:pt x="83634" y="145347"/>
                </a:lnTo>
                <a:cubicBezTo>
                  <a:pt x="128718" y="123524"/>
                  <a:pt x="140839" y="75173"/>
                  <a:pt x="141133" y="46227"/>
                </a:cubicBezTo>
                <a:lnTo>
                  <a:pt x="83634" y="21856"/>
                </a:lnTo>
                <a:lnTo>
                  <a:pt x="83634" y="21856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45" name="Text 43"/>
          <p:cNvSpPr/>
          <p:nvPr/>
        </p:nvSpPr>
        <p:spPr>
          <a:xfrm>
            <a:off x="7692406" y="4051610"/>
            <a:ext cx="4060902" cy="26019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15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警惕信号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7497259" y="4423317"/>
            <a:ext cx="4172415" cy="371707"/>
          </a:xfrm>
          <a:custGeom>
            <a:avLst/>
            <a:gdLst/>
            <a:ahLst/>
            <a:cxnLst/>
            <a:rect l="l" t="t" r="r" b="b"/>
            <a:pathLst>
              <a:path w="4172415" h="371707">
                <a:moveTo>
                  <a:pt x="37171" y="0"/>
                </a:moveTo>
                <a:lnTo>
                  <a:pt x="4135244" y="0"/>
                </a:lnTo>
                <a:cubicBezTo>
                  <a:pt x="4155773" y="0"/>
                  <a:pt x="4172415" y="16642"/>
                  <a:pt x="4172415" y="37171"/>
                </a:cubicBezTo>
                <a:lnTo>
                  <a:pt x="4172415" y="334537"/>
                </a:lnTo>
                <a:cubicBezTo>
                  <a:pt x="4172415" y="355065"/>
                  <a:pt x="4155773" y="371707"/>
                  <a:pt x="4135244" y="371707"/>
                </a:cubicBezTo>
                <a:lnTo>
                  <a:pt x="37171" y="371707"/>
                </a:lnTo>
                <a:cubicBezTo>
                  <a:pt x="16656" y="371707"/>
                  <a:pt x="0" y="355052"/>
                  <a:pt x="0" y="334537"/>
                </a:cubicBezTo>
                <a:lnTo>
                  <a:pt x="0" y="37171"/>
                </a:lnTo>
                <a:cubicBezTo>
                  <a:pt x="0" y="16642"/>
                  <a:pt x="16642" y="0"/>
                  <a:pt x="37171" y="0"/>
                </a:cubicBezTo>
                <a:close/>
              </a:path>
            </a:pathLst>
          </a:custGeom>
          <a:solidFill>
            <a:srgbClr val="FEF2F2"/>
          </a:solidFill>
        </p:spPr>
      </p:sp>
      <p:sp>
        <p:nvSpPr>
          <p:cNvPr id="47" name="Shape 45"/>
          <p:cNvSpPr/>
          <p:nvPr/>
        </p:nvSpPr>
        <p:spPr>
          <a:xfrm>
            <a:off x="7497259" y="4423317"/>
            <a:ext cx="37171" cy="371707"/>
          </a:xfrm>
          <a:custGeom>
            <a:avLst/>
            <a:gdLst/>
            <a:ahLst/>
            <a:cxnLst/>
            <a:rect l="l" t="t" r="r" b="b"/>
            <a:pathLst>
              <a:path w="37171" h="371707">
                <a:moveTo>
                  <a:pt x="37171" y="0"/>
                </a:moveTo>
                <a:lnTo>
                  <a:pt x="37171" y="0"/>
                </a:lnTo>
                <a:lnTo>
                  <a:pt x="37171" y="371707"/>
                </a:lnTo>
                <a:lnTo>
                  <a:pt x="37171" y="371707"/>
                </a:lnTo>
                <a:cubicBezTo>
                  <a:pt x="16656" y="371707"/>
                  <a:pt x="0" y="355052"/>
                  <a:pt x="0" y="334537"/>
                </a:cubicBezTo>
                <a:lnTo>
                  <a:pt x="0" y="37171"/>
                </a:lnTo>
                <a:cubicBezTo>
                  <a:pt x="0" y="16642"/>
                  <a:pt x="16642" y="0"/>
                  <a:pt x="37171" y="0"/>
                </a:cubicBezTo>
                <a:close/>
              </a:path>
            </a:pathLst>
          </a:custGeom>
          <a:solidFill>
            <a:srgbClr val="FF6467"/>
          </a:solidFill>
        </p:spPr>
      </p:sp>
      <p:sp>
        <p:nvSpPr>
          <p:cNvPr id="48" name="Shape 46"/>
          <p:cNvSpPr/>
          <p:nvPr/>
        </p:nvSpPr>
        <p:spPr>
          <a:xfrm>
            <a:off x="7608772" y="4534829"/>
            <a:ext cx="148683" cy="148683"/>
          </a:xfrm>
          <a:custGeom>
            <a:avLst/>
            <a:gdLst/>
            <a:ahLst/>
            <a:cxnLst/>
            <a:rect l="l" t="t" r="r" b="b"/>
            <a:pathLst>
              <a:path w="148683" h="148683">
                <a:moveTo>
                  <a:pt x="74341" y="148683"/>
                </a:moveTo>
                <a:cubicBezTo>
                  <a:pt x="115372" y="148683"/>
                  <a:pt x="148683" y="115372"/>
                  <a:pt x="148683" y="74341"/>
                </a:cubicBezTo>
                <a:cubicBezTo>
                  <a:pt x="148683" y="33311"/>
                  <a:pt x="115372" y="0"/>
                  <a:pt x="74341" y="0"/>
                </a:cubicBezTo>
                <a:cubicBezTo>
                  <a:pt x="33311" y="0"/>
                  <a:pt x="0" y="33311"/>
                  <a:pt x="0" y="74341"/>
                </a:cubicBezTo>
                <a:cubicBezTo>
                  <a:pt x="0" y="115372"/>
                  <a:pt x="33311" y="148683"/>
                  <a:pt x="74341" y="148683"/>
                </a:cubicBezTo>
                <a:close/>
                <a:moveTo>
                  <a:pt x="48496" y="48496"/>
                </a:moveTo>
                <a:cubicBezTo>
                  <a:pt x="51226" y="45766"/>
                  <a:pt x="55640" y="45766"/>
                  <a:pt x="58341" y="48496"/>
                </a:cubicBezTo>
                <a:lnTo>
                  <a:pt x="74312" y="64468"/>
                </a:lnTo>
                <a:lnTo>
                  <a:pt x="90284" y="48496"/>
                </a:lnTo>
                <a:cubicBezTo>
                  <a:pt x="93014" y="45766"/>
                  <a:pt x="97428" y="45766"/>
                  <a:pt x="100129" y="48496"/>
                </a:cubicBezTo>
                <a:cubicBezTo>
                  <a:pt x="102829" y="51226"/>
                  <a:pt x="102858" y="55640"/>
                  <a:pt x="100129" y="58341"/>
                </a:cubicBezTo>
                <a:lnTo>
                  <a:pt x="84157" y="74312"/>
                </a:lnTo>
                <a:lnTo>
                  <a:pt x="100129" y="90284"/>
                </a:lnTo>
                <a:cubicBezTo>
                  <a:pt x="102858" y="93014"/>
                  <a:pt x="102858" y="97428"/>
                  <a:pt x="100129" y="100129"/>
                </a:cubicBezTo>
                <a:cubicBezTo>
                  <a:pt x="97399" y="102829"/>
                  <a:pt x="92985" y="102858"/>
                  <a:pt x="90284" y="100129"/>
                </a:cubicBezTo>
                <a:lnTo>
                  <a:pt x="74312" y="84157"/>
                </a:lnTo>
                <a:lnTo>
                  <a:pt x="58341" y="100129"/>
                </a:lnTo>
                <a:cubicBezTo>
                  <a:pt x="55611" y="102858"/>
                  <a:pt x="51197" y="102858"/>
                  <a:pt x="48496" y="100129"/>
                </a:cubicBezTo>
                <a:cubicBezTo>
                  <a:pt x="45796" y="97399"/>
                  <a:pt x="45766" y="92985"/>
                  <a:pt x="48496" y="90284"/>
                </a:cubicBezTo>
                <a:lnTo>
                  <a:pt x="64468" y="74312"/>
                </a:lnTo>
                <a:lnTo>
                  <a:pt x="48496" y="58341"/>
                </a:lnTo>
                <a:cubicBezTo>
                  <a:pt x="45766" y="55611"/>
                  <a:pt x="45766" y="51197"/>
                  <a:pt x="48496" y="48496"/>
                </a:cubicBezTo>
                <a:close/>
              </a:path>
            </a:pathLst>
          </a:custGeom>
          <a:solidFill>
            <a:srgbClr val="FB2C36"/>
          </a:solidFill>
        </p:spPr>
      </p:sp>
      <p:sp>
        <p:nvSpPr>
          <p:cNvPr id="49" name="Text 47"/>
          <p:cNvSpPr/>
          <p:nvPr/>
        </p:nvSpPr>
        <p:spPr>
          <a:xfrm>
            <a:off x="7850381" y="4497659"/>
            <a:ext cx="1579756" cy="2230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"保过班"承诺100%通过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7497259" y="4869366"/>
            <a:ext cx="4172415" cy="371707"/>
          </a:xfrm>
          <a:custGeom>
            <a:avLst/>
            <a:gdLst/>
            <a:ahLst/>
            <a:cxnLst/>
            <a:rect l="l" t="t" r="r" b="b"/>
            <a:pathLst>
              <a:path w="4172415" h="371707">
                <a:moveTo>
                  <a:pt x="37171" y="0"/>
                </a:moveTo>
                <a:lnTo>
                  <a:pt x="4135244" y="0"/>
                </a:lnTo>
                <a:cubicBezTo>
                  <a:pt x="4155773" y="0"/>
                  <a:pt x="4172415" y="16642"/>
                  <a:pt x="4172415" y="37171"/>
                </a:cubicBezTo>
                <a:lnTo>
                  <a:pt x="4172415" y="334537"/>
                </a:lnTo>
                <a:cubicBezTo>
                  <a:pt x="4172415" y="355065"/>
                  <a:pt x="4155773" y="371707"/>
                  <a:pt x="4135244" y="371707"/>
                </a:cubicBezTo>
                <a:lnTo>
                  <a:pt x="37171" y="371707"/>
                </a:lnTo>
                <a:cubicBezTo>
                  <a:pt x="16656" y="371707"/>
                  <a:pt x="0" y="355052"/>
                  <a:pt x="0" y="334537"/>
                </a:cubicBezTo>
                <a:lnTo>
                  <a:pt x="0" y="37171"/>
                </a:lnTo>
                <a:cubicBezTo>
                  <a:pt x="0" y="16642"/>
                  <a:pt x="16642" y="0"/>
                  <a:pt x="37171" y="0"/>
                </a:cubicBezTo>
                <a:close/>
              </a:path>
            </a:pathLst>
          </a:custGeom>
          <a:solidFill>
            <a:srgbClr val="FEF2F2"/>
          </a:solidFill>
        </p:spPr>
      </p:sp>
      <p:sp>
        <p:nvSpPr>
          <p:cNvPr id="51" name="Shape 49"/>
          <p:cNvSpPr/>
          <p:nvPr/>
        </p:nvSpPr>
        <p:spPr>
          <a:xfrm>
            <a:off x="7497259" y="4869366"/>
            <a:ext cx="37171" cy="371707"/>
          </a:xfrm>
          <a:custGeom>
            <a:avLst/>
            <a:gdLst/>
            <a:ahLst/>
            <a:cxnLst/>
            <a:rect l="l" t="t" r="r" b="b"/>
            <a:pathLst>
              <a:path w="37171" h="371707">
                <a:moveTo>
                  <a:pt x="37171" y="0"/>
                </a:moveTo>
                <a:lnTo>
                  <a:pt x="37171" y="0"/>
                </a:lnTo>
                <a:lnTo>
                  <a:pt x="37171" y="371707"/>
                </a:lnTo>
                <a:lnTo>
                  <a:pt x="37171" y="371707"/>
                </a:lnTo>
                <a:cubicBezTo>
                  <a:pt x="16656" y="371707"/>
                  <a:pt x="0" y="355052"/>
                  <a:pt x="0" y="334537"/>
                </a:cubicBezTo>
                <a:lnTo>
                  <a:pt x="0" y="37171"/>
                </a:lnTo>
                <a:cubicBezTo>
                  <a:pt x="0" y="16642"/>
                  <a:pt x="16642" y="0"/>
                  <a:pt x="37171" y="0"/>
                </a:cubicBezTo>
                <a:close/>
              </a:path>
            </a:pathLst>
          </a:custGeom>
          <a:solidFill>
            <a:srgbClr val="FF6467"/>
          </a:solidFill>
        </p:spPr>
      </p:sp>
      <p:sp>
        <p:nvSpPr>
          <p:cNvPr id="52" name="Shape 50"/>
          <p:cNvSpPr/>
          <p:nvPr/>
        </p:nvSpPr>
        <p:spPr>
          <a:xfrm>
            <a:off x="7608772" y="4980878"/>
            <a:ext cx="148683" cy="148683"/>
          </a:xfrm>
          <a:custGeom>
            <a:avLst/>
            <a:gdLst/>
            <a:ahLst/>
            <a:cxnLst/>
            <a:rect l="l" t="t" r="r" b="b"/>
            <a:pathLst>
              <a:path w="148683" h="148683">
                <a:moveTo>
                  <a:pt x="74341" y="148683"/>
                </a:moveTo>
                <a:cubicBezTo>
                  <a:pt x="115372" y="148683"/>
                  <a:pt x="148683" y="115372"/>
                  <a:pt x="148683" y="74341"/>
                </a:cubicBezTo>
                <a:cubicBezTo>
                  <a:pt x="148683" y="33311"/>
                  <a:pt x="115372" y="0"/>
                  <a:pt x="74341" y="0"/>
                </a:cubicBezTo>
                <a:cubicBezTo>
                  <a:pt x="33311" y="0"/>
                  <a:pt x="0" y="33311"/>
                  <a:pt x="0" y="74341"/>
                </a:cubicBezTo>
                <a:cubicBezTo>
                  <a:pt x="0" y="115372"/>
                  <a:pt x="33311" y="148683"/>
                  <a:pt x="74341" y="148683"/>
                </a:cubicBezTo>
                <a:close/>
                <a:moveTo>
                  <a:pt x="48496" y="48496"/>
                </a:moveTo>
                <a:cubicBezTo>
                  <a:pt x="51226" y="45766"/>
                  <a:pt x="55640" y="45766"/>
                  <a:pt x="58341" y="48496"/>
                </a:cubicBezTo>
                <a:lnTo>
                  <a:pt x="74312" y="64468"/>
                </a:lnTo>
                <a:lnTo>
                  <a:pt x="90284" y="48496"/>
                </a:lnTo>
                <a:cubicBezTo>
                  <a:pt x="93014" y="45766"/>
                  <a:pt x="97428" y="45766"/>
                  <a:pt x="100129" y="48496"/>
                </a:cubicBezTo>
                <a:cubicBezTo>
                  <a:pt x="102829" y="51226"/>
                  <a:pt x="102858" y="55640"/>
                  <a:pt x="100129" y="58341"/>
                </a:cubicBezTo>
                <a:lnTo>
                  <a:pt x="84157" y="74312"/>
                </a:lnTo>
                <a:lnTo>
                  <a:pt x="100129" y="90284"/>
                </a:lnTo>
                <a:cubicBezTo>
                  <a:pt x="102858" y="93014"/>
                  <a:pt x="102858" y="97428"/>
                  <a:pt x="100129" y="100129"/>
                </a:cubicBezTo>
                <a:cubicBezTo>
                  <a:pt x="97399" y="102829"/>
                  <a:pt x="92985" y="102858"/>
                  <a:pt x="90284" y="100129"/>
                </a:cubicBezTo>
                <a:lnTo>
                  <a:pt x="74312" y="84157"/>
                </a:lnTo>
                <a:lnTo>
                  <a:pt x="58341" y="100129"/>
                </a:lnTo>
                <a:cubicBezTo>
                  <a:pt x="55611" y="102858"/>
                  <a:pt x="51197" y="102858"/>
                  <a:pt x="48496" y="100129"/>
                </a:cubicBezTo>
                <a:cubicBezTo>
                  <a:pt x="45796" y="97399"/>
                  <a:pt x="45766" y="92985"/>
                  <a:pt x="48496" y="90284"/>
                </a:cubicBezTo>
                <a:lnTo>
                  <a:pt x="64468" y="74312"/>
                </a:lnTo>
                <a:lnTo>
                  <a:pt x="48496" y="58341"/>
                </a:lnTo>
                <a:cubicBezTo>
                  <a:pt x="45766" y="55611"/>
                  <a:pt x="45766" y="51197"/>
                  <a:pt x="48496" y="48496"/>
                </a:cubicBezTo>
                <a:close/>
              </a:path>
            </a:pathLst>
          </a:custGeom>
          <a:solidFill>
            <a:srgbClr val="FB2C36"/>
          </a:solidFill>
        </p:spPr>
      </p:sp>
      <p:sp>
        <p:nvSpPr>
          <p:cNvPr id="53" name="Text 51"/>
          <p:cNvSpPr/>
          <p:nvPr/>
        </p:nvSpPr>
        <p:spPr>
          <a:xfrm>
            <a:off x="7850381" y="4943707"/>
            <a:ext cx="1412488" cy="2230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通过率数据模糊不清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7497259" y="5315415"/>
            <a:ext cx="4172415" cy="371707"/>
          </a:xfrm>
          <a:custGeom>
            <a:avLst/>
            <a:gdLst/>
            <a:ahLst/>
            <a:cxnLst/>
            <a:rect l="l" t="t" r="r" b="b"/>
            <a:pathLst>
              <a:path w="4172415" h="371707">
                <a:moveTo>
                  <a:pt x="37171" y="0"/>
                </a:moveTo>
                <a:lnTo>
                  <a:pt x="4135244" y="0"/>
                </a:lnTo>
                <a:cubicBezTo>
                  <a:pt x="4155773" y="0"/>
                  <a:pt x="4172415" y="16642"/>
                  <a:pt x="4172415" y="37171"/>
                </a:cubicBezTo>
                <a:lnTo>
                  <a:pt x="4172415" y="334537"/>
                </a:lnTo>
                <a:cubicBezTo>
                  <a:pt x="4172415" y="355065"/>
                  <a:pt x="4155773" y="371707"/>
                  <a:pt x="4135244" y="371707"/>
                </a:cubicBezTo>
                <a:lnTo>
                  <a:pt x="37171" y="371707"/>
                </a:lnTo>
                <a:cubicBezTo>
                  <a:pt x="16656" y="371707"/>
                  <a:pt x="0" y="355052"/>
                  <a:pt x="0" y="334537"/>
                </a:cubicBezTo>
                <a:lnTo>
                  <a:pt x="0" y="37171"/>
                </a:lnTo>
                <a:cubicBezTo>
                  <a:pt x="0" y="16642"/>
                  <a:pt x="16642" y="0"/>
                  <a:pt x="37171" y="0"/>
                </a:cubicBezTo>
                <a:close/>
              </a:path>
            </a:pathLst>
          </a:custGeom>
          <a:solidFill>
            <a:srgbClr val="FEF2F2"/>
          </a:solidFill>
        </p:spPr>
      </p:sp>
      <p:sp>
        <p:nvSpPr>
          <p:cNvPr id="55" name="Shape 53"/>
          <p:cNvSpPr/>
          <p:nvPr/>
        </p:nvSpPr>
        <p:spPr>
          <a:xfrm>
            <a:off x="7497259" y="5315415"/>
            <a:ext cx="37171" cy="371707"/>
          </a:xfrm>
          <a:custGeom>
            <a:avLst/>
            <a:gdLst/>
            <a:ahLst/>
            <a:cxnLst/>
            <a:rect l="l" t="t" r="r" b="b"/>
            <a:pathLst>
              <a:path w="37171" h="371707">
                <a:moveTo>
                  <a:pt x="37171" y="0"/>
                </a:moveTo>
                <a:lnTo>
                  <a:pt x="37171" y="0"/>
                </a:lnTo>
                <a:lnTo>
                  <a:pt x="37171" y="371707"/>
                </a:lnTo>
                <a:lnTo>
                  <a:pt x="37171" y="371707"/>
                </a:lnTo>
                <a:cubicBezTo>
                  <a:pt x="16656" y="371707"/>
                  <a:pt x="0" y="355052"/>
                  <a:pt x="0" y="334537"/>
                </a:cubicBezTo>
                <a:lnTo>
                  <a:pt x="0" y="37171"/>
                </a:lnTo>
                <a:cubicBezTo>
                  <a:pt x="0" y="16642"/>
                  <a:pt x="16642" y="0"/>
                  <a:pt x="37171" y="0"/>
                </a:cubicBezTo>
                <a:close/>
              </a:path>
            </a:pathLst>
          </a:custGeom>
          <a:solidFill>
            <a:srgbClr val="FF6467"/>
          </a:solidFill>
        </p:spPr>
      </p:sp>
      <p:sp>
        <p:nvSpPr>
          <p:cNvPr id="56" name="Shape 54"/>
          <p:cNvSpPr/>
          <p:nvPr/>
        </p:nvSpPr>
        <p:spPr>
          <a:xfrm>
            <a:off x="7608772" y="5426927"/>
            <a:ext cx="148683" cy="148683"/>
          </a:xfrm>
          <a:custGeom>
            <a:avLst/>
            <a:gdLst/>
            <a:ahLst/>
            <a:cxnLst/>
            <a:rect l="l" t="t" r="r" b="b"/>
            <a:pathLst>
              <a:path w="148683" h="148683">
                <a:moveTo>
                  <a:pt x="74341" y="148683"/>
                </a:moveTo>
                <a:cubicBezTo>
                  <a:pt x="115372" y="148683"/>
                  <a:pt x="148683" y="115372"/>
                  <a:pt x="148683" y="74341"/>
                </a:cubicBezTo>
                <a:cubicBezTo>
                  <a:pt x="148683" y="33311"/>
                  <a:pt x="115372" y="0"/>
                  <a:pt x="74341" y="0"/>
                </a:cubicBezTo>
                <a:cubicBezTo>
                  <a:pt x="33311" y="0"/>
                  <a:pt x="0" y="33311"/>
                  <a:pt x="0" y="74341"/>
                </a:cubicBezTo>
                <a:cubicBezTo>
                  <a:pt x="0" y="115372"/>
                  <a:pt x="33311" y="148683"/>
                  <a:pt x="74341" y="148683"/>
                </a:cubicBezTo>
                <a:close/>
                <a:moveTo>
                  <a:pt x="48496" y="48496"/>
                </a:moveTo>
                <a:cubicBezTo>
                  <a:pt x="51226" y="45766"/>
                  <a:pt x="55640" y="45766"/>
                  <a:pt x="58341" y="48496"/>
                </a:cubicBezTo>
                <a:lnTo>
                  <a:pt x="74312" y="64468"/>
                </a:lnTo>
                <a:lnTo>
                  <a:pt x="90284" y="48496"/>
                </a:lnTo>
                <a:cubicBezTo>
                  <a:pt x="93014" y="45766"/>
                  <a:pt x="97428" y="45766"/>
                  <a:pt x="100129" y="48496"/>
                </a:cubicBezTo>
                <a:cubicBezTo>
                  <a:pt x="102829" y="51226"/>
                  <a:pt x="102858" y="55640"/>
                  <a:pt x="100129" y="58341"/>
                </a:cubicBezTo>
                <a:lnTo>
                  <a:pt x="84157" y="74312"/>
                </a:lnTo>
                <a:lnTo>
                  <a:pt x="100129" y="90284"/>
                </a:lnTo>
                <a:cubicBezTo>
                  <a:pt x="102858" y="93014"/>
                  <a:pt x="102858" y="97428"/>
                  <a:pt x="100129" y="100129"/>
                </a:cubicBezTo>
                <a:cubicBezTo>
                  <a:pt x="97399" y="102829"/>
                  <a:pt x="92985" y="102858"/>
                  <a:pt x="90284" y="100129"/>
                </a:cubicBezTo>
                <a:lnTo>
                  <a:pt x="74312" y="84157"/>
                </a:lnTo>
                <a:lnTo>
                  <a:pt x="58341" y="100129"/>
                </a:lnTo>
                <a:cubicBezTo>
                  <a:pt x="55611" y="102858"/>
                  <a:pt x="51197" y="102858"/>
                  <a:pt x="48496" y="100129"/>
                </a:cubicBezTo>
                <a:cubicBezTo>
                  <a:pt x="45796" y="97399"/>
                  <a:pt x="45766" y="92985"/>
                  <a:pt x="48496" y="90284"/>
                </a:cubicBezTo>
                <a:lnTo>
                  <a:pt x="64468" y="74312"/>
                </a:lnTo>
                <a:lnTo>
                  <a:pt x="48496" y="58341"/>
                </a:lnTo>
                <a:cubicBezTo>
                  <a:pt x="45766" y="55611"/>
                  <a:pt x="45766" y="51197"/>
                  <a:pt x="48496" y="48496"/>
                </a:cubicBezTo>
                <a:close/>
              </a:path>
            </a:pathLst>
          </a:custGeom>
          <a:solidFill>
            <a:srgbClr val="FB2C36"/>
          </a:solidFill>
        </p:spPr>
      </p:sp>
      <p:sp>
        <p:nvSpPr>
          <p:cNvPr id="57" name="Text 55"/>
          <p:cNvSpPr/>
          <p:nvPr/>
        </p:nvSpPr>
        <p:spPr>
          <a:xfrm>
            <a:off x="7850381" y="5389756"/>
            <a:ext cx="1561171" cy="2230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负面评价被删除或屏蔽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7497259" y="5761463"/>
            <a:ext cx="4172415" cy="371707"/>
          </a:xfrm>
          <a:custGeom>
            <a:avLst/>
            <a:gdLst/>
            <a:ahLst/>
            <a:cxnLst/>
            <a:rect l="l" t="t" r="r" b="b"/>
            <a:pathLst>
              <a:path w="4172415" h="371707">
                <a:moveTo>
                  <a:pt x="37171" y="0"/>
                </a:moveTo>
                <a:lnTo>
                  <a:pt x="4135244" y="0"/>
                </a:lnTo>
                <a:cubicBezTo>
                  <a:pt x="4155773" y="0"/>
                  <a:pt x="4172415" y="16642"/>
                  <a:pt x="4172415" y="37171"/>
                </a:cubicBezTo>
                <a:lnTo>
                  <a:pt x="4172415" y="334537"/>
                </a:lnTo>
                <a:cubicBezTo>
                  <a:pt x="4172415" y="355065"/>
                  <a:pt x="4155773" y="371707"/>
                  <a:pt x="4135244" y="371707"/>
                </a:cubicBezTo>
                <a:lnTo>
                  <a:pt x="37171" y="371707"/>
                </a:lnTo>
                <a:cubicBezTo>
                  <a:pt x="16656" y="371707"/>
                  <a:pt x="0" y="355052"/>
                  <a:pt x="0" y="334537"/>
                </a:cubicBezTo>
                <a:lnTo>
                  <a:pt x="0" y="37171"/>
                </a:lnTo>
                <a:cubicBezTo>
                  <a:pt x="0" y="16642"/>
                  <a:pt x="16642" y="0"/>
                  <a:pt x="37171" y="0"/>
                </a:cubicBezTo>
                <a:close/>
              </a:path>
            </a:pathLst>
          </a:custGeom>
          <a:solidFill>
            <a:srgbClr val="FEF2F2"/>
          </a:solidFill>
        </p:spPr>
      </p:sp>
      <p:sp>
        <p:nvSpPr>
          <p:cNvPr id="59" name="Shape 57"/>
          <p:cNvSpPr/>
          <p:nvPr/>
        </p:nvSpPr>
        <p:spPr>
          <a:xfrm>
            <a:off x="7497259" y="5761463"/>
            <a:ext cx="37171" cy="371707"/>
          </a:xfrm>
          <a:custGeom>
            <a:avLst/>
            <a:gdLst/>
            <a:ahLst/>
            <a:cxnLst/>
            <a:rect l="l" t="t" r="r" b="b"/>
            <a:pathLst>
              <a:path w="37171" h="371707">
                <a:moveTo>
                  <a:pt x="37171" y="0"/>
                </a:moveTo>
                <a:lnTo>
                  <a:pt x="37171" y="0"/>
                </a:lnTo>
                <a:lnTo>
                  <a:pt x="37171" y="371707"/>
                </a:lnTo>
                <a:lnTo>
                  <a:pt x="37171" y="371707"/>
                </a:lnTo>
                <a:cubicBezTo>
                  <a:pt x="16656" y="371707"/>
                  <a:pt x="0" y="355052"/>
                  <a:pt x="0" y="334537"/>
                </a:cubicBezTo>
                <a:lnTo>
                  <a:pt x="0" y="37171"/>
                </a:lnTo>
                <a:cubicBezTo>
                  <a:pt x="0" y="16642"/>
                  <a:pt x="16642" y="0"/>
                  <a:pt x="37171" y="0"/>
                </a:cubicBezTo>
                <a:close/>
              </a:path>
            </a:pathLst>
          </a:custGeom>
          <a:solidFill>
            <a:srgbClr val="FF6467"/>
          </a:solidFill>
        </p:spPr>
      </p:sp>
      <p:sp>
        <p:nvSpPr>
          <p:cNvPr id="60" name="Shape 58"/>
          <p:cNvSpPr/>
          <p:nvPr/>
        </p:nvSpPr>
        <p:spPr>
          <a:xfrm>
            <a:off x="7608772" y="5872976"/>
            <a:ext cx="148683" cy="148683"/>
          </a:xfrm>
          <a:custGeom>
            <a:avLst/>
            <a:gdLst/>
            <a:ahLst/>
            <a:cxnLst/>
            <a:rect l="l" t="t" r="r" b="b"/>
            <a:pathLst>
              <a:path w="148683" h="148683">
                <a:moveTo>
                  <a:pt x="74341" y="148683"/>
                </a:moveTo>
                <a:cubicBezTo>
                  <a:pt x="115372" y="148683"/>
                  <a:pt x="148683" y="115372"/>
                  <a:pt x="148683" y="74341"/>
                </a:cubicBezTo>
                <a:cubicBezTo>
                  <a:pt x="148683" y="33311"/>
                  <a:pt x="115372" y="0"/>
                  <a:pt x="74341" y="0"/>
                </a:cubicBezTo>
                <a:cubicBezTo>
                  <a:pt x="33311" y="0"/>
                  <a:pt x="0" y="33311"/>
                  <a:pt x="0" y="74341"/>
                </a:cubicBezTo>
                <a:cubicBezTo>
                  <a:pt x="0" y="115372"/>
                  <a:pt x="33311" y="148683"/>
                  <a:pt x="74341" y="148683"/>
                </a:cubicBezTo>
                <a:close/>
                <a:moveTo>
                  <a:pt x="48496" y="48496"/>
                </a:moveTo>
                <a:cubicBezTo>
                  <a:pt x="51226" y="45766"/>
                  <a:pt x="55640" y="45766"/>
                  <a:pt x="58341" y="48496"/>
                </a:cubicBezTo>
                <a:lnTo>
                  <a:pt x="74312" y="64468"/>
                </a:lnTo>
                <a:lnTo>
                  <a:pt x="90284" y="48496"/>
                </a:lnTo>
                <a:cubicBezTo>
                  <a:pt x="93014" y="45766"/>
                  <a:pt x="97428" y="45766"/>
                  <a:pt x="100129" y="48496"/>
                </a:cubicBezTo>
                <a:cubicBezTo>
                  <a:pt x="102829" y="51226"/>
                  <a:pt x="102858" y="55640"/>
                  <a:pt x="100129" y="58341"/>
                </a:cubicBezTo>
                <a:lnTo>
                  <a:pt x="84157" y="74312"/>
                </a:lnTo>
                <a:lnTo>
                  <a:pt x="100129" y="90284"/>
                </a:lnTo>
                <a:cubicBezTo>
                  <a:pt x="102858" y="93014"/>
                  <a:pt x="102858" y="97428"/>
                  <a:pt x="100129" y="100129"/>
                </a:cubicBezTo>
                <a:cubicBezTo>
                  <a:pt x="97399" y="102829"/>
                  <a:pt x="92985" y="102858"/>
                  <a:pt x="90284" y="100129"/>
                </a:cubicBezTo>
                <a:lnTo>
                  <a:pt x="74312" y="84157"/>
                </a:lnTo>
                <a:lnTo>
                  <a:pt x="58341" y="100129"/>
                </a:lnTo>
                <a:cubicBezTo>
                  <a:pt x="55611" y="102858"/>
                  <a:pt x="51197" y="102858"/>
                  <a:pt x="48496" y="100129"/>
                </a:cubicBezTo>
                <a:cubicBezTo>
                  <a:pt x="45796" y="97399"/>
                  <a:pt x="45766" y="92985"/>
                  <a:pt x="48496" y="90284"/>
                </a:cubicBezTo>
                <a:lnTo>
                  <a:pt x="64468" y="74312"/>
                </a:lnTo>
                <a:lnTo>
                  <a:pt x="48496" y="58341"/>
                </a:lnTo>
                <a:cubicBezTo>
                  <a:pt x="45766" y="55611"/>
                  <a:pt x="45766" y="51197"/>
                  <a:pt x="48496" y="48496"/>
                </a:cubicBezTo>
                <a:close/>
              </a:path>
            </a:pathLst>
          </a:custGeom>
          <a:solidFill>
            <a:srgbClr val="FB2C36"/>
          </a:solidFill>
        </p:spPr>
      </p:sp>
      <p:sp>
        <p:nvSpPr>
          <p:cNvPr id="61" name="Text 59"/>
          <p:cNvSpPr/>
          <p:nvPr/>
        </p:nvSpPr>
        <p:spPr>
          <a:xfrm>
            <a:off x="7850381" y="5835805"/>
            <a:ext cx="1561171" cy="2230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拒绝提供学员联系方式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7329805" y="6393180"/>
            <a:ext cx="4488180" cy="342265"/>
          </a:xfrm>
          <a:custGeom>
            <a:avLst/>
            <a:gdLst/>
            <a:ahLst/>
            <a:cxnLst/>
            <a:rect l="l" t="t" r="r" b="b"/>
            <a:pathLst>
              <a:path w="4488366" h="464634">
                <a:moveTo>
                  <a:pt x="74341" y="0"/>
                </a:moveTo>
                <a:lnTo>
                  <a:pt x="4414024" y="0"/>
                </a:lnTo>
                <a:cubicBezTo>
                  <a:pt x="4455082" y="0"/>
                  <a:pt x="4488366" y="33284"/>
                  <a:pt x="4488366" y="74341"/>
                </a:cubicBezTo>
                <a:lnTo>
                  <a:pt x="4488366" y="390293"/>
                </a:lnTo>
                <a:cubicBezTo>
                  <a:pt x="4488366" y="431350"/>
                  <a:pt x="4455082" y="464634"/>
                  <a:pt x="4414024" y="464634"/>
                </a:cubicBezTo>
                <a:lnTo>
                  <a:pt x="74341" y="464634"/>
                </a:lnTo>
                <a:cubicBezTo>
                  <a:pt x="33311" y="464634"/>
                  <a:pt x="0" y="431323"/>
                  <a:pt x="0" y="390293"/>
                </a:cubicBezTo>
                <a:lnTo>
                  <a:pt x="0" y="74341"/>
                </a:lnTo>
                <a:cubicBezTo>
                  <a:pt x="0" y="33284"/>
                  <a:pt x="33284" y="0"/>
                  <a:pt x="74341" y="0"/>
                </a:cubicBezTo>
                <a:close/>
              </a:path>
            </a:pathLst>
          </a:custGeom>
          <a:solidFill>
            <a:srgbClr val="5E7C73">
              <a:alpha val="10196"/>
            </a:srgbClr>
          </a:solidFill>
        </p:spPr>
      </p:sp>
      <p:sp>
        <p:nvSpPr>
          <p:cNvPr id="63" name="Shape 61"/>
          <p:cNvSpPr/>
          <p:nvPr/>
        </p:nvSpPr>
        <p:spPr>
          <a:xfrm>
            <a:off x="7460089" y="6520307"/>
            <a:ext cx="148683" cy="148683"/>
          </a:xfrm>
          <a:custGeom>
            <a:avLst/>
            <a:gdLst/>
            <a:ahLst/>
            <a:cxnLst/>
            <a:rect l="l" t="t" r="r" b="b"/>
            <a:pathLst>
              <a:path w="148683" h="148683">
                <a:moveTo>
                  <a:pt x="74341" y="148683"/>
                </a:moveTo>
                <a:cubicBezTo>
                  <a:pt x="115372" y="148683"/>
                  <a:pt x="148683" y="115372"/>
                  <a:pt x="148683" y="74341"/>
                </a:cubicBezTo>
                <a:cubicBezTo>
                  <a:pt x="148683" y="33311"/>
                  <a:pt x="115372" y="0"/>
                  <a:pt x="74341" y="0"/>
                </a:cubicBezTo>
                <a:cubicBezTo>
                  <a:pt x="33311" y="0"/>
                  <a:pt x="0" y="33311"/>
                  <a:pt x="0" y="74341"/>
                </a:cubicBezTo>
                <a:cubicBezTo>
                  <a:pt x="0" y="115372"/>
                  <a:pt x="33311" y="148683"/>
                  <a:pt x="74341" y="148683"/>
                </a:cubicBezTo>
                <a:close/>
                <a:moveTo>
                  <a:pt x="65049" y="46463"/>
                </a:moveTo>
                <a:cubicBezTo>
                  <a:pt x="65049" y="41335"/>
                  <a:pt x="69213" y="37171"/>
                  <a:pt x="74341" y="37171"/>
                </a:cubicBezTo>
                <a:cubicBezTo>
                  <a:pt x="79470" y="37171"/>
                  <a:pt x="83634" y="41335"/>
                  <a:pt x="83634" y="46463"/>
                </a:cubicBezTo>
                <a:cubicBezTo>
                  <a:pt x="83634" y="51592"/>
                  <a:pt x="79470" y="55756"/>
                  <a:pt x="74341" y="55756"/>
                </a:cubicBezTo>
                <a:cubicBezTo>
                  <a:pt x="69213" y="55756"/>
                  <a:pt x="65049" y="51592"/>
                  <a:pt x="65049" y="46463"/>
                </a:cubicBezTo>
                <a:close/>
                <a:moveTo>
                  <a:pt x="62726" y="65049"/>
                </a:moveTo>
                <a:lnTo>
                  <a:pt x="76665" y="65049"/>
                </a:lnTo>
                <a:cubicBezTo>
                  <a:pt x="80527" y="65049"/>
                  <a:pt x="83634" y="68156"/>
                  <a:pt x="83634" y="72018"/>
                </a:cubicBezTo>
                <a:lnTo>
                  <a:pt x="83634" y="97573"/>
                </a:lnTo>
                <a:lnTo>
                  <a:pt x="85957" y="97573"/>
                </a:lnTo>
                <a:cubicBezTo>
                  <a:pt x="89820" y="97573"/>
                  <a:pt x="92927" y="100680"/>
                  <a:pt x="92927" y="104543"/>
                </a:cubicBezTo>
                <a:cubicBezTo>
                  <a:pt x="92927" y="108405"/>
                  <a:pt x="89820" y="111512"/>
                  <a:pt x="85957" y="111512"/>
                </a:cubicBezTo>
                <a:lnTo>
                  <a:pt x="62726" y="111512"/>
                </a:lnTo>
                <a:cubicBezTo>
                  <a:pt x="58863" y="111512"/>
                  <a:pt x="55756" y="108405"/>
                  <a:pt x="55756" y="104543"/>
                </a:cubicBezTo>
                <a:cubicBezTo>
                  <a:pt x="55756" y="100680"/>
                  <a:pt x="58863" y="97573"/>
                  <a:pt x="62726" y="97573"/>
                </a:cubicBezTo>
                <a:lnTo>
                  <a:pt x="69695" y="97573"/>
                </a:lnTo>
                <a:lnTo>
                  <a:pt x="69695" y="78988"/>
                </a:lnTo>
                <a:lnTo>
                  <a:pt x="62726" y="78988"/>
                </a:lnTo>
                <a:cubicBezTo>
                  <a:pt x="58863" y="78988"/>
                  <a:pt x="55756" y="75881"/>
                  <a:pt x="55756" y="72018"/>
                </a:cubicBezTo>
                <a:cubicBezTo>
                  <a:pt x="55756" y="68156"/>
                  <a:pt x="58863" y="65049"/>
                  <a:pt x="62726" y="65049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64" name="Text 62"/>
          <p:cNvSpPr/>
          <p:nvPr/>
        </p:nvSpPr>
        <p:spPr>
          <a:xfrm>
            <a:off x="7681753" y="6442013"/>
            <a:ext cx="4099433" cy="2416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0" b="1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建议：</a:t>
            </a:r>
            <a:r>
              <a:rPr lang="en-US" sz="117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多渠道收集信息，综合判断机构真实实力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7302" y="409128"/>
            <a:ext cx="327302" cy="327302"/>
          </a:xfrm>
          <a:custGeom>
            <a:avLst/>
            <a:gdLst/>
            <a:ahLst/>
            <a:cxnLst/>
            <a:rect l="l" t="t" r="r" b="b"/>
            <a:pathLst>
              <a:path w="327302" h="327302">
                <a:moveTo>
                  <a:pt x="163651" y="0"/>
                </a:moveTo>
                <a:lnTo>
                  <a:pt x="163651" y="0"/>
                </a:lnTo>
                <a:cubicBezTo>
                  <a:pt x="254033" y="0"/>
                  <a:pt x="327302" y="73269"/>
                  <a:pt x="327302" y="163651"/>
                </a:cubicBezTo>
                <a:lnTo>
                  <a:pt x="327302" y="163651"/>
                </a:lnTo>
                <a:cubicBezTo>
                  <a:pt x="327302" y="254033"/>
                  <a:pt x="254033" y="327302"/>
                  <a:pt x="163651" y="327302"/>
                </a:cubicBezTo>
                <a:lnTo>
                  <a:pt x="163651" y="327302"/>
                </a:lnTo>
                <a:cubicBezTo>
                  <a:pt x="73269" y="327302"/>
                  <a:pt x="0" y="254033"/>
                  <a:pt x="0" y="163651"/>
                </a:cubicBezTo>
                <a:lnTo>
                  <a:pt x="0" y="163651"/>
                </a:lnTo>
                <a:cubicBezTo>
                  <a:pt x="0" y="73269"/>
                  <a:pt x="73269" y="0"/>
                  <a:pt x="163651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3" name="Text 1"/>
          <p:cNvSpPr/>
          <p:nvPr/>
        </p:nvSpPr>
        <p:spPr>
          <a:xfrm>
            <a:off x="286389" y="409128"/>
            <a:ext cx="409128" cy="3273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90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04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52795" y="354579"/>
            <a:ext cx="741203" cy="15274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0" kern="0" spc="45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DIMENSION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52795" y="523683"/>
            <a:ext cx="1350121" cy="2945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935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服务与价格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85525" y="883715"/>
            <a:ext cx="11152816" cy="22911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0" dirty="0">
                <a:solidFill>
                  <a:srgbClr val="2F3D40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性价比和个性化服务是理性选择的重要依据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7302" y="1243748"/>
            <a:ext cx="5703238" cy="2209289"/>
          </a:xfrm>
          <a:custGeom>
            <a:avLst/>
            <a:gdLst/>
            <a:ahLst/>
            <a:cxnLst/>
            <a:rect l="l" t="t" r="r" b="b"/>
            <a:pathLst>
              <a:path w="5703238" h="2209289">
                <a:moveTo>
                  <a:pt x="65461" y="0"/>
                </a:moveTo>
                <a:lnTo>
                  <a:pt x="5637776" y="0"/>
                </a:lnTo>
                <a:cubicBezTo>
                  <a:pt x="5673930" y="0"/>
                  <a:pt x="5703238" y="29308"/>
                  <a:pt x="5703238" y="65461"/>
                </a:cubicBezTo>
                <a:lnTo>
                  <a:pt x="5703238" y="2143827"/>
                </a:lnTo>
                <a:cubicBezTo>
                  <a:pt x="5703238" y="2179981"/>
                  <a:pt x="5673930" y="2209289"/>
                  <a:pt x="5637776" y="2209289"/>
                </a:cubicBezTo>
                <a:lnTo>
                  <a:pt x="65461" y="2209289"/>
                </a:lnTo>
                <a:cubicBezTo>
                  <a:pt x="29308" y="2209289"/>
                  <a:pt x="0" y="2179981"/>
                  <a:pt x="0" y="2143827"/>
                </a:cubicBezTo>
                <a:lnTo>
                  <a:pt x="0" y="65461"/>
                </a:lnTo>
                <a:cubicBezTo>
                  <a:pt x="0" y="29308"/>
                  <a:pt x="29308" y="0"/>
                  <a:pt x="65461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4548" dist="818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31866" y="1440129"/>
            <a:ext cx="122738" cy="163651"/>
          </a:xfrm>
          <a:custGeom>
            <a:avLst/>
            <a:gdLst/>
            <a:ahLst/>
            <a:cxnLst/>
            <a:rect l="l" t="t" r="r" b="b"/>
            <a:pathLst>
              <a:path w="122738" h="163651">
                <a:moveTo>
                  <a:pt x="99533" y="10228"/>
                </a:moveTo>
                <a:lnTo>
                  <a:pt x="102282" y="10228"/>
                </a:lnTo>
                <a:cubicBezTo>
                  <a:pt x="113565" y="10228"/>
                  <a:pt x="122738" y="19402"/>
                  <a:pt x="122738" y="30685"/>
                </a:cubicBezTo>
                <a:lnTo>
                  <a:pt x="122738" y="143195"/>
                </a:lnTo>
                <a:cubicBezTo>
                  <a:pt x="122738" y="154478"/>
                  <a:pt x="113565" y="163651"/>
                  <a:pt x="102282" y="163651"/>
                </a:cubicBezTo>
                <a:lnTo>
                  <a:pt x="20456" y="163651"/>
                </a:lnTo>
                <a:cubicBezTo>
                  <a:pt x="9173" y="163651"/>
                  <a:pt x="0" y="154478"/>
                  <a:pt x="0" y="143195"/>
                </a:cubicBezTo>
                <a:lnTo>
                  <a:pt x="0" y="30685"/>
                </a:lnTo>
                <a:cubicBezTo>
                  <a:pt x="0" y="19402"/>
                  <a:pt x="9173" y="10228"/>
                  <a:pt x="20456" y="10228"/>
                </a:cubicBezTo>
                <a:lnTo>
                  <a:pt x="23205" y="10228"/>
                </a:lnTo>
                <a:cubicBezTo>
                  <a:pt x="26721" y="4123"/>
                  <a:pt x="33338" y="0"/>
                  <a:pt x="40913" y="0"/>
                </a:cubicBezTo>
                <a:lnTo>
                  <a:pt x="81826" y="0"/>
                </a:lnTo>
                <a:cubicBezTo>
                  <a:pt x="89401" y="0"/>
                  <a:pt x="96017" y="4123"/>
                  <a:pt x="99533" y="10228"/>
                </a:cubicBezTo>
                <a:close/>
                <a:moveTo>
                  <a:pt x="79268" y="35799"/>
                </a:moveTo>
                <a:cubicBezTo>
                  <a:pt x="83520" y="35799"/>
                  <a:pt x="86940" y="32379"/>
                  <a:pt x="86940" y="28128"/>
                </a:cubicBezTo>
                <a:cubicBezTo>
                  <a:pt x="86940" y="23876"/>
                  <a:pt x="83520" y="20456"/>
                  <a:pt x="79268" y="20456"/>
                </a:cubicBezTo>
                <a:lnTo>
                  <a:pt x="43470" y="20456"/>
                </a:lnTo>
                <a:cubicBezTo>
                  <a:pt x="39219" y="20456"/>
                  <a:pt x="35799" y="23876"/>
                  <a:pt x="35799" y="28128"/>
                </a:cubicBezTo>
                <a:cubicBezTo>
                  <a:pt x="35799" y="32379"/>
                  <a:pt x="39219" y="35799"/>
                  <a:pt x="43470" y="35799"/>
                </a:cubicBezTo>
                <a:lnTo>
                  <a:pt x="79268" y="35799"/>
                </a:lnTo>
                <a:close/>
                <a:moveTo>
                  <a:pt x="88346" y="83328"/>
                </a:moveTo>
                <a:cubicBezTo>
                  <a:pt x="90583" y="79748"/>
                  <a:pt x="89497" y="75017"/>
                  <a:pt x="85917" y="72748"/>
                </a:cubicBezTo>
                <a:cubicBezTo>
                  <a:pt x="82337" y="70479"/>
                  <a:pt x="77606" y="71597"/>
                  <a:pt x="75337" y="75177"/>
                </a:cubicBezTo>
                <a:lnTo>
                  <a:pt x="55712" y="106597"/>
                </a:lnTo>
                <a:lnTo>
                  <a:pt x="47082" y="95090"/>
                </a:lnTo>
                <a:cubicBezTo>
                  <a:pt x="44525" y="91702"/>
                  <a:pt x="39730" y="90999"/>
                  <a:pt x="36342" y="93556"/>
                </a:cubicBezTo>
                <a:cubicBezTo>
                  <a:pt x="32954" y="96113"/>
                  <a:pt x="32251" y="100907"/>
                  <a:pt x="34808" y="104296"/>
                </a:cubicBezTo>
                <a:lnTo>
                  <a:pt x="50150" y="124752"/>
                </a:lnTo>
                <a:cubicBezTo>
                  <a:pt x="51652" y="126766"/>
                  <a:pt x="54082" y="127916"/>
                  <a:pt x="56607" y="127820"/>
                </a:cubicBezTo>
                <a:cubicBezTo>
                  <a:pt x="59132" y="127724"/>
                  <a:pt x="61433" y="126382"/>
                  <a:pt x="62776" y="124209"/>
                </a:cubicBezTo>
                <a:lnTo>
                  <a:pt x="88346" y="83296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9" name="Text 7"/>
          <p:cNvSpPr/>
          <p:nvPr/>
        </p:nvSpPr>
        <p:spPr>
          <a:xfrm>
            <a:off x="695517" y="1407399"/>
            <a:ext cx="5253197" cy="22911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9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评估标准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07318" y="1767431"/>
            <a:ext cx="32730" cy="441858"/>
          </a:xfrm>
          <a:custGeom>
            <a:avLst/>
            <a:gdLst/>
            <a:ahLst/>
            <a:cxnLst/>
            <a:rect l="l" t="t" r="r" b="b"/>
            <a:pathLst>
              <a:path w="32730" h="441858">
                <a:moveTo>
                  <a:pt x="0" y="0"/>
                </a:moveTo>
                <a:lnTo>
                  <a:pt x="32730" y="0"/>
                </a:lnTo>
                <a:lnTo>
                  <a:pt x="32730" y="441858"/>
                </a:lnTo>
                <a:lnTo>
                  <a:pt x="0" y="441858"/>
                </a:lnTo>
                <a:lnTo>
                  <a:pt x="0" y="0"/>
                </a:lnTo>
                <a:close/>
              </a:path>
            </a:pathLst>
          </a:custGeom>
          <a:solidFill>
            <a:srgbClr val="2A4B43"/>
          </a:solidFill>
        </p:spPr>
      </p:sp>
      <p:sp>
        <p:nvSpPr>
          <p:cNvPr id="11" name="Shape 9"/>
          <p:cNvSpPr/>
          <p:nvPr/>
        </p:nvSpPr>
        <p:spPr>
          <a:xfrm>
            <a:off x="654604" y="1800161"/>
            <a:ext cx="163651" cy="130921"/>
          </a:xfrm>
          <a:custGeom>
            <a:avLst/>
            <a:gdLst/>
            <a:ahLst/>
            <a:cxnLst/>
            <a:rect l="l" t="t" r="r" b="b"/>
            <a:pathLst>
              <a:path w="163651" h="130921">
                <a:moveTo>
                  <a:pt x="98191" y="8183"/>
                </a:moveTo>
                <a:lnTo>
                  <a:pt x="130921" y="8183"/>
                </a:lnTo>
                <a:cubicBezTo>
                  <a:pt x="135447" y="8183"/>
                  <a:pt x="139103" y="11839"/>
                  <a:pt x="139103" y="16365"/>
                </a:cubicBezTo>
                <a:cubicBezTo>
                  <a:pt x="139103" y="20891"/>
                  <a:pt x="135447" y="24548"/>
                  <a:pt x="130921" y="24548"/>
                </a:cubicBezTo>
                <a:lnTo>
                  <a:pt x="101873" y="24548"/>
                </a:lnTo>
                <a:cubicBezTo>
                  <a:pt x="100543" y="31145"/>
                  <a:pt x="96017" y="36591"/>
                  <a:pt x="90008" y="39200"/>
                </a:cubicBezTo>
                <a:lnTo>
                  <a:pt x="90008" y="114556"/>
                </a:lnTo>
                <a:lnTo>
                  <a:pt x="130921" y="114556"/>
                </a:lnTo>
                <a:cubicBezTo>
                  <a:pt x="135447" y="114556"/>
                  <a:pt x="139103" y="118212"/>
                  <a:pt x="139103" y="122738"/>
                </a:cubicBezTo>
                <a:cubicBezTo>
                  <a:pt x="139103" y="127264"/>
                  <a:pt x="135447" y="130921"/>
                  <a:pt x="130921" y="130921"/>
                </a:cubicBezTo>
                <a:lnTo>
                  <a:pt x="32730" y="130921"/>
                </a:lnTo>
                <a:cubicBezTo>
                  <a:pt x="28204" y="130921"/>
                  <a:pt x="24548" y="127264"/>
                  <a:pt x="24548" y="122738"/>
                </a:cubicBezTo>
                <a:cubicBezTo>
                  <a:pt x="24548" y="118212"/>
                  <a:pt x="28204" y="114556"/>
                  <a:pt x="32730" y="114556"/>
                </a:cubicBezTo>
                <a:lnTo>
                  <a:pt x="73643" y="114556"/>
                </a:lnTo>
                <a:lnTo>
                  <a:pt x="73643" y="39200"/>
                </a:lnTo>
                <a:cubicBezTo>
                  <a:pt x="67634" y="36566"/>
                  <a:pt x="63108" y="31119"/>
                  <a:pt x="61778" y="24548"/>
                </a:cubicBezTo>
                <a:lnTo>
                  <a:pt x="32730" y="24548"/>
                </a:lnTo>
                <a:cubicBezTo>
                  <a:pt x="28204" y="24548"/>
                  <a:pt x="24548" y="20891"/>
                  <a:pt x="24548" y="16365"/>
                </a:cubicBezTo>
                <a:cubicBezTo>
                  <a:pt x="24548" y="11839"/>
                  <a:pt x="28204" y="8183"/>
                  <a:pt x="32730" y="8183"/>
                </a:cubicBezTo>
                <a:lnTo>
                  <a:pt x="65460" y="8183"/>
                </a:lnTo>
                <a:cubicBezTo>
                  <a:pt x="69194" y="3222"/>
                  <a:pt x="75126" y="0"/>
                  <a:pt x="81826" y="0"/>
                </a:cubicBezTo>
                <a:cubicBezTo>
                  <a:pt x="88525" y="0"/>
                  <a:pt x="94457" y="3222"/>
                  <a:pt x="98191" y="8183"/>
                </a:cubicBezTo>
                <a:close/>
                <a:moveTo>
                  <a:pt x="112408" y="81826"/>
                </a:moveTo>
                <a:lnTo>
                  <a:pt x="149434" y="81826"/>
                </a:lnTo>
                <a:lnTo>
                  <a:pt x="130921" y="50067"/>
                </a:lnTo>
                <a:lnTo>
                  <a:pt x="112408" y="81826"/>
                </a:lnTo>
                <a:close/>
                <a:moveTo>
                  <a:pt x="130921" y="106373"/>
                </a:moveTo>
                <a:cubicBezTo>
                  <a:pt x="114837" y="106373"/>
                  <a:pt x="101464" y="97679"/>
                  <a:pt x="98702" y="86198"/>
                </a:cubicBezTo>
                <a:cubicBezTo>
                  <a:pt x="98037" y="83385"/>
                  <a:pt x="98958" y="80496"/>
                  <a:pt x="100415" y="77990"/>
                </a:cubicBezTo>
                <a:lnTo>
                  <a:pt x="124758" y="36259"/>
                </a:lnTo>
                <a:cubicBezTo>
                  <a:pt x="126037" y="34060"/>
                  <a:pt x="128389" y="32730"/>
                  <a:pt x="130921" y="32730"/>
                </a:cubicBezTo>
                <a:cubicBezTo>
                  <a:pt x="133452" y="32730"/>
                  <a:pt x="135805" y="34085"/>
                  <a:pt x="137083" y="36259"/>
                </a:cubicBezTo>
                <a:lnTo>
                  <a:pt x="161426" y="77990"/>
                </a:lnTo>
                <a:cubicBezTo>
                  <a:pt x="162884" y="80496"/>
                  <a:pt x="163804" y="83385"/>
                  <a:pt x="163140" y="86198"/>
                </a:cubicBezTo>
                <a:cubicBezTo>
                  <a:pt x="160378" y="97654"/>
                  <a:pt x="147005" y="106373"/>
                  <a:pt x="130921" y="106373"/>
                </a:cubicBezTo>
                <a:close/>
                <a:moveTo>
                  <a:pt x="32423" y="50067"/>
                </a:moveTo>
                <a:lnTo>
                  <a:pt x="13910" y="81826"/>
                </a:lnTo>
                <a:lnTo>
                  <a:pt x="50962" y="81826"/>
                </a:lnTo>
                <a:lnTo>
                  <a:pt x="32423" y="50067"/>
                </a:lnTo>
                <a:close/>
                <a:moveTo>
                  <a:pt x="230" y="86198"/>
                </a:moveTo>
                <a:cubicBezTo>
                  <a:pt x="-435" y="83385"/>
                  <a:pt x="486" y="80496"/>
                  <a:pt x="1943" y="77990"/>
                </a:cubicBezTo>
                <a:lnTo>
                  <a:pt x="26286" y="36259"/>
                </a:lnTo>
                <a:cubicBezTo>
                  <a:pt x="27565" y="34060"/>
                  <a:pt x="29917" y="32730"/>
                  <a:pt x="32449" y="32730"/>
                </a:cubicBezTo>
                <a:cubicBezTo>
                  <a:pt x="34980" y="32730"/>
                  <a:pt x="37333" y="34085"/>
                  <a:pt x="38611" y="36259"/>
                </a:cubicBezTo>
                <a:lnTo>
                  <a:pt x="62954" y="77990"/>
                </a:lnTo>
                <a:cubicBezTo>
                  <a:pt x="64412" y="80496"/>
                  <a:pt x="65333" y="83385"/>
                  <a:pt x="64668" y="86198"/>
                </a:cubicBezTo>
                <a:cubicBezTo>
                  <a:pt x="61906" y="97654"/>
                  <a:pt x="48533" y="106373"/>
                  <a:pt x="32449" y="106373"/>
                </a:cubicBezTo>
                <a:cubicBezTo>
                  <a:pt x="16365" y="106373"/>
                  <a:pt x="2992" y="97679"/>
                  <a:pt x="230" y="86198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12" name="Text 10"/>
          <p:cNvSpPr/>
          <p:nvPr/>
        </p:nvSpPr>
        <p:spPr>
          <a:xfrm>
            <a:off x="818255" y="1767431"/>
            <a:ext cx="5114094" cy="19638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性价比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4604" y="1996542"/>
            <a:ext cx="5277745" cy="21274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3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价格是否与提供的 </a:t>
            </a:r>
            <a:r>
              <a:rPr lang="en-US" sz="103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师资、课时、服务 </a:t>
            </a:r>
            <a:r>
              <a:rPr lang="en-US" sz="103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相匹配？避免为品牌溢价支付过高费用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07318" y="2307479"/>
            <a:ext cx="32730" cy="441858"/>
          </a:xfrm>
          <a:custGeom>
            <a:avLst/>
            <a:gdLst/>
            <a:ahLst/>
            <a:cxnLst/>
            <a:rect l="l" t="t" r="r" b="b"/>
            <a:pathLst>
              <a:path w="32730" h="441858">
                <a:moveTo>
                  <a:pt x="0" y="0"/>
                </a:moveTo>
                <a:lnTo>
                  <a:pt x="32730" y="0"/>
                </a:lnTo>
                <a:lnTo>
                  <a:pt x="32730" y="441858"/>
                </a:lnTo>
                <a:lnTo>
                  <a:pt x="0" y="441858"/>
                </a:lnTo>
                <a:lnTo>
                  <a:pt x="0" y="0"/>
                </a:lnTo>
                <a:close/>
              </a:path>
            </a:pathLst>
          </a:custGeom>
          <a:solidFill>
            <a:srgbClr val="5E7C73"/>
          </a:solidFill>
        </p:spPr>
      </p:sp>
      <p:sp>
        <p:nvSpPr>
          <p:cNvPr id="15" name="Shape 13"/>
          <p:cNvSpPr/>
          <p:nvPr/>
        </p:nvSpPr>
        <p:spPr>
          <a:xfrm>
            <a:off x="654604" y="2340209"/>
            <a:ext cx="163651" cy="130921"/>
          </a:xfrm>
          <a:custGeom>
            <a:avLst/>
            <a:gdLst/>
            <a:ahLst/>
            <a:cxnLst/>
            <a:rect l="l" t="t" r="r" b="b"/>
            <a:pathLst>
              <a:path w="163651" h="130921">
                <a:moveTo>
                  <a:pt x="65588" y="2046"/>
                </a:moveTo>
                <a:cubicBezTo>
                  <a:pt x="82524" y="2046"/>
                  <a:pt x="96273" y="15795"/>
                  <a:pt x="96273" y="32730"/>
                </a:cubicBezTo>
                <a:cubicBezTo>
                  <a:pt x="96273" y="49665"/>
                  <a:pt x="82524" y="63415"/>
                  <a:pt x="65588" y="63415"/>
                </a:cubicBezTo>
                <a:cubicBezTo>
                  <a:pt x="48653" y="63415"/>
                  <a:pt x="34904" y="49665"/>
                  <a:pt x="34904" y="32730"/>
                </a:cubicBezTo>
                <a:cubicBezTo>
                  <a:pt x="34904" y="15795"/>
                  <a:pt x="48653" y="2046"/>
                  <a:pt x="65588" y="2046"/>
                </a:cubicBezTo>
                <a:close/>
                <a:moveTo>
                  <a:pt x="57968" y="77734"/>
                </a:moveTo>
                <a:lnTo>
                  <a:pt x="73157" y="77734"/>
                </a:lnTo>
                <a:lnTo>
                  <a:pt x="73541" y="77734"/>
                </a:lnTo>
                <a:cubicBezTo>
                  <a:pt x="70242" y="84587"/>
                  <a:pt x="71546" y="92616"/>
                  <a:pt x="76481" y="98063"/>
                </a:cubicBezTo>
                <a:cubicBezTo>
                  <a:pt x="71316" y="103765"/>
                  <a:pt x="70140" y="112331"/>
                  <a:pt x="74078" y="119389"/>
                </a:cubicBezTo>
                <a:lnTo>
                  <a:pt x="79831" y="129719"/>
                </a:lnTo>
                <a:cubicBezTo>
                  <a:pt x="80061" y="130128"/>
                  <a:pt x="80317" y="130537"/>
                  <a:pt x="80573" y="130921"/>
                </a:cubicBezTo>
                <a:lnTo>
                  <a:pt x="19971" y="130921"/>
                </a:lnTo>
                <a:cubicBezTo>
                  <a:pt x="15777" y="130921"/>
                  <a:pt x="12376" y="127520"/>
                  <a:pt x="12376" y="123326"/>
                </a:cubicBezTo>
                <a:cubicBezTo>
                  <a:pt x="12376" y="98139"/>
                  <a:pt x="32781" y="77734"/>
                  <a:pt x="57968" y="77734"/>
                </a:cubicBezTo>
                <a:close/>
                <a:moveTo>
                  <a:pt x="110618" y="63312"/>
                </a:moveTo>
                <a:cubicBezTo>
                  <a:pt x="110618" y="59912"/>
                  <a:pt x="113354" y="57176"/>
                  <a:pt x="116755" y="57176"/>
                </a:cubicBezTo>
                <a:lnTo>
                  <a:pt x="129029" y="57176"/>
                </a:lnTo>
                <a:cubicBezTo>
                  <a:pt x="132429" y="57176"/>
                  <a:pt x="135166" y="59912"/>
                  <a:pt x="135166" y="63312"/>
                </a:cubicBezTo>
                <a:lnTo>
                  <a:pt x="135166" y="64872"/>
                </a:lnTo>
                <a:cubicBezTo>
                  <a:pt x="135166" y="69705"/>
                  <a:pt x="141328" y="73259"/>
                  <a:pt x="145522" y="70856"/>
                </a:cubicBezTo>
                <a:lnTo>
                  <a:pt x="146800" y="70114"/>
                </a:lnTo>
                <a:cubicBezTo>
                  <a:pt x="149766" y="68401"/>
                  <a:pt x="153576" y="69449"/>
                  <a:pt x="155238" y="72441"/>
                </a:cubicBezTo>
                <a:lnTo>
                  <a:pt x="160966" y="82720"/>
                </a:lnTo>
                <a:cubicBezTo>
                  <a:pt x="162551" y="85584"/>
                  <a:pt x="161631" y="89164"/>
                  <a:pt x="158869" y="90903"/>
                </a:cubicBezTo>
                <a:lnTo>
                  <a:pt x="157668" y="91645"/>
                </a:lnTo>
                <a:cubicBezTo>
                  <a:pt x="153525" y="94227"/>
                  <a:pt x="153525" y="101847"/>
                  <a:pt x="157668" y="104455"/>
                </a:cubicBezTo>
                <a:lnTo>
                  <a:pt x="158844" y="105197"/>
                </a:lnTo>
                <a:cubicBezTo>
                  <a:pt x="161605" y="106936"/>
                  <a:pt x="162551" y="110516"/>
                  <a:pt x="160966" y="113379"/>
                </a:cubicBezTo>
                <a:lnTo>
                  <a:pt x="155213" y="123710"/>
                </a:lnTo>
                <a:cubicBezTo>
                  <a:pt x="153551" y="126702"/>
                  <a:pt x="149741" y="127776"/>
                  <a:pt x="146774" y="126037"/>
                </a:cubicBezTo>
                <a:lnTo>
                  <a:pt x="145522" y="125295"/>
                </a:lnTo>
                <a:cubicBezTo>
                  <a:pt x="141328" y="122866"/>
                  <a:pt x="135166" y="126446"/>
                  <a:pt x="135166" y="131279"/>
                </a:cubicBezTo>
                <a:lnTo>
                  <a:pt x="135166" y="132839"/>
                </a:lnTo>
                <a:cubicBezTo>
                  <a:pt x="135166" y="136239"/>
                  <a:pt x="132429" y="138976"/>
                  <a:pt x="129029" y="138976"/>
                </a:cubicBezTo>
                <a:lnTo>
                  <a:pt x="116755" y="138976"/>
                </a:lnTo>
                <a:cubicBezTo>
                  <a:pt x="113354" y="138976"/>
                  <a:pt x="110618" y="136239"/>
                  <a:pt x="110618" y="132839"/>
                </a:cubicBezTo>
                <a:lnTo>
                  <a:pt x="110618" y="131330"/>
                </a:lnTo>
                <a:cubicBezTo>
                  <a:pt x="110618" y="126472"/>
                  <a:pt x="104430" y="122892"/>
                  <a:pt x="100211" y="125321"/>
                </a:cubicBezTo>
                <a:lnTo>
                  <a:pt x="98983" y="126037"/>
                </a:lnTo>
                <a:cubicBezTo>
                  <a:pt x="96017" y="127750"/>
                  <a:pt x="92233" y="126702"/>
                  <a:pt x="90545" y="123710"/>
                </a:cubicBezTo>
                <a:lnTo>
                  <a:pt x="84766" y="113379"/>
                </a:lnTo>
                <a:cubicBezTo>
                  <a:pt x="83181" y="110516"/>
                  <a:pt x="84101" y="106910"/>
                  <a:pt x="86888" y="105171"/>
                </a:cubicBezTo>
                <a:lnTo>
                  <a:pt x="88014" y="104481"/>
                </a:lnTo>
                <a:cubicBezTo>
                  <a:pt x="92182" y="101898"/>
                  <a:pt x="92182" y="94227"/>
                  <a:pt x="88014" y="91645"/>
                </a:cubicBezTo>
                <a:lnTo>
                  <a:pt x="86863" y="90929"/>
                </a:lnTo>
                <a:cubicBezTo>
                  <a:pt x="84076" y="89190"/>
                  <a:pt x="83155" y="85584"/>
                  <a:pt x="84741" y="82720"/>
                </a:cubicBezTo>
                <a:lnTo>
                  <a:pt x="90494" y="72416"/>
                </a:lnTo>
                <a:cubicBezTo>
                  <a:pt x="92156" y="69424"/>
                  <a:pt x="95966" y="68375"/>
                  <a:pt x="98907" y="70089"/>
                </a:cubicBezTo>
                <a:lnTo>
                  <a:pt x="100134" y="70805"/>
                </a:lnTo>
                <a:cubicBezTo>
                  <a:pt x="104353" y="73234"/>
                  <a:pt x="110541" y="69654"/>
                  <a:pt x="110541" y="64796"/>
                </a:cubicBezTo>
                <a:lnTo>
                  <a:pt x="110541" y="63287"/>
                </a:lnTo>
                <a:close/>
                <a:moveTo>
                  <a:pt x="136163" y="98139"/>
                </a:moveTo>
                <a:cubicBezTo>
                  <a:pt x="136163" y="90801"/>
                  <a:pt x="130205" y="84843"/>
                  <a:pt x="122866" y="84843"/>
                </a:cubicBezTo>
                <a:cubicBezTo>
                  <a:pt x="115527" y="84843"/>
                  <a:pt x="109569" y="90801"/>
                  <a:pt x="109569" y="98139"/>
                </a:cubicBezTo>
                <a:cubicBezTo>
                  <a:pt x="109569" y="105478"/>
                  <a:pt x="115527" y="111436"/>
                  <a:pt x="122866" y="111436"/>
                </a:cubicBezTo>
                <a:cubicBezTo>
                  <a:pt x="130205" y="111436"/>
                  <a:pt x="136163" y="105478"/>
                  <a:pt x="136163" y="98139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16" name="Text 14"/>
          <p:cNvSpPr/>
          <p:nvPr/>
        </p:nvSpPr>
        <p:spPr>
          <a:xfrm>
            <a:off x="818255" y="2307479"/>
            <a:ext cx="5114094" cy="19638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个性化服务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4604" y="2536591"/>
            <a:ext cx="5277745" cy="21274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3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是否提供 </a:t>
            </a:r>
            <a:r>
              <a:rPr lang="en-US" sz="103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一对一诊断、个性化答题思路定制、课后答疑 </a:t>
            </a:r>
            <a:r>
              <a:rPr lang="en-US" sz="103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等？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7318" y="2847528"/>
            <a:ext cx="32730" cy="441858"/>
          </a:xfrm>
          <a:custGeom>
            <a:avLst/>
            <a:gdLst/>
            <a:ahLst/>
            <a:cxnLst/>
            <a:rect l="l" t="t" r="r" b="b"/>
            <a:pathLst>
              <a:path w="32730" h="441858">
                <a:moveTo>
                  <a:pt x="0" y="0"/>
                </a:moveTo>
                <a:lnTo>
                  <a:pt x="32730" y="0"/>
                </a:lnTo>
                <a:lnTo>
                  <a:pt x="32730" y="441858"/>
                </a:lnTo>
                <a:lnTo>
                  <a:pt x="0" y="441858"/>
                </a:lnTo>
                <a:lnTo>
                  <a:pt x="0" y="0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19" name="Shape 17"/>
          <p:cNvSpPr/>
          <p:nvPr/>
        </p:nvSpPr>
        <p:spPr>
          <a:xfrm>
            <a:off x="687334" y="2880258"/>
            <a:ext cx="98191" cy="130921"/>
          </a:xfrm>
          <a:custGeom>
            <a:avLst/>
            <a:gdLst/>
            <a:ahLst/>
            <a:cxnLst/>
            <a:rect l="l" t="t" r="r" b="b"/>
            <a:pathLst>
              <a:path w="98191" h="130921">
                <a:moveTo>
                  <a:pt x="0" y="16365"/>
                </a:moveTo>
                <a:cubicBezTo>
                  <a:pt x="0" y="7339"/>
                  <a:pt x="7339" y="0"/>
                  <a:pt x="16365" y="0"/>
                </a:cubicBezTo>
                <a:lnTo>
                  <a:pt x="54593" y="0"/>
                </a:lnTo>
                <a:cubicBezTo>
                  <a:pt x="58940" y="0"/>
                  <a:pt x="63108" y="1713"/>
                  <a:pt x="66176" y="4782"/>
                </a:cubicBezTo>
                <a:lnTo>
                  <a:pt x="93409" y="32040"/>
                </a:lnTo>
                <a:cubicBezTo>
                  <a:pt x="96477" y="35108"/>
                  <a:pt x="98191" y="39276"/>
                  <a:pt x="98191" y="43623"/>
                </a:cubicBezTo>
                <a:lnTo>
                  <a:pt x="98191" y="114556"/>
                </a:lnTo>
                <a:cubicBezTo>
                  <a:pt x="98191" y="123582"/>
                  <a:pt x="90852" y="130921"/>
                  <a:pt x="81826" y="130921"/>
                </a:cubicBezTo>
                <a:lnTo>
                  <a:pt x="16365" y="130921"/>
                </a:lnTo>
                <a:cubicBezTo>
                  <a:pt x="7339" y="130921"/>
                  <a:pt x="0" y="123582"/>
                  <a:pt x="0" y="114556"/>
                </a:cubicBezTo>
                <a:lnTo>
                  <a:pt x="0" y="16365"/>
                </a:lnTo>
                <a:close/>
                <a:moveTo>
                  <a:pt x="53187" y="14959"/>
                </a:moveTo>
                <a:lnTo>
                  <a:pt x="53187" y="38867"/>
                </a:lnTo>
                <a:cubicBezTo>
                  <a:pt x="53187" y="42268"/>
                  <a:pt x="55923" y="45004"/>
                  <a:pt x="59323" y="45004"/>
                </a:cubicBezTo>
                <a:lnTo>
                  <a:pt x="83232" y="45004"/>
                </a:lnTo>
                <a:lnTo>
                  <a:pt x="53187" y="14959"/>
                </a:lnTo>
                <a:close/>
                <a:moveTo>
                  <a:pt x="22502" y="16365"/>
                </a:moveTo>
                <a:cubicBezTo>
                  <a:pt x="19101" y="16365"/>
                  <a:pt x="16365" y="19101"/>
                  <a:pt x="16365" y="22502"/>
                </a:cubicBezTo>
                <a:cubicBezTo>
                  <a:pt x="16365" y="25903"/>
                  <a:pt x="19101" y="28639"/>
                  <a:pt x="22502" y="28639"/>
                </a:cubicBezTo>
                <a:lnTo>
                  <a:pt x="34776" y="28639"/>
                </a:lnTo>
                <a:cubicBezTo>
                  <a:pt x="38177" y="28639"/>
                  <a:pt x="40913" y="25903"/>
                  <a:pt x="40913" y="22502"/>
                </a:cubicBezTo>
                <a:cubicBezTo>
                  <a:pt x="40913" y="19101"/>
                  <a:pt x="38177" y="16365"/>
                  <a:pt x="34776" y="16365"/>
                </a:cubicBezTo>
                <a:lnTo>
                  <a:pt x="22502" y="16365"/>
                </a:lnTo>
                <a:close/>
                <a:moveTo>
                  <a:pt x="22502" y="40913"/>
                </a:moveTo>
                <a:cubicBezTo>
                  <a:pt x="19101" y="40913"/>
                  <a:pt x="16365" y="43649"/>
                  <a:pt x="16365" y="47050"/>
                </a:cubicBezTo>
                <a:cubicBezTo>
                  <a:pt x="16365" y="50451"/>
                  <a:pt x="19101" y="53187"/>
                  <a:pt x="22502" y="53187"/>
                </a:cubicBezTo>
                <a:lnTo>
                  <a:pt x="34776" y="53187"/>
                </a:lnTo>
                <a:cubicBezTo>
                  <a:pt x="38177" y="53187"/>
                  <a:pt x="40913" y="50451"/>
                  <a:pt x="40913" y="47050"/>
                </a:cubicBezTo>
                <a:cubicBezTo>
                  <a:pt x="40913" y="43649"/>
                  <a:pt x="38177" y="40913"/>
                  <a:pt x="34776" y="40913"/>
                </a:cubicBezTo>
                <a:lnTo>
                  <a:pt x="22502" y="40913"/>
                </a:lnTo>
                <a:close/>
                <a:moveTo>
                  <a:pt x="40478" y="81826"/>
                </a:moveTo>
                <a:cubicBezTo>
                  <a:pt x="37589" y="81826"/>
                  <a:pt x="34878" y="83130"/>
                  <a:pt x="33088" y="85380"/>
                </a:cubicBezTo>
                <a:lnTo>
                  <a:pt x="17720" y="104583"/>
                </a:lnTo>
                <a:cubicBezTo>
                  <a:pt x="15598" y="107217"/>
                  <a:pt x="16033" y="111104"/>
                  <a:pt x="18666" y="113200"/>
                </a:cubicBezTo>
                <a:cubicBezTo>
                  <a:pt x="21300" y="115297"/>
                  <a:pt x="25187" y="114888"/>
                  <a:pt x="27284" y="112229"/>
                </a:cubicBezTo>
                <a:lnTo>
                  <a:pt x="39327" y="97193"/>
                </a:lnTo>
                <a:lnTo>
                  <a:pt x="43214" y="110158"/>
                </a:lnTo>
                <a:cubicBezTo>
                  <a:pt x="43981" y="112766"/>
                  <a:pt x="46385" y="114530"/>
                  <a:pt x="49095" y="114530"/>
                </a:cubicBezTo>
                <a:lnTo>
                  <a:pt x="75689" y="114530"/>
                </a:lnTo>
                <a:cubicBezTo>
                  <a:pt x="79089" y="114530"/>
                  <a:pt x="81826" y="111794"/>
                  <a:pt x="81826" y="108393"/>
                </a:cubicBezTo>
                <a:cubicBezTo>
                  <a:pt x="81826" y="104992"/>
                  <a:pt x="79089" y="102256"/>
                  <a:pt x="75689" y="102256"/>
                </a:cubicBezTo>
                <a:lnTo>
                  <a:pt x="53672" y="102256"/>
                </a:lnTo>
                <a:lnTo>
                  <a:pt x="49556" y="88551"/>
                </a:lnTo>
                <a:cubicBezTo>
                  <a:pt x="48354" y="84536"/>
                  <a:pt x="44672" y="81800"/>
                  <a:pt x="40478" y="8180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0" name="Text 18"/>
          <p:cNvSpPr/>
          <p:nvPr/>
        </p:nvSpPr>
        <p:spPr>
          <a:xfrm>
            <a:off x="818255" y="2847528"/>
            <a:ext cx="5114094" cy="19638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退费政策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54604" y="3076639"/>
            <a:ext cx="5277745" cy="21274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3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协议班的退费条款是否 </a:t>
            </a:r>
            <a:r>
              <a:rPr lang="en-US" sz="103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清晰、无隐藏条件 </a:t>
            </a:r>
            <a:r>
              <a:rPr lang="en-US" sz="103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？退费流程是否繁琐？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327302" y="3583957"/>
            <a:ext cx="5703238" cy="1341938"/>
          </a:xfrm>
          <a:custGeom>
            <a:avLst/>
            <a:gdLst/>
            <a:ahLst/>
            <a:cxnLst/>
            <a:rect l="l" t="t" r="r" b="b"/>
            <a:pathLst>
              <a:path w="5703238" h="1341938">
                <a:moveTo>
                  <a:pt x="65460" y="0"/>
                </a:moveTo>
                <a:lnTo>
                  <a:pt x="5637778" y="0"/>
                </a:lnTo>
                <a:cubicBezTo>
                  <a:pt x="5673930" y="0"/>
                  <a:pt x="5703238" y="29307"/>
                  <a:pt x="5703238" y="65460"/>
                </a:cubicBezTo>
                <a:lnTo>
                  <a:pt x="5703238" y="1276479"/>
                </a:lnTo>
                <a:cubicBezTo>
                  <a:pt x="5703238" y="1312631"/>
                  <a:pt x="5673930" y="1341938"/>
                  <a:pt x="5637778" y="1341938"/>
                </a:cubicBezTo>
                <a:lnTo>
                  <a:pt x="65460" y="1341938"/>
                </a:lnTo>
                <a:cubicBezTo>
                  <a:pt x="29307" y="1341938"/>
                  <a:pt x="0" y="1312631"/>
                  <a:pt x="0" y="1276479"/>
                </a:cubicBezTo>
                <a:lnTo>
                  <a:pt x="0" y="65460"/>
                </a:lnTo>
                <a:cubicBezTo>
                  <a:pt x="0" y="29332"/>
                  <a:pt x="29332" y="0"/>
                  <a:pt x="65460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23" name="Shape 21"/>
          <p:cNvSpPr/>
          <p:nvPr/>
        </p:nvSpPr>
        <p:spPr>
          <a:xfrm>
            <a:off x="529820" y="3788521"/>
            <a:ext cx="110464" cy="147286"/>
          </a:xfrm>
          <a:custGeom>
            <a:avLst/>
            <a:gdLst/>
            <a:ahLst/>
            <a:cxnLst/>
            <a:rect l="l" t="t" r="r" b="b"/>
            <a:pathLst>
              <a:path w="110464" h="147286">
                <a:moveTo>
                  <a:pt x="18411" y="0"/>
                </a:moveTo>
                <a:cubicBezTo>
                  <a:pt x="8256" y="0"/>
                  <a:pt x="0" y="8256"/>
                  <a:pt x="0" y="18411"/>
                </a:cubicBezTo>
                <a:lnTo>
                  <a:pt x="0" y="128875"/>
                </a:lnTo>
                <a:cubicBezTo>
                  <a:pt x="0" y="139030"/>
                  <a:pt x="8256" y="147286"/>
                  <a:pt x="18411" y="147286"/>
                </a:cubicBezTo>
                <a:lnTo>
                  <a:pt x="92054" y="147286"/>
                </a:lnTo>
                <a:cubicBezTo>
                  <a:pt x="102208" y="147286"/>
                  <a:pt x="110464" y="139030"/>
                  <a:pt x="110464" y="128875"/>
                </a:cubicBezTo>
                <a:lnTo>
                  <a:pt x="110464" y="18411"/>
                </a:lnTo>
                <a:cubicBezTo>
                  <a:pt x="110464" y="8256"/>
                  <a:pt x="102208" y="0"/>
                  <a:pt x="92054" y="0"/>
                </a:cubicBezTo>
                <a:lnTo>
                  <a:pt x="18411" y="0"/>
                </a:lnTo>
                <a:close/>
                <a:moveTo>
                  <a:pt x="27616" y="18411"/>
                </a:moveTo>
                <a:lnTo>
                  <a:pt x="82848" y="18411"/>
                </a:lnTo>
                <a:cubicBezTo>
                  <a:pt x="87940" y="18411"/>
                  <a:pt x="92054" y="22524"/>
                  <a:pt x="92054" y="27616"/>
                </a:cubicBezTo>
                <a:lnTo>
                  <a:pt x="92054" y="36821"/>
                </a:lnTo>
                <a:cubicBezTo>
                  <a:pt x="92054" y="41913"/>
                  <a:pt x="87940" y="46027"/>
                  <a:pt x="82848" y="46027"/>
                </a:cubicBezTo>
                <a:lnTo>
                  <a:pt x="27616" y="46027"/>
                </a:lnTo>
                <a:cubicBezTo>
                  <a:pt x="22524" y="46027"/>
                  <a:pt x="18411" y="41913"/>
                  <a:pt x="18411" y="36821"/>
                </a:cubicBezTo>
                <a:lnTo>
                  <a:pt x="18411" y="27616"/>
                </a:lnTo>
                <a:cubicBezTo>
                  <a:pt x="18411" y="22524"/>
                  <a:pt x="22524" y="18411"/>
                  <a:pt x="27616" y="18411"/>
                </a:cubicBezTo>
                <a:close/>
                <a:moveTo>
                  <a:pt x="32219" y="66739"/>
                </a:moveTo>
                <a:cubicBezTo>
                  <a:pt x="32219" y="70549"/>
                  <a:pt x="29125" y="73643"/>
                  <a:pt x="25315" y="73643"/>
                </a:cubicBezTo>
                <a:cubicBezTo>
                  <a:pt x="21504" y="73643"/>
                  <a:pt x="18411" y="70549"/>
                  <a:pt x="18411" y="66739"/>
                </a:cubicBezTo>
                <a:cubicBezTo>
                  <a:pt x="18411" y="62928"/>
                  <a:pt x="21504" y="59835"/>
                  <a:pt x="25315" y="59835"/>
                </a:cubicBezTo>
                <a:cubicBezTo>
                  <a:pt x="29125" y="59835"/>
                  <a:pt x="32219" y="62928"/>
                  <a:pt x="32219" y="66739"/>
                </a:cubicBezTo>
                <a:close/>
                <a:moveTo>
                  <a:pt x="55232" y="73643"/>
                </a:moveTo>
                <a:cubicBezTo>
                  <a:pt x="51422" y="73643"/>
                  <a:pt x="48328" y="70549"/>
                  <a:pt x="48328" y="66739"/>
                </a:cubicBezTo>
                <a:cubicBezTo>
                  <a:pt x="48328" y="62928"/>
                  <a:pt x="51422" y="59835"/>
                  <a:pt x="55232" y="59835"/>
                </a:cubicBezTo>
                <a:cubicBezTo>
                  <a:pt x="59043" y="59835"/>
                  <a:pt x="62136" y="62928"/>
                  <a:pt x="62136" y="66739"/>
                </a:cubicBezTo>
                <a:cubicBezTo>
                  <a:pt x="62136" y="70549"/>
                  <a:pt x="59043" y="73643"/>
                  <a:pt x="55232" y="73643"/>
                </a:cubicBezTo>
                <a:close/>
                <a:moveTo>
                  <a:pt x="92054" y="66739"/>
                </a:moveTo>
                <a:cubicBezTo>
                  <a:pt x="92054" y="70549"/>
                  <a:pt x="88960" y="73643"/>
                  <a:pt x="85150" y="73643"/>
                </a:cubicBezTo>
                <a:cubicBezTo>
                  <a:pt x="81339" y="73643"/>
                  <a:pt x="78246" y="70549"/>
                  <a:pt x="78246" y="66739"/>
                </a:cubicBezTo>
                <a:cubicBezTo>
                  <a:pt x="78246" y="62928"/>
                  <a:pt x="81339" y="59835"/>
                  <a:pt x="85150" y="59835"/>
                </a:cubicBezTo>
                <a:cubicBezTo>
                  <a:pt x="88960" y="59835"/>
                  <a:pt x="92054" y="62928"/>
                  <a:pt x="92054" y="66739"/>
                </a:cubicBezTo>
                <a:close/>
                <a:moveTo>
                  <a:pt x="25315" y="101259"/>
                </a:moveTo>
                <a:cubicBezTo>
                  <a:pt x="21504" y="101259"/>
                  <a:pt x="18411" y="98165"/>
                  <a:pt x="18411" y="94355"/>
                </a:cubicBezTo>
                <a:cubicBezTo>
                  <a:pt x="18411" y="90545"/>
                  <a:pt x="21504" y="87451"/>
                  <a:pt x="25315" y="87451"/>
                </a:cubicBezTo>
                <a:cubicBezTo>
                  <a:pt x="29125" y="87451"/>
                  <a:pt x="32219" y="90545"/>
                  <a:pt x="32219" y="94355"/>
                </a:cubicBezTo>
                <a:cubicBezTo>
                  <a:pt x="32219" y="98165"/>
                  <a:pt x="29125" y="101259"/>
                  <a:pt x="25315" y="101259"/>
                </a:cubicBezTo>
                <a:close/>
                <a:moveTo>
                  <a:pt x="62136" y="94355"/>
                </a:moveTo>
                <a:cubicBezTo>
                  <a:pt x="62136" y="98165"/>
                  <a:pt x="59043" y="101259"/>
                  <a:pt x="55232" y="101259"/>
                </a:cubicBezTo>
                <a:cubicBezTo>
                  <a:pt x="51422" y="101259"/>
                  <a:pt x="48328" y="98165"/>
                  <a:pt x="48328" y="94355"/>
                </a:cubicBezTo>
                <a:cubicBezTo>
                  <a:pt x="48328" y="90545"/>
                  <a:pt x="51422" y="87451"/>
                  <a:pt x="55232" y="87451"/>
                </a:cubicBezTo>
                <a:cubicBezTo>
                  <a:pt x="59043" y="87451"/>
                  <a:pt x="62136" y="90545"/>
                  <a:pt x="62136" y="94355"/>
                </a:cubicBezTo>
                <a:close/>
                <a:moveTo>
                  <a:pt x="85150" y="101259"/>
                </a:moveTo>
                <a:cubicBezTo>
                  <a:pt x="81339" y="101259"/>
                  <a:pt x="78246" y="98165"/>
                  <a:pt x="78246" y="94355"/>
                </a:cubicBezTo>
                <a:cubicBezTo>
                  <a:pt x="78246" y="90545"/>
                  <a:pt x="81339" y="87451"/>
                  <a:pt x="85150" y="87451"/>
                </a:cubicBezTo>
                <a:cubicBezTo>
                  <a:pt x="88960" y="87451"/>
                  <a:pt x="92054" y="90545"/>
                  <a:pt x="92054" y="94355"/>
                </a:cubicBezTo>
                <a:cubicBezTo>
                  <a:pt x="92054" y="98165"/>
                  <a:pt x="88960" y="101259"/>
                  <a:pt x="85150" y="101259"/>
                </a:cubicBezTo>
                <a:close/>
                <a:moveTo>
                  <a:pt x="18411" y="121971"/>
                </a:moveTo>
                <a:cubicBezTo>
                  <a:pt x="18411" y="118145"/>
                  <a:pt x="21489" y="115067"/>
                  <a:pt x="25315" y="115067"/>
                </a:cubicBezTo>
                <a:lnTo>
                  <a:pt x="57534" y="115067"/>
                </a:lnTo>
                <a:cubicBezTo>
                  <a:pt x="61360" y="115067"/>
                  <a:pt x="64438" y="118145"/>
                  <a:pt x="64438" y="121971"/>
                </a:cubicBezTo>
                <a:cubicBezTo>
                  <a:pt x="64438" y="125797"/>
                  <a:pt x="61360" y="128875"/>
                  <a:pt x="57534" y="128875"/>
                </a:cubicBezTo>
                <a:lnTo>
                  <a:pt x="25315" y="128875"/>
                </a:lnTo>
                <a:cubicBezTo>
                  <a:pt x="21489" y="128875"/>
                  <a:pt x="18411" y="125797"/>
                  <a:pt x="18411" y="121971"/>
                </a:cubicBezTo>
                <a:close/>
                <a:moveTo>
                  <a:pt x="85150" y="115067"/>
                </a:moveTo>
                <a:cubicBezTo>
                  <a:pt x="88976" y="115067"/>
                  <a:pt x="92054" y="118145"/>
                  <a:pt x="92054" y="121971"/>
                </a:cubicBezTo>
                <a:cubicBezTo>
                  <a:pt x="92054" y="125797"/>
                  <a:pt x="88976" y="128875"/>
                  <a:pt x="85150" y="128875"/>
                </a:cubicBezTo>
                <a:cubicBezTo>
                  <a:pt x="81324" y="128875"/>
                  <a:pt x="78246" y="125797"/>
                  <a:pt x="78246" y="121971"/>
                </a:cubicBezTo>
                <a:cubicBezTo>
                  <a:pt x="78246" y="118145"/>
                  <a:pt x="81324" y="115067"/>
                  <a:pt x="85150" y="115067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4" name="Text 22"/>
          <p:cNvSpPr/>
          <p:nvPr/>
        </p:nvSpPr>
        <p:spPr>
          <a:xfrm>
            <a:off x="679152" y="3747608"/>
            <a:ext cx="5261380" cy="22911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性价比计算公式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90953" y="4074910"/>
            <a:ext cx="5375936" cy="687334"/>
          </a:xfrm>
          <a:custGeom>
            <a:avLst/>
            <a:gdLst/>
            <a:ahLst/>
            <a:cxnLst/>
            <a:rect l="l" t="t" r="r" b="b"/>
            <a:pathLst>
              <a:path w="5375936" h="687334">
                <a:moveTo>
                  <a:pt x="65462" y="0"/>
                </a:moveTo>
                <a:lnTo>
                  <a:pt x="5310474" y="0"/>
                </a:lnTo>
                <a:cubicBezTo>
                  <a:pt x="5346627" y="0"/>
                  <a:pt x="5375936" y="29308"/>
                  <a:pt x="5375936" y="65462"/>
                </a:cubicBezTo>
                <a:lnTo>
                  <a:pt x="5375936" y="621873"/>
                </a:lnTo>
                <a:cubicBezTo>
                  <a:pt x="5375936" y="658026"/>
                  <a:pt x="5346627" y="687334"/>
                  <a:pt x="5310474" y="687334"/>
                </a:cubicBezTo>
                <a:lnTo>
                  <a:pt x="65462" y="687334"/>
                </a:lnTo>
                <a:cubicBezTo>
                  <a:pt x="29308" y="687334"/>
                  <a:pt x="0" y="658026"/>
                  <a:pt x="0" y="621873"/>
                </a:cubicBezTo>
                <a:lnTo>
                  <a:pt x="0" y="65462"/>
                </a:lnTo>
                <a:cubicBezTo>
                  <a:pt x="0" y="29332"/>
                  <a:pt x="29332" y="0"/>
                  <a:pt x="6546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</p:spPr>
      </p:sp>
      <p:sp>
        <p:nvSpPr>
          <p:cNvPr id="26" name="Text 24"/>
          <p:cNvSpPr/>
          <p:nvPr/>
        </p:nvSpPr>
        <p:spPr>
          <a:xfrm>
            <a:off x="589144" y="4205831"/>
            <a:ext cx="5179554" cy="19638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30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性价比 = (师资质量 + 课时数量 + 服务质量) ÷ 价格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93235" y="4467672"/>
            <a:ext cx="5171372" cy="16365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00" dirty="0">
                <a:solidFill>
                  <a:srgbClr val="EAEAE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选择性价比最高的，而非价格最低或最高的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176888" y="1243748"/>
            <a:ext cx="5686872" cy="3714878"/>
          </a:xfrm>
          <a:custGeom>
            <a:avLst/>
            <a:gdLst/>
            <a:ahLst/>
            <a:cxnLst/>
            <a:rect l="l" t="t" r="r" b="b"/>
            <a:pathLst>
              <a:path w="5686872" h="3714878">
                <a:moveTo>
                  <a:pt x="32730" y="0"/>
                </a:moveTo>
                <a:lnTo>
                  <a:pt x="5621416" y="0"/>
                </a:lnTo>
                <a:cubicBezTo>
                  <a:pt x="5657567" y="0"/>
                  <a:pt x="5686872" y="29306"/>
                  <a:pt x="5686872" y="65456"/>
                </a:cubicBezTo>
                <a:lnTo>
                  <a:pt x="5686872" y="3649422"/>
                </a:lnTo>
                <a:cubicBezTo>
                  <a:pt x="5686872" y="3685572"/>
                  <a:pt x="5657567" y="3714878"/>
                  <a:pt x="5621416" y="3714878"/>
                </a:cubicBezTo>
                <a:lnTo>
                  <a:pt x="32730" y="3714878"/>
                </a:lnTo>
                <a:cubicBezTo>
                  <a:pt x="14654" y="3714878"/>
                  <a:pt x="0" y="3700224"/>
                  <a:pt x="0" y="3682148"/>
                </a:cubicBezTo>
                <a:lnTo>
                  <a:pt x="0" y="32730"/>
                </a:lnTo>
                <a:cubicBezTo>
                  <a:pt x="0" y="14666"/>
                  <a:pt x="14666" y="0"/>
                  <a:pt x="32730" y="0"/>
                </a:cubicBezTo>
                <a:close/>
              </a:path>
            </a:pathLst>
          </a:custGeom>
          <a:solidFill>
            <a:srgbClr val="B58A3F">
              <a:alpha val="10196"/>
            </a:srgbClr>
          </a:solidFill>
        </p:spPr>
      </p:sp>
      <p:sp>
        <p:nvSpPr>
          <p:cNvPr id="29" name="Shape 27"/>
          <p:cNvSpPr/>
          <p:nvPr/>
        </p:nvSpPr>
        <p:spPr>
          <a:xfrm>
            <a:off x="6176888" y="1243748"/>
            <a:ext cx="32730" cy="3714878"/>
          </a:xfrm>
          <a:custGeom>
            <a:avLst/>
            <a:gdLst/>
            <a:ahLst/>
            <a:cxnLst/>
            <a:rect l="l" t="t" r="r" b="b"/>
            <a:pathLst>
              <a:path w="32730" h="3714878">
                <a:moveTo>
                  <a:pt x="32730" y="0"/>
                </a:moveTo>
                <a:lnTo>
                  <a:pt x="32730" y="0"/>
                </a:lnTo>
                <a:lnTo>
                  <a:pt x="32730" y="3714878"/>
                </a:lnTo>
                <a:lnTo>
                  <a:pt x="32730" y="3714878"/>
                </a:lnTo>
                <a:cubicBezTo>
                  <a:pt x="14654" y="3714878"/>
                  <a:pt x="0" y="3700224"/>
                  <a:pt x="0" y="3682148"/>
                </a:cubicBezTo>
                <a:lnTo>
                  <a:pt x="0" y="32730"/>
                </a:lnTo>
                <a:cubicBezTo>
                  <a:pt x="0" y="14666"/>
                  <a:pt x="14666" y="0"/>
                  <a:pt x="32730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0" name="Shape 28"/>
          <p:cNvSpPr/>
          <p:nvPr/>
        </p:nvSpPr>
        <p:spPr>
          <a:xfrm>
            <a:off x="6377361" y="1440129"/>
            <a:ext cx="163651" cy="163651"/>
          </a:xfrm>
          <a:custGeom>
            <a:avLst/>
            <a:gdLst/>
            <a:ahLst/>
            <a:cxnLst/>
            <a:rect l="l" t="t" r="r" b="b"/>
            <a:pathLst>
              <a:path w="163651" h="163651">
                <a:moveTo>
                  <a:pt x="132966" y="66483"/>
                </a:moveTo>
                <a:cubicBezTo>
                  <a:pt x="132966" y="81154"/>
                  <a:pt x="128204" y="94707"/>
                  <a:pt x="120181" y="105702"/>
                </a:cubicBezTo>
                <a:lnTo>
                  <a:pt x="160646" y="146199"/>
                </a:lnTo>
                <a:cubicBezTo>
                  <a:pt x="164642" y="150195"/>
                  <a:pt x="164642" y="156683"/>
                  <a:pt x="160646" y="160678"/>
                </a:cubicBezTo>
                <a:cubicBezTo>
                  <a:pt x="156651" y="164674"/>
                  <a:pt x="150163" y="164674"/>
                  <a:pt x="146167" y="160678"/>
                </a:cubicBezTo>
                <a:lnTo>
                  <a:pt x="105702" y="120181"/>
                </a:lnTo>
                <a:cubicBezTo>
                  <a:pt x="94707" y="128204"/>
                  <a:pt x="81154" y="132966"/>
                  <a:pt x="66483" y="132966"/>
                </a:cubicBezTo>
                <a:cubicBezTo>
                  <a:pt x="29758" y="132966"/>
                  <a:pt x="0" y="103209"/>
                  <a:pt x="0" y="66483"/>
                </a:cubicBezTo>
                <a:cubicBezTo>
                  <a:pt x="0" y="29758"/>
                  <a:pt x="29758" y="0"/>
                  <a:pt x="66483" y="0"/>
                </a:cubicBezTo>
                <a:cubicBezTo>
                  <a:pt x="103209" y="0"/>
                  <a:pt x="132966" y="29758"/>
                  <a:pt x="132966" y="66483"/>
                </a:cubicBezTo>
                <a:close/>
                <a:moveTo>
                  <a:pt x="66483" y="112510"/>
                </a:moveTo>
                <a:cubicBezTo>
                  <a:pt x="91886" y="112510"/>
                  <a:pt x="112510" y="91886"/>
                  <a:pt x="112510" y="66483"/>
                </a:cubicBezTo>
                <a:cubicBezTo>
                  <a:pt x="112510" y="41080"/>
                  <a:pt x="91886" y="20456"/>
                  <a:pt x="66483" y="20456"/>
                </a:cubicBezTo>
                <a:cubicBezTo>
                  <a:pt x="41080" y="20456"/>
                  <a:pt x="20456" y="41080"/>
                  <a:pt x="20456" y="66483"/>
                </a:cubicBezTo>
                <a:cubicBezTo>
                  <a:pt x="20456" y="91886"/>
                  <a:pt x="41080" y="112510"/>
                  <a:pt x="66483" y="11251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1" name="Text 29"/>
          <p:cNvSpPr/>
          <p:nvPr/>
        </p:nvSpPr>
        <p:spPr>
          <a:xfrm>
            <a:off x="6561468" y="1407399"/>
            <a:ext cx="5220467" cy="22911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9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深度考察建议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356904" y="1767431"/>
            <a:ext cx="5343205" cy="1014636"/>
          </a:xfrm>
          <a:custGeom>
            <a:avLst/>
            <a:gdLst/>
            <a:ahLst/>
            <a:cxnLst/>
            <a:rect l="l" t="t" r="r" b="b"/>
            <a:pathLst>
              <a:path w="5343205" h="1014636">
                <a:moveTo>
                  <a:pt x="65464" y="0"/>
                </a:moveTo>
                <a:lnTo>
                  <a:pt x="5277741" y="0"/>
                </a:lnTo>
                <a:cubicBezTo>
                  <a:pt x="5313896" y="0"/>
                  <a:pt x="5343205" y="29309"/>
                  <a:pt x="5343205" y="65464"/>
                </a:cubicBezTo>
                <a:lnTo>
                  <a:pt x="5343205" y="949172"/>
                </a:lnTo>
                <a:cubicBezTo>
                  <a:pt x="5343205" y="985327"/>
                  <a:pt x="5313896" y="1014636"/>
                  <a:pt x="5277741" y="1014636"/>
                </a:cubicBezTo>
                <a:lnTo>
                  <a:pt x="65464" y="1014636"/>
                </a:lnTo>
                <a:cubicBezTo>
                  <a:pt x="29334" y="1014636"/>
                  <a:pt x="0" y="985303"/>
                  <a:pt x="0" y="949172"/>
                </a:cubicBezTo>
                <a:lnTo>
                  <a:pt x="0" y="65464"/>
                </a:lnTo>
                <a:cubicBezTo>
                  <a:pt x="0" y="29334"/>
                  <a:pt x="29334" y="0"/>
                  <a:pt x="65464" y="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33" name="Shape 31"/>
          <p:cNvSpPr/>
          <p:nvPr/>
        </p:nvSpPr>
        <p:spPr>
          <a:xfrm>
            <a:off x="6487825" y="1898352"/>
            <a:ext cx="261842" cy="261842"/>
          </a:xfrm>
          <a:custGeom>
            <a:avLst/>
            <a:gdLst/>
            <a:ahLst/>
            <a:cxnLst/>
            <a:rect l="l" t="t" r="r" b="b"/>
            <a:pathLst>
              <a:path w="261842" h="261842">
                <a:moveTo>
                  <a:pt x="130921" y="0"/>
                </a:moveTo>
                <a:lnTo>
                  <a:pt x="130921" y="0"/>
                </a:lnTo>
                <a:cubicBezTo>
                  <a:pt x="203178" y="0"/>
                  <a:pt x="261842" y="58664"/>
                  <a:pt x="261842" y="130921"/>
                </a:cubicBezTo>
                <a:lnTo>
                  <a:pt x="261842" y="130921"/>
                </a:lnTo>
                <a:cubicBezTo>
                  <a:pt x="261842" y="203178"/>
                  <a:pt x="203178" y="261842"/>
                  <a:pt x="130921" y="261842"/>
                </a:cubicBezTo>
                <a:lnTo>
                  <a:pt x="130921" y="261842"/>
                </a:lnTo>
                <a:cubicBezTo>
                  <a:pt x="58664" y="261842"/>
                  <a:pt x="0" y="203178"/>
                  <a:pt x="0" y="130921"/>
                </a:cubicBezTo>
                <a:lnTo>
                  <a:pt x="0" y="130921"/>
                </a:lnTo>
                <a:cubicBezTo>
                  <a:pt x="0" y="58664"/>
                  <a:pt x="58664" y="0"/>
                  <a:pt x="130921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34" name="Text 32"/>
          <p:cNvSpPr/>
          <p:nvPr/>
        </p:nvSpPr>
        <p:spPr>
          <a:xfrm>
            <a:off x="6459186" y="1898352"/>
            <a:ext cx="319119" cy="26184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847857" y="1931082"/>
            <a:ext cx="589144" cy="19638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对比多家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847857" y="2225654"/>
            <a:ext cx="4786792" cy="42549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3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将同类型课程（如小班协议班）在不同机构的 </a:t>
            </a:r>
            <a:r>
              <a:rPr lang="en-US" sz="103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价格、课时、服务内容 </a:t>
            </a:r>
            <a:r>
              <a:rPr lang="en-US" sz="103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制成表格对比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356904" y="2880258"/>
            <a:ext cx="5343205" cy="1014636"/>
          </a:xfrm>
          <a:custGeom>
            <a:avLst/>
            <a:gdLst/>
            <a:ahLst/>
            <a:cxnLst/>
            <a:rect l="l" t="t" r="r" b="b"/>
            <a:pathLst>
              <a:path w="5343205" h="1014636">
                <a:moveTo>
                  <a:pt x="65464" y="0"/>
                </a:moveTo>
                <a:lnTo>
                  <a:pt x="5277741" y="0"/>
                </a:lnTo>
                <a:cubicBezTo>
                  <a:pt x="5313896" y="0"/>
                  <a:pt x="5343205" y="29309"/>
                  <a:pt x="5343205" y="65464"/>
                </a:cubicBezTo>
                <a:lnTo>
                  <a:pt x="5343205" y="949172"/>
                </a:lnTo>
                <a:cubicBezTo>
                  <a:pt x="5343205" y="985327"/>
                  <a:pt x="5313896" y="1014636"/>
                  <a:pt x="5277741" y="1014636"/>
                </a:cubicBezTo>
                <a:lnTo>
                  <a:pt x="65464" y="1014636"/>
                </a:lnTo>
                <a:cubicBezTo>
                  <a:pt x="29334" y="1014636"/>
                  <a:pt x="0" y="985303"/>
                  <a:pt x="0" y="949172"/>
                </a:cubicBezTo>
                <a:lnTo>
                  <a:pt x="0" y="65464"/>
                </a:lnTo>
                <a:cubicBezTo>
                  <a:pt x="0" y="29334"/>
                  <a:pt x="29334" y="0"/>
                  <a:pt x="65464" y="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38" name="Shape 36"/>
          <p:cNvSpPr/>
          <p:nvPr/>
        </p:nvSpPr>
        <p:spPr>
          <a:xfrm>
            <a:off x="6487825" y="3011179"/>
            <a:ext cx="261842" cy="261842"/>
          </a:xfrm>
          <a:custGeom>
            <a:avLst/>
            <a:gdLst/>
            <a:ahLst/>
            <a:cxnLst/>
            <a:rect l="l" t="t" r="r" b="b"/>
            <a:pathLst>
              <a:path w="261842" h="261842">
                <a:moveTo>
                  <a:pt x="130921" y="0"/>
                </a:moveTo>
                <a:lnTo>
                  <a:pt x="130921" y="0"/>
                </a:lnTo>
                <a:cubicBezTo>
                  <a:pt x="203178" y="0"/>
                  <a:pt x="261842" y="58664"/>
                  <a:pt x="261842" y="130921"/>
                </a:cubicBezTo>
                <a:lnTo>
                  <a:pt x="261842" y="130921"/>
                </a:lnTo>
                <a:cubicBezTo>
                  <a:pt x="261842" y="203178"/>
                  <a:pt x="203178" y="261842"/>
                  <a:pt x="130921" y="261842"/>
                </a:cubicBezTo>
                <a:lnTo>
                  <a:pt x="130921" y="261842"/>
                </a:lnTo>
                <a:cubicBezTo>
                  <a:pt x="58664" y="261842"/>
                  <a:pt x="0" y="203178"/>
                  <a:pt x="0" y="130921"/>
                </a:cubicBezTo>
                <a:lnTo>
                  <a:pt x="0" y="130921"/>
                </a:lnTo>
                <a:cubicBezTo>
                  <a:pt x="0" y="58664"/>
                  <a:pt x="58664" y="0"/>
                  <a:pt x="130921" y="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39" name="Text 37"/>
          <p:cNvSpPr/>
          <p:nvPr/>
        </p:nvSpPr>
        <p:spPr>
          <a:xfrm>
            <a:off x="6459186" y="3011179"/>
            <a:ext cx="319119" cy="26184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847857" y="3043909"/>
            <a:ext cx="850985" cy="19638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明确合同细节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847857" y="3338481"/>
            <a:ext cx="4786792" cy="42549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3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签约前务必 </a:t>
            </a:r>
            <a:r>
              <a:rPr lang="en-US" sz="103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逐条阅读协议 </a:t>
            </a:r>
            <a:r>
              <a:rPr lang="en-US" sz="103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，重点关注"不过"的定义、退费比例和时间、以及是否有额外费用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356904" y="3993085"/>
            <a:ext cx="5343205" cy="801890"/>
          </a:xfrm>
          <a:custGeom>
            <a:avLst/>
            <a:gdLst/>
            <a:ahLst/>
            <a:cxnLst/>
            <a:rect l="l" t="t" r="r" b="b"/>
            <a:pathLst>
              <a:path w="5343205" h="801890">
                <a:moveTo>
                  <a:pt x="65458" y="0"/>
                </a:moveTo>
                <a:lnTo>
                  <a:pt x="5277747" y="0"/>
                </a:lnTo>
                <a:cubicBezTo>
                  <a:pt x="5313899" y="0"/>
                  <a:pt x="5343205" y="29307"/>
                  <a:pt x="5343205" y="65458"/>
                </a:cubicBezTo>
                <a:lnTo>
                  <a:pt x="5343205" y="736432"/>
                </a:lnTo>
                <a:cubicBezTo>
                  <a:pt x="5343205" y="772583"/>
                  <a:pt x="5313899" y="801890"/>
                  <a:pt x="5277747" y="801890"/>
                </a:cubicBezTo>
                <a:lnTo>
                  <a:pt x="65458" y="801890"/>
                </a:lnTo>
                <a:cubicBezTo>
                  <a:pt x="29307" y="801890"/>
                  <a:pt x="0" y="772583"/>
                  <a:pt x="0" y="736432"/>
                </a:cubicBezTo>
                <a:lnTo>
                  <a:pt x="0" y="65458"/>
                </a:lnTo>
                <a:cubicBezTo>
                  <a:pt x="0" y="29307"/>
                  <a:pt x="29307" y="0"/>
                  <a:pt x="65458" y="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43" name="Shape 41"/>
          <p:cNvSpPr/>
          <p:nvPr/>
        </p:nvSpPr>
        <p:spPr>
          <a:xfrm>
            <a:off x="6487825" y="4124005"/>
            <a:ext cx="261842" cy="261842"/>
          </a:xfrm>
          <a:custGeom>
            <a:avLst/>
            <a:gdLst/>
            <a:ahLst/>
            <a:cxnLst/>
            <a:rect l="l" t="t" r="r" b="b"/>
            <a:pathLst>
              <a:path w="261842" h="261842">
                <a:moveTo>
                  <a:pt x="130921" y="0"/>
                </a:moveTo>
                <a:lnTo>
                  <a:pt x="130921" y="0"/>
                </a:lnTo>
                <a:cubicBezTo>
                  <a:pt x="203178" y="0"/>
                  <a:pt x="261842" y="58664"/>
                  <a:pt x="261842" y="130921"/>
                </a:cubicBezTo>
                <a:lnTo>
                  <a:pt x="261842" y="130921"/>
                </a:lnTo>
                <a:cubicBezTo>
                  <a:pt x="261842" y="203178"/>
                  <a:pt x="203178" y="261842"/>
                  <a:pt x="130921" y="261842"/>
                </a:cubicBezTo>
                <a:lnTo>
                  <a:pt x="130921" y="261842"/>
                </a:lnTo>
                <a:cubicBezTo>
                  <a:pt x="58664" y="261842"/>
                  <a:pt x="0" y="203178"/>
                  <a:pt x="0" y="130921"/>
                </a:cubicBezTo>
                <a:lnTo>
                  <a:pt x="0" y="130921"/>
                </a:lnTo>
                <a:cubicBezTo>
                  <a:pt x="0" y="58664"/>
                  <a:pt x="58664" y="0"/>
                  <a:pt x="130921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44" name="Text 42"/>
          <p:cNvSpPr/>
          <p:nvPr/>
        </p:nvSpPr>
        <p:spPr>
          <a:xfrm>
            <a:off x="6459186" y="4124005"/>
            <a:ext cx="319119" cy="26184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847857" y="4156736"/>
            <a:ext cx="850985" cy="19638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询问退费案例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847857" y="4451307"/>
            <a:ext cx="4786792" cy="21274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3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向机构询问 </a:t>
            </a:r>
            <a:r>
              <a:rPr lang="en-US" sz="103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往期退费学员的处理流程和时长 </a:t>
            </a:r>
            <a:r>
              <a:rPr lang="en-US" sz="103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，了解实际操作情况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160523" y="5089546"/>
            <a:ext cx="5703238" cy="1767431"/>
          </a:xfrm>
          <a:custGeom>
            <a:avLst/>
            <a:gdLst/>
            <a:ahLst/>
            <a:cxnLst/>
            <a:rect l="l" t="t" r="r" b="b"/>
            <a:pathLst>
              <a:path w="5703238" h="1767431">
                <a:moveTo>
                  <a:pt x="65466" y="0"/>
                </a:moveTo>
                <a:lnTo>
                  <a:pt x="5637772" y="0"/>
                </a:lnTo>
                <a:cubicBezTo>
                  <a:pt x="5673928" y="0"/>
                  <a:pt x="5703238" y="29310"/>
                  <a:pt x="5703238" y="65466"/>
                </a:cubicBezTo>
                <a:lnTo>
                  <a:pt x="5703238" y="1701965"/>
                </a:lnTo>
                <a:cubicBezTo>
                  <a:pt x="5703238" y="1738121"/>
                  <a:pt x="5673928" y="1767431"/>
                  <a:pt x="5637772" y="1767431"/>
                </a:cubicBezTo>
                <a:lnTo>
                  <a:pt x="65466" y="1767431"/>
                </a:lnTo>
                <a:cubicBezTo>
                  <a:pt x="29310" y="1767431"/>
                  <a:pt x="0" y="1738121"/>
                  <a:pt x="0" y="1701965"/>
                </a:cubicBezTo>
                <a:lnTo>
                  <a:pt x="0" y="65466"/>
                </a:lnTo>
                <a:cubicBezTo>
                  <a:pt x="0" y="29310"/>
                  <a:pt x="29310" y="0"/>
                  <a:pt x="65466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4548" dist="818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8" name="Shape 46"/>
          <p:cNvSpPr/>
          <p:nvPr/>
        </p:nvSpPr>
        <p:spPr>
          <a:xfrm>
            <a:off x="6344630" y="5294110"/>
            <a:ext cx="147286" cy="147286"/>
          </a:xfrm>
          <a:custGeom>
            <a:avLst/>
            <a:gdLst/>
            <a:ahLst/>
            <a:cxnLst/>
            <a:rect l="l" t="t" r="r" b="b"/>
            <a:pathLst>
              <a:path w="147286" h="147286">
                <a:moveTo>
                  <a:pt x="13808" y="41424"/>
                </a:moveTo>
                <a:cubicBezTo>
                  <a:pt x="21429" y="41424"/>
                  <a:pt x="27616" y="35237"/>
                  <a:pt x="27616" y="27616"/>
                </a:cubicBezTo>
                <a:cubicBezTo>
                  <a:pt x="27616" y="19995"/>
                  <a:pt x="21429" y="13808"/>
                  <a:pt x="13808" y="13808"/>
                </a:cubicBezTo>
                <a:cubicBezTo>
                  <a:pt x="6187" y="13808"/>
                  <a:pt x="0" y="19995"/>
                  <a:pt x="0" y="27616"/>
                </a:cubicBezTo>
                <a:cubicBezTo>
                  <a:pt x="0" y="35237"/>
                  <a:pt x="6187" y="41424"/>
                  <a:pt x="13808" y="41424"/>
                </a:cubicBezTo>
                <a:close/>
                <a:moveTo>
                  <a:pt x="55232" y="18411"/>
                </a:moveTo>
                <a:cubicBezTo>
                  <a:pt x="50140" y="18411"/>
                  <a:pt x="46027" y="22524"/>
                  <a:pt x="46027" y="27616"/>
                </a:cubicBezTo>
                <a:cubicBezTo>
                  <a:pt x="46027" y="32708"/>
                  <a:pt x="50140" y="36821"/>
                  <a:pt x="55232" y="36821"/>
                </a:cubicBezTo>
                <a:lnTo>
                  <a:pt x="138081" y="36821"/>
                </a:lnTo>
                <a:cubicBezTo>
                  <a:pt x="143172" y="36821"/>
                  <a:pt x="147286" y="32708"/>
                  <a:pt x="147286" y="27616"/>
                </a:cubicBezTo>
                <a:cubicBezTo>
                  <a:pt x="147286" y="22524"/>
                  <a:pt x="143172" y="18411"/>
                  <a:pt x="138081" y="18411"/>
                </a:cubicBezTo>
                <a:lnTo>
                  <a:pt x="55232" y="18411"/>
                </a:lnTo>
                <a:close/>
                <a:moveTo>
                  <a:pt x="55232" y="64438"/>
                </a:moveTo>
                <a:cubicBezTo>
                  <a:pt x="50140" y="64438"/>
                  <a:pt x="46027" y="68551"/>
                  <a:pt x="46027" y="73643"/>
                </a:cubicBezTo>
                <a:cubicBezTo>
                  <a:pt x="46027" y="78735"/>
                  <a:pt x="50140" y="82848"/>
                  <a:pt x="55232" y="82848"/>
                </a:cubicBezTo>
                <a:lnTo>
                  <a:pt x="138081" y="82848"/>
                </a:lnTo>
                <a:cubicBezTo>
                  <a:pt x="143172" y="82848"/>
                  <a:pt x="147286" y="78735"/>
                  <a:pt x="147286" y="73643"/>
                </a:cubicBezTo>
                <a:cubicBezTo>
                  <a:pt x="147286" y="68551"/>
                  <a:pt x="143172" y="64438"/>
                  <a:pt x="138081" y="64438"/>
                </a:cubicBezTo>
                <a:lnTo>
                  <a:pt x="55232" y="64438"/>
                </a:lnTo>
                <a:close/>
                <a:moveTo>
                  <a:pt x="55232" y="110464"/>
                </a:moveTo>
                <a:cubicBezTo>
                  <a:pt x="50140" y="110464"/>
                  <a:pt x="46027" y="114578"/>
                  <a:pt x="46027" y="119670"/>
                </a:cubicBezTo>
                <a:cubicBezTo>
                  <a:pt x="46027" y="124762"/>
                  <a:pt x="50140" y="128875"/>
                  <a:pt x="55232" y="128875"/>
                </a:cubicBezTo>
                <a:lnTo>
                  <a:pt x="138081" y="128875"/>
                </a:lnTo>
                <a:cubicBezTo>
                  <a:pt x="143172" y="128875"/>
                  <a:pt x="147286" y="124762"/>
                  <a:pt x="147286" y="119670"/>
                </a:cubicBezTo>
                <a:cubicBezTo>
                  <a:pt x="147286" y="114578"/>
                  <a:pt x="143172" y="110464"/>
                  <a:pt x="138081" y="110464"/>
                </a:cubicBezTo>
                <a:lnTo>
                  <a:pt x="55232" y="110464"/>
                </a:lnTo>
                <a:close/>
                <a:moveTo>
                  <a:pt x="13808" y="133478"/>
                </a:moveTo>
                <a:cubicBezTo>
                  <a:pt x="21429" y="133478"/>
                  <a:pt x="27616" y="127291"/>
                  <a:pt x="27616" y="119670"/>
                </a:cubicBezTo>
                <a:cubicBezTo>
                  <a:pt x="27616" y="112049"/>
                  <a:pt x="21429" y="105862"/>
                  <a:pt x="13808" y="105862"/>
                </a:cubicBezTo>
                <a:cubicBezTo>
                  <a:pt x="6187" y="105862"/>
                  <a:pt x="0" y="112049"/>
                  <a:pt x="0" y="119670"/>
                </a:cubicBezTo>
                <a:cubicBezTo>
                  <a:pt x="0" y="127291"/>
                  <a:pt x="6187" y="133478"/>
                  <a:pt x="13808" y="133478"/>
                </a:cubicBezTo>
                <a:close/>
                <a:moveTo>
                  <a:pt x="27616" y="73643"/>
                </a:moveTo>
                <a:cubicBezTo>
                  <a:pt x="27616" y="66022"/>
                  <a:pt x="21429" y="59835"/>
                  <a:pt x="13808" y="59835"/>
                </a:cubicBezTo>
                <a:cubicBezTo>
                  <a:pt x="6187" y="59835"/>
                  <a:pt x="0" y="66022"/>
                  <a:pt x="0" y="73643"/>
                </a:cubicBezTo>
                <a:cubicBezTo>
                  <a:pt x="0" y="81264"/>
                  <a:pt x="6187" y="87451"/>
                  <a:pt x="13808" y="87451"/>
                </a:cubicBezTo>
                <a:cubicBezTo>
                  <a:pt x="21429" y="87451"/>
                  <a:pt x="27616" y="81264"/>
                  <a:pt x="27616" y="73643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49" name="Text 47"/>
          <p:cNvSpPr/>
          <p:nvPr/>
        </p:nvSpPr>
        <p:spPr>
          <a:xfrm>
            <a:off x="6512373" y="5253197"/>
            <a:ext cx="5261380" cy="22911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合同审查清单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6324174" y="5580499"/>
            <a:ext cx="2651146" cy="327302"/>
          </a:xfrm>
          <a:custGeom>
            <a:avLst/>
            <a:gdLst/>
            <a:ahLst/>
            <a:cxnLst/>
            <a:rect l="l" t="t" r="r" b="b"/>
            <a:pathLst>
              <a:path w="2651146" h="327302">
                <a:moveTo>
                  <a:pt x="32730" y="0"/>
                </a:moveTo>
                <a:lnTo>
                  <a:pt x="2618416" y="0"/>
                </a:lnTo>
                <a:cubicBezTo>
                  <a:pt x="2636492" y="0"/>
                  <a:pt x="2651146" y="14654"/>
                  <a:pt x="2651146" y="32730"/>
                </a:cubicBezTo>
                <a:lnTo>
                  <a:pt x="2651146" y="294572"/>
                </a:lnTo>
                <a:cubicBezTo>
                  <a:pt x="2651146" y="312648"/>
                  <a:pt x="2636492" y="327302"/>
                  <a:pt x="2618416" y="327302"/>
                </a:cubicBezTo>
                <a:lnTo>
                  <a:pt x="32730" y="327302"/>
                </a:lnTo>
                <a:cubicBezTo>
                  <a:pt x="14666" y="327302"/>
                  <a:pt x="0" y="312636"/>
                  <a:pt x="0" y="294572"/>
                </a:cubicBezTo>
                <a:lnTo>
                  <a:pt x="0" y="32730"/>
                </a:lnTo>
                <a:cubicBezTo>
                  <a:pt x="0" y="14666"/>
                  <a:pt x="14666" y="0"/>
                  <a:pt x="32730" y="0"/>
                </a:cubicBezTo>
                <a:close/>
              </a:path>
            </a:pathLst>
          </a:custGeom>
          <a:solidFill>
            <a:srgbClr val="2A4B43">
              <a:alpha val="5098"/>
            </a:srgbClr>
          </a:solidFill>
        </p:spPr>
      </p:sp>
      <p:sp>
        <p:nvSpPr>
          <p:cNvPr id="51" name="Shape 49"/>
          <p:cNvSpPr/>
          <p:nvPr/>
        </p:nvSpPr>
        <p:spPr>
          <a:xfrm>
            <a:off x="6414182" y="5678690"/>
            <a:ext cx="114556" cy="130921"/>
          </a:xfrm>
          <a:custGeom>
            <a:avLst/>
            <a:gdLst/>
            <a:ahLst/>
            <a:cxnLst/>
            <a:rect l="l" t="t" r="r" b="b"/>
            <a:pathLst>
              <a:path w="114556" h="130921">
                <a:moveTo>
                  <a:pt x="16365" y="8183"/>
                </a:moveTo>
                <a:cubicBezTo>
                  <a:pt x="7339" y="8183"/>
                  <a:pt x="0" y="15521"/>
                  <a:pt x="0" y="24548"/>
                </a:cubicBezTo>
                <a:lnTo>
                  <a:pt x="0" y="106373"/>
                </a:lnTo>
                <a:cubicBezTo>
                  <a:pt x="0" y="115400"/>
                  <a:pt x="7339" y="122738"/>
                  <a:pt x="16365" y="122738"/>
                </a:cubicBezTo>
                <a:lnTo>
                  <a:pt x="98191" y="122738"/>
                </a:lnTo>
                <a:cubicBezTo>
                  <a:pt x="107217" y="122738"/>
                  <a:pt x="114556" y="115400"/>
                  <a:pt x="114556" y="106373"/>
                </a:cubicBezTo>
                <a:lnTo>
                  <a:pt x="114556" y="24548"/>
                </a:lnTo>
                <a:cubicBezTo>
                  <a:pt x="114556" y="15521"/>
                  <a:pt x="107217" y="8183"/>
                  <a:pt x="98191" y="8183"/>
                </a:cubicBezTo>
                <a:lnTo>
                  <a:pt x="16365" y="8183"/>
                </a:lnTo>
                <a:close/>
                <a:moveTo>
                  <a:pt x="78859" y="54388"/>
                </a:moveTo>
                <a:lnTo>
                  <a:pt x="58403" y="87119"/>
                </a:lnTo>
                <a:cubicBezTo>
                  <a:pt x="57329" y="88832"/>
                  <a:pt x="55488" y="89906"/>
                  <a:pt x="53468" y="90008"/>
                </a:cubicBezTo>
                <a:cubicBezTo>
                  <a:pt x="51448" y="90110"/>
                  <a:pt x="49504" y="89190"/>
                  <a:pt x="48303" y="87553"/>
                </a:cubicBezTo>
                <a:lnTo>
                  <a:pt x="36029" y="71188"/>
                </a:lnTo>
                <a:cubicBezTo>
                  <a:pt x="33983" y="68478"/>
                  <a:pt x="34546" y="64642"/>
                  <a:pt x="37256" y="62597"/>
                </a:cubicBezTo>
                <a:cubicBezTo>
                  <a:pt x="39967" y="60551"/>
                  <a:pt x="43802" y="61113"/>
                  <a:pt x="45848" y="63824"/>
                </a:cubicBezTo>
                <a:lnTo>
                  <a:pt x="52752" y="73029"/>
                </a:lnTo>
                <a:lnTo>
                  <a:pt x="68452" y="47893"/>
                </a:lnTo>
                <a:cubicBezTo>
                  <a:pt x="70242" y="45030"/>
                  <a:pt x="74027" y="44135"/>
                  <a:pt x="76916" y="45950"/>
                </a:cubicBezTo>
                <a:cubicBezTo>
                  <a:pt x="79805" y="47766"/>
                  <a:pt x="80675" y="51524"/>
                  <a:pt x="78859" y="54414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52" name="Text 50"/>
          <p:cNvSpPr/>
          <p:nvPr/>
        </p:nvSpPr>
        <p:spPr>
          <a:xfrm>
            <a:off x="6618746" y="5645960"/>
            <a:ext cx="810072" cy="19638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"不过"的定义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9044361" y="5580499"/>
            <a:ext cx="2651146" cy="327302"/>
          </a:xfrm>
          <a:custGeom>
            <a:avLst/>
            <a:gdLst/>
            <a:ahLst/>
            <a:cxnLst/>
            <a:rect l="l" t="t" r="r" b="b"/>
            <a:pathLst>
              <a:path w="2651146" h="327302">
                <a:moveTo>
                  <a:pt x="32730" y="0"/>
                </a:moveTo>
                <a:lnTo>
                  <a:pt x="2618416" y="0"/>
                </a:lnTo>
                <a:cubicBezTo>
                  <a:pt x="2636492" y="0"/>
                  <a:pt x="2651146" y="14654"/>
                  <a:pt x="2651146" y="32730"/>
                </a:cubicBezTo>
                <a:lnTo>
                  <a:pt x="2651146" y="294572"/>
                </a:lnTo>
                <a:cubicBezTo>
                  <a:pt x="2651146" y="312648"/>
                  <a:pt x="2636492" y="327302"/>
                  <a:pt x="2618416" y="327302"/>
                </a:cubicBezTo>
                <a:lnTo>
                  <a:pt x="32730" y="327302"/>
                </a:lnTo>
                <a:cubicBezTo>
                  <a:pt x="14666" y="327302"/>
                  <a:pt x="0" y="312636"/>
                  <a:pt x="0" y="294572"/>
                </a:cubicBezTo>
                <a:lnTo>
                  <a:pt x="0" y="32730"/>
                </a:lnTo>
                <a:cubicBezTo>
                  <a:pt x="0" y="14666"/>
                  <a:pt x="14666" y="0"/>
                  <a:pt x="32730" y="0"/>
                </a:cubicBezTo>
                <a:close/>
              </a:path>
            </a:pathLst>
          </a:custGeom>
          <a:solidFill>
            <a:srgbClr val="5E7C73">
              <a:alpha val="5098"/>
            </a:srgbClr>
          </a:solidFill>
        </p:spPr>
      </p:sp>
      <p:sp>
        <p:nvSpPr>
          <p:cNvPr id="54" name="Shape 52"/>
          <p:cNvSpPr/>
          <p:nvPr/>
        </p:nvSpPr>
        <p:spPr>
          <a:xfrm>
            <a:off x="9134369" y="5678690"/>
            <a:ext cx="114556" cy="130921"/>
          </a:xfrm>
          <a:custGeom>
            <a:avLst/>
            <a:gdLst/>
            <a:ahLst/>
            <a:cxnLst/>
            <a:rect l="l" t="t" r="r" b="b"/>
            <a:pathLst>
              <a:path w="114556" h="130921">
                <a:moveTo>
                  <a:pt x="16365" y="8183"/>
                </a:moveTo>
                <a:cubicBezTo>
                  <a:pt x="7339" y="8183"/>
                  <a:pt x="0" y="15521"/>
                  <a:pt x="0" y="24548"/>
                </a:cubicBezTo>
                <a:lnTo>
                  <a:pt x="0" y="106373"/>
                </a:lnTo>
                <a:cubicBezTo>
                  <a:pt x="0" y="115400"/>
                  <a:pt x="7339" y="122738"/>
                  <a:pt x="16365" y="122738"/>
                </a:cubicBezTo>
                <a:lnTo>
                  <a:pt x="98191" y="122738"/>
                </a:lnTo>
                <a:cubicBezTo>
                  <a:pt x="107217" y="122738"/>
                  <a:pt x="114556" y="115400"/>
                  <a:pt x="114556" y="106373"/>
                </a:cubicBezTo>
                <a:lnTo>
                  <a:pt x="114556" y="24548"/>
                </a:lnTo>
                <a:cubicBezTo>
                  <a:pt x="114556" y="15521"/>
                  <a:pt x="107217" y="8183"/>
                  <a:pt x="98191" y="8183"/>
                </a:cubicBezTo>
                <a:lnTo>
                  <a:pt x="16365" y="8183"/>
                </a:lnTo>
                <a:close/>
                <a:moveTo>
                  <a:pt x="78859" y="54388"/>
                </a:moveTo>
                <a:lnTo>
                  <a:pt x="58403" y="87119"/>
                </a:lnTo>
                <a:cubicBezTo>
                  <a:pt x="57329" y="88832"/>
                  <a:pt x="55488" y="89906"/>
                  <a:pt x="53468" y="90008"/>
                </a:cubicBezTo>
                <a:cubicBezTo>
                  <a:pt x="51448" y="90110"/>
                  <a:pt x="49504" y="89190"/>
                  <a:pt x="48303" y="87553"/>
                </a:cubicBezTo>
                <a:lnTo>
                  <a:pt x="36029" y="71188"/>
                </a:lnTo>
                <a:cubicBezTo>
                  <a:pt x="33983" y="68478"/>
                  <a:pt x="34546" y="64642"/>
                  <a:pt x="37256" y="62597"/>
                </a:cubicBezTo>
                <a:cubicBezTo>
                  <a:pt x="39967" y="60551"/>
                  <a:pt x="43802" y="61113"/>
                  <a:pt x="45848" y="63824"/>
                </a:cubicBezTo>
                <a:lnTo>
                  <a:pt x="52752" y="73029"/>
                </a:lnTo>
                <a:lnTo>
                  <a:pt x="68452" y="47893"/>
                </a:lnTo>
                <a:cubicBezTo>
                  <a:pt x="70242" y="45030"/>
                  <a:pt x="74027" y="44135"/>
                  <a:pt x="76916" y="45950"/>
                </a:cubicBezTo>
                <a:cubicBezTo>
                  <a:pt x="79805" y="47766"/>
                  <a:pt x="80675" y="51524"/>
                  <a:pt x="78859" y="54414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55" name="Text 53"/>
          <p:cNvSpPr/>
          <p:nvPr/>
        </p:nvSpPr>
        <p:spPr>
          <a:xfrm>
            <a:off x="9338933" y="5645960"/>
            <a:ext cx="589144" cy="19638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退费比例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6324174" y="5973262"/>
            <a:ext cx="2651146" cy="327302"/>
          </a:xfrm>
          <a:custGeom>
            <a:avLst/>
            <a:gdLst/>
            <a:ahLst/>
            <a:cxnLst/>
            <a:rect l="l" t="t" r="r" b="b"/>
            <a:pathLst>
              <a:path w="2651146" h="327302">
                <a:moveTo>
                  <a:pt x="32730" y="0"/>
                </a:moveTo>
                <a:lnTo>
                  <a:pt x="2618416" y="0"/>
                </a:lnTo>
                <a:cubicBezTo>
                  <a:pt x="2636492" y="0"/>
                  <a:pt x="2651146" y="14654"/>
                  <a:pt x="2651146" y="32730"/>
                </a:cubicBezTo>
                <a:lnTo>
                  <a:pt x="2651146" y="294572"/>
                </a:lnTo>
                <a:cubicBezTo>
                  <a:pt x="2651146" y="312648"/>
                  <a:pt x="2636492" y="327302"/>
                  <a:pt x="2618416" y="327302"/>
                </a:cubicBezTo>
                <a:lnTo>
                  <a:pt x="32730" y="327302"/>
                </a:lnTo>
                <a:cubicBezTo>
                  <a:pt x="14666" y="327302"/>
                  <a:pt x="0" y="312636"/>
                  <a:pt x="0" y="294572"/>
                </a:cubicBezTo>
                <a:lnTo>
                  <a:pt x="0" y="32730"/>
                </a:lnTo>
                <a:cubicBezTo>
                  <a:pt x="0" y="14666"/>
                  <a:pt x="14666" y="0"/>
                  <a:pt x="32730" y="0"/>
                </a:cubicBezTo>
                <a:close/>
              </a:path>
            </a:pathLst>
          </a:custGeom>
          <a:solidFill>
            <a:srgbClr val="B58A3F">
              <a:alpha val="10196"/>
            </a:srgbClr>
          </a:solidFill>
        </p:spPr>
      </p:sp>
      <p:sp>
        <p:nvSpPr>
          <p:cNvPr id="57" name="Shape 55"/>
          <p:cNvSpPr/>
          <p:nvPr/>
        </p:nvSpPr>
        <p:spPr>
          <a:xfrm>
            <a:off x="6414182" y="6071452"/>
            <a:ext cx="114556" cy="130921"/>
          </a:xfrm>
          <a:custGeom>
            <a:avLst/>
            <a:gdLst/>
            <a:ahLst/>
            <a:cxnLst/>
            <a:rect l="l" t="t" r="r" b="b"/>
            <a:pathLst>
              <a:path w="114556" h="130921">
                <a:moveTo>
                  <a:pt x="16365" y="8183"/>
                </a:moveTo>
                <a:cubicBezTo>
                  <a:pt x="7339" y="8183"/>
                  <a:pt x="0" y="15521"/>
                  <a:pt x="0" y="24548"/>
                </a:cubicBezTo>
                <a:lnTo>
                  <a:pt x="0" y="106373"/>
                </a:lnTo>
                <a:cubicBezTo>
                  <a:pt x="0" y="115400"/>
                  <a:pt x="7339" y="122738"/>
                  <a:pt x="16365" y="122738"/>
                </a:cubicBezTo>
                <a:lnTo>
                  <a:pt x="98191" y="122738"/>
                </a:lnTo>
                <a:cubicBezTo>
                  <a:pt x="107217" y="122738"/>
                  <a:pt x="114556" y="115400"/>
                  <a:pt x="114556" y="106373"/>
                </a:cubicBezTo>
                <a:lnTo>
                  <a:pt x="114556" y="24548"/>
                </a:lnTo>
                <a:cubicBezTo>
                  <a:pt x="114556" y="15521"/>
                  <a:pt x="107217" y="8183"/>
                  <a:pt x="98191" y="8183"/>
                </a:cubicBezTo>
                <a:lnTo>
                  <a:pt x="16365" y="8183"/>
                </a:lnTo>
                <a:close/>
                <a:moveTo>
                  <a:pt x="78859" y="54388"/>
                </a:moveTo>
                <a:lnTo>
                  <a:pt x="58403" y="87119"/>
                </a:lnTo>
                <a:cubicBezTo>
                  <a:pt x="57329" y="88832"/>
                  <a:pt x="55488" y="89906"/>
                  <a:pt x="53468" y="90008"/>
                </a:cubicBezTo>
                <a:cubicBezTo>
                  <a:pt x="51448" y="90110"/>
                  <a:pt x="49504" y="89190"/>
                  <a:pt x="48303" y="87553"/>
                </a:cubicBezTo>
                <a:lnTo>
                  <a:pt x="36029" y="71188"/>
                </a:lnTo>
                <a:cubicBezTo>
                  <a:pt x="33983" y="68478"/>
                  <a:pt x="34546" y="64642"/>
                  <a:pt x="37256" y="62597"/>
                </a:cubicBezTo>
                <a:cubicBezTo>
                  <a:pt x="39967" y="60551"/>
                  <a:pt x="43802" y="61113"/>
                  <a:pt x="45848" y="63824"/>
                </a:cubicBezTo>
                <a:lnTo>
                  <a:pt x="52752" y="73029"/>
                </a:lnTo>
                <a:lnTo>
                  <a:pt x="68452" y="47893"/>
                </a:lnTo>
                <a:cubicBezTo>
                  <a:pt x="70242" y="45030"/>
                  <a:pt x="74027" y="44135"/>
                  <a:pt x="76916" y="45950"/>
                </a:cubicBezTo>
                <a:cubicBezTo>
                  <a:pt x="79805" y="47766"/>
                  <a:pt x="80675" y="51524"/>
                  <a:pt x="78859" y="54414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58" name="Text 56"/>
          <p:cNvSpPr/>
          <p:nvPr/>
        </p:nvSpPr>
        <p:spPr>
          <a:xfrm>
            <a:off x="6618746" y="6038722"/>
            <a:ext cx="589144" cy="19638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退费时间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9044361" y="5973262"/>
            <a:ext cx="2651146" cy="327302"/>
          </a:xfrm>
          <a:custGeom>
            <a:avLst/>
            <a:gdLst/>
            <a:ahLst/>
            <a:cxnLst/>
            <a:rect l="l" t="t" r="r" b="b"/>
            <a:pathLst>
              <a:path w="2651146" h="327302">
                <a:moveTo>
                  <a:pt x="32730" y="0"/>
                </a:moveTo>
                <a:lnTo>
                  <a:pt x="2618416" y="0"/>
                </a:lnTo>
                <a:cubicBezTo>
                  <a:pt x="2636492" y="0"/>
                  <a:pt x="2651146" y="14654"/>
                  <a:pt x="2651146" y="32730"/>
                </a:cubicBezTo>
                <a:lnTo>
                  <a:pt x="2651146" y="294572"/>
                </a:lnTo>
                <a:cubicBezTo>
                  <a:pt x="2651146" y="312648"/>
                  <a:pt x="2636492" y="327302"/>
                  <a:pt x="2618416" y="327302"/>
                </a:cubicBezTo>
                <a:lnTo>
                  <a:pt x="32730" y="327302"/>
                </a:lnTo>
                <a:cubicBezTo>
                  <a:pt x="14666" y="327302"/>
                  <a:pt x="0" y="312636"/>
                  <a:pt x="0" y="294572"/>
                </a:cubicBezTo>
                <a:lnTo>
                  <a:pt x="0" y="32730"/>
                </a:lnTo>
                <a:cubicBezTo>
                  <a:pt x="0" y="14666"/>
                  <a:pt x="14666" y="0"/>
                  <a:pt x="32730" y="0"/>
                </a:cubicBezTo>
                <a:close/>
              </a:path>
            </a:pathLst>
          </a:custGeom>
          <a:solidFill>
            <a:srgbClr val="2A4B43">
              <a:alpha val="5098"/>
            </a:srgbClr>
          </a:solidFill>
        </p:spPr>
      </p:sp>
      <p:sp>
        <p:nvSpPr>
          <p:cNvPr id="60" name="Shape 58"/>
          <p:cNvSpPr/>
          <p:nvPr/>
        </p:nvSpPr>
        <p:spPr>
          <a:xfrm>
            <a:off x="9134369" y="6071452"/>
            <a:ext cx="114556" cy="130921"/>
          </a:xfrm>
          <a:custGeom>
            <a:avLst/>
            <a:gdLst/>
            <a:ahLst/>
            <a:cxnLst/>
            <a:rect l="l" t="t" r="r" b="b"/>
            <a:pathLst>
              <a:path w="114556" h="130921">
                <a:moveTo>
                  <a:pt x="16365" y="8183"/>
                </a:moveTo>
                <a:cubicBezTo>
                  <a:pt x="7339" y="8183"/>
                  <a:pt x="0" y="15521"/>
                  <a:pt x="0" y="24548"/>
                </a:cubicBezTo>
                <a:lnTo>
                  <a:pt x="0" y="106373"/>
                </a:lnTo>
                <a:cubicBezTo>
                  <a:pt x="0" y="115400"/>
                  <a:pt x="7339" y="122738"/>
                  <a:pt x="16365" y="122738"/>
                </a:cubicBezTo>
                <a:lnTo>
                  <a:pt x="98191" y="122738"/>
                </a:lnTo>
                <a:cubicBezTo>
                  <a:pt x="107217" y="122738"/>
                  <a:pt x="114556" y="115400"/>
                  <a:pt x="114556" y="106373"/>
                </a:cubicBezTo>
                <a:lnTo>
                  <a:pt x="114556" y="24548"/>
                </a:lnTo>
                <a:cubicBezTo>
                  <a:pt x="114556" y="15521"/>
                  <a:pt x="107217" y="8183"/>
                  <a:pt x="98191" y="8183"/>
                </a:cubicBezTo>
                <a:lnTo>
                  <a:pt x="16365" y="8183"/>
                </a:lnTo>
                <a:close/>
                <a:moveTo>
                  <a:pt x="78859" y="54388"/>
                </a:moveTo>
                <a:lnTo>
                  <a:pt x="58403" y="87119"/>
                </a:lnTo>
                <a:cubicBezTo>
                  <a:pt x="57329" y="88832"/>
                  <a:pt x="55488" y="89906"/>
                  <a:pt x="53468" y="90008"/>
                </a:cubicBezTo>
                <a:cubicBezTo>
                  <a:pt x="51448" y="90110"/>
                  <a:pt x="49504" y="89190"/>
                  <a:pt x="48303" y="87553"/>
                </a:cubicBezTo>
                <a:lnTo>
                  <a:pt x="36029" y="71188"/>
                </a:lnTo>
                <a:cubicBezTo>
                  <a:pt x="33983" y="68478"/>
                  <a:pt x="34546" y="64642"/>
                  <a:pt x="37256" y="62597"/>
                </a:cubicBezTo>
                <a:cubicBezTo>
                  <a:pt x="39967" y="60551"/>
                  <a:pt x="43802" y="61113"/>
                  <a:pt x="45848" y="63824"/>
                </a:cubicBezTo>
                <a:lnTo>
                  <a:pt x="52752" y="73029"/>
                </a:lnTo>
                <a:lnTo>
                  <a:pt x="68452" y="47893"/>
                </a:lnTo>
                <a:cubicBezTo>
                  <a:pt x="70242" y="45030"/>
                  <a:pt x="74027" y="44135"/>
                  <a:pt x="76916" y="45950"/>
                </a:cubicBezTo>
                <a:cubicBezTo>
                  <a:pt x="79805" y="47766"/>
                  <a:pt x="80675" y="51524"/>
                  <a:pt x="78859" y="54414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61" name="Text 59"/>
          <p:cNvSpPr/>
          <p:nvPr/>
        </p:nvSpPr>
        <p:spPr>
          <a:xfrm>
            <a:off x="9338933" y="6038722"/>
            <a:ext cx="589144" cy="19638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额外费用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6324174" y="6366024"/>
            <a:ext cx="2651146" cy="327302"/>
          </a:xfrm>
          <a:custGeom>
            <a:avLst/>
            <a:gdLst/>
            <a:ahLst/>
            <a:cxnLst/>
            <a:rect l="l" t="t" r="r" b="b"/>
            <a:pathLst>
              <a:path w="2651146" h="327302">
                <a:moveTo>
                  <a:pt x="32730" y="0"/>
                </a:moveTo>
                <a:lnTo>
                  <a:pt x="2618416" y="0"/>
                </a:lnTo>
                <a:cubicBezTo>
                  <a:pt x="2636492" y="0"/>
                  <a:pt x="2651146" y="14654"/>
                  <a:pt x="2651146" y="32730"/>
                </a:cubicBezTo>
                <a:lnTo>
                  <a:pt x="2651146" y="294572"/>
                </a:lnTo>
                <a:cubicBezTo>
                  <a:pt x="2651146" y="312648"/>
                  <a:pt x="2636492" y="327302"/>
                  <a:pt x="2618416" y="327302"/>
                </a:cubicBezTo>
                <a:lnTo>
                  <a:pt x="32730" y="327302"/>
                </a:lnTo>
                <a:cubicBezTo>
                  <a:pt x="14666" y="327302"/>
                  <a:pt x="0" y="312636"/>
                  <a:pt x="0" y="294572"/>
                </a:cubicBezTo>
                <a:lnTo>
                  <a:pt x="0" y="32730"/>
                </a:lnTo>
                <a:cubicBezTo>
                  <a:pt x="0" y="14666"/>
                  <a:pt x="14666" y="0"/>
                  <a:pt x="32730" y="0"/>
                </a:cubicBezTo>
                <a:close/>
              </a:path>
            </a:pathLst>
          </a:custGeom>
          <a:solidFill>
            <a:srgbClr val="5E7C73">
              <a:alpha val="5098"/>
            </a:srgbClr>
          </a:solidFill>
        </p:spPr>
      </p:sp>
      <p:sp>
        <p:nvSpPr>
          <p:cNvPr id="63" name="Shape 61"/>
          <p:cNvSpPr/>
          <p:nvPr/>
        </p:nvSpPr>
        <p:spPr>
          <a:xfrm>
            <a:off x="6414182" y="6464215"/>
            <a:ext cx="114556" cy="130921"/>
          </a:xfrm>
          <a:custGeom>
            <a:avLst/>
            <a:gdLst/>
            <a:ahLst/>
            <a:cxnLst/>
            <a:rect l="l" t="t" r="r" b="b"/>
            <a:pathLst>
              <a:path w="114556" h="130921">
                <a:moveTo>
                  <a:pt x="16365" y="8183"/>
                </a:moveTo>
                <a:cubicBezTo>
                  <a:pt x="7339" y="8183"/>
                  <a:pt x="0" y="15521"/>
                  <a:pt x="0" y="24548"/>
                </a:cubicBezTo>
                <a:lnTo>
                  <a:pt x="0" y="106373"/>
                </a:lnTo>
                <a:cubicBezTo>
                  <a:pt x="0" y="115400"/>
                  <a:pt x="7339" y="122738"/>
                  <a:pt x="16365" y="122738"/>
                </a:cubicBezTo>
                <a:lnTo>
                  <a:pt x="98191" y="122738"/>
                </a:lnTo>
                <a:cubicBezTo>
                  <a:pt x="107217" y="122738"/>
                  <a:pt x="114556" y="115400"/>
                  <a:pt x="114556" y="106373"/>
                </a:cubicBezTo>
                <a:lnTo>
                  <a:pt x="114556" y="24548"/>
                </a:lnTo>
                <a:cubicBezTo>
                  <a:pt x="114556" y="15521"/>
                  <a:pt x="107217" y="8183"/>
                  <a:pt x="98191" y="8183"/>
                </a:cubicBezTo>
                <a:lnTo>
                  <a:pt x="16365" y="8183"/>
                </a:lnTo>
                <a:close/>
                <a:moveTo>
                  <a:pt x="78859" y="54388"/>
                </a:moveTo>
                <a:lnTo>
                  <a:pt x="58403" y="87119"/>
                </a:lnTo>
                <a:cubicBezTo>
                  <a:pt x="57329" y="88832"/>
                  <a:pt x="55488" y="89906"/>
                  <a:pt x="53468" y="90008"/>
                </a:cubicBezTo>
                <a:cubicBezTo>
                  <a:pt x="51448" y="90110"/>
                  <a:pt x="49504" y="89190"/>
                  <a:pt x="48303" y="87553"/>
                </a:cubicBezTo>
                <a:lnTo>
                  <a:pt x="36029" y="71188"/>
                </a:lnTo>
                <a:cubicBezTo>
                  <a:pt x="33983" y="68478"/>
                  <a:pt x="34546" y="64642"/>
                  <a:pt x="37256" y="62597"/>
                </a:cubicBezTo>
                <a:cubicBezTo>
                  <a:pt x="39967" y="60551"/>
                  <a:pt x="43802" y="61113"/>
                  <a:pt x="45848" y="63824"/>
                </a:cubicBezTo>
                <a:lnTo>
                  <a:pt x="52752" y="73029"/>
                </a:lnTo>
                <a:lnTo>
                  <a:pt x="68452" y="47893"/>
                </a:lnTo>
                <a:cubicBezTo>
                  <a:pt x="70242" y="45030"/>
                  <a:pt x="74027" y="44135"/>
                  <a:pt x="76916" y="45950"/>
                </a:cubicBezTo>
                <a:cubicBezTo>
                  <a:pt x="79805" y="47766"/>
                  <a:pt x="80675" y="51524"/>
                  <a:pt x="78859" y="54414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64" name="Text 62"/>
          <p:cNvSpPr/>
          <p:nvPr/>
        </p:nvSpPr>
        <p:spPr>
          <a:xfrm>
            <a:off x="6618746" y="6431485"/>
            <a:ext cx="589144" cy="19638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课程调整</a:t>
            </a:r>
            <a:endParaRPr lang="en-US" sz="1600" dirty="0"/>
          </a:p>
        </p:txBody>
      </p:sp>
      <p:sp>
        <p:nvSpPr>
          <p:cNvPr id="65" name="Shape 63"/>
          <p:cNvSpPr/>
          <p:nvPr/>
        </p:nvSpPr>
        <p:spPr>
          <a:xfrm>
            <a:off x="9044361" y="6366024"/>
            <a:ext cx="2651146" cy="327302"/>
          </a:xfrm>
          <a:custGeom>
            <a:avLst/>
            <a:gdLst/>
            <a:ahLst/>
            <a:cxnLst/>
            <a:rect l="l" t="t" r="r" b="b"/>
            <a:pathLst>
              <a:path w="2651146" h="327302">
                <a:moveTo>
                  <a:pt x="32730" y="0"/>
                </a:moveTo>
                <a:lnTo>
                  <a:pt x="2618416" y="0"/>
                </a:lnTo>
                <a:cubicBezTo>
                  <a:pt x="2636492" y="0"/>
                  <a:pt x="2651146" y="14654"/>
                  <a:pt x="2651146" y="32730"/>
                </a:cubicBezTo>
                <a:lnTo>
                  <a:pt x="2651146" y="294572"/>
                </a:lnTo>
                <a:cubicBezTo>
                  <a:pt x="2651146" y="312648"/>
                  <a:pt x="2636492" y="327302"/>
                  <a:pt x="2618416" y="327302"/>
                </a:cubicBezTo>
                <a:lnTo>
                  <a:pt x="32730" y="327302"/>
                </a:lnTo>
                <a:cubicBezTo>
                  <a:pt x="14666" y="327302"/>
                  <a:pt x="0" y="312636"/>
                  <a:pt x="0" y="294572"/>
                </a:cubicBezTo>
                <a:lnTo>
                  <a:pt x="0" y="32730"/>
                </a:lnTo>
                <a:cubicBezTo>
                  <a:pt x="0" y="14666"/>
                  <a:pt x="14666" y="0"/>
                  <a:pt x="32730" y="0"/>
                </a:cubicBezTo>
                <a:close/>
              </a:path>
            </a:pathLst>
          </a:custGeom>
          <a:solidFill>
            <a:srgbClr val="B58A3F">
              <a:alpha val="10196"/>
            </a:srgbClr>
          </a:solidFill>
        </p:spPr>
      </p:sp>
      <p:sp>
        <p:nvSpPr>
          <p:cNvPr id="66" name="Shape 64"/>
          <p:cNvSpPr/>
          <p:nvPr/>
        </p:nvSpPr>
        <p:spPr>
          <a:xfrm>
            <a:off x="9134369" y="6464215"/>
            <a:ext cx="114556" cy="130921"/>
          </a:xfrm>
          <a:custGeom>
            <a:avLst/>
            <a:gdLst/>
            <a:ahLst/>
            <a:cxnLst/>
            <a:rect l="l" t="t" r="r" b="b"/>
            <a:pathLst>
              <a:path w="114556" h="130921">
                <a:moveTo>
                  <a:pt x="16365" y="8183"/>
                </a:moveTo>
                <a:cubicBezTo>
                  <a:pt x="7339" y="8183"/>
                  <a:pt x="0" y="15521"/>
                  <a:pt x="0" y="24548"/>
                </a:cubicBezTo>
                <a:lnTo>
                  <a:pt x="0" y="106373"/>
                </a:lnTo>
                <a:cubicBezTo>
                  <a:pt x="0" y="115400"/>
                  <a:pt x="7339" y="122738"/>
                  <a:pt x="16365" y="122738"/>
                </a:cubicBezTo>
                <a:lnTo>
                  <a:pt x="98191" y="122738"/>
                </a:lnTo>
                <a:cubicBezTo>
                  <a:pt x="107217" y="122738"/>
                  <a:pt x="114556" y="115400"/>
                  <a:pt x="114556" y="106373"/>
                </a:cubicBezTo>
                <a:lnTo>
                  <a:pt x="114556" y="24548"/>
                </a:lnTo>
                <a:cubicBezTo>
                  <a:pt x="114556" y="15521"/>
                  <a:pt x="107217" y="8183"/>
                  <a:pt x="98191" y="8183"/>
                </a:cubicBezTo>
                <a:lnTo>
                  <a:pt x="16365" y="8183"/>
                </a:lnTo>
                <a:close/>
                <a:moveTo>
                  <a:pt x="78859" y="54388"/>
                </a:moveTo>
                <a:lnTo>
                  <a:pt x="58403" y="87119"/>
                </a:lnTo>
                <a:cubicBezTo>
                  <a:pt x="57329" y="88832"/>
                  <a:pt x="55488" y="89906"/>
                  <a:pt x="53468" y="90008"/>
                </a:cubicBezTo>
                <a:cubicBezTo>
                  <a:pt x="51448" y="90110"/>
                  <a:pt x="49504" y="89190"/>
                  <a:pt x="48303" y="87553"/>
                </a:cubicBezTo>
                <a:lnTo>
                  <a:pt x="36029" y="71188"/>
                </a:lnTo>
                <a:cubicBezTo>
                  <a:pt x="33983" y="68478"/>
                  <a:pt x="34546" y="64642"/>
                  <a:pt x="37256" y="62597"/>
                </a:cubicBezTo>
                <a:cubicBezTo>
                  <a:pt x="39967" y="60551"/>
                  <a:pt x="43802" y="61113"/>
                  <a:pt x="45848" y="63824"/>
                </a:cubicBezTo>
                <a:lnTo>
                  <a:pt x="52752" y="73029"/>
                </a:lnTo>
                <a:lnTo>
                  <a:pt x="68452" y="47893"/>
                </a:lnTo>
                <a:cubicBezTo>
                  <a:pt x="70242" y="45030"/>
                  <a:pt x="74027" y="44135"/>
                  <a:pt x="76916" y="45950"/>
                </a:cubicBezTo>
                <a:cubicBezTo>
                  <a:pt x="79805" y="47766"/>
                  <a:pt x="80675" y="51524"/>
                  <a:pt x="78859" y="54414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67" name="Text 65"/>
          <p:cNvSpPr/>
          <p:nvPr/>
        </p:nvSpPr>
        <p:spPr>
          <a:xfrm>
            <a:off x="9338933" y="6431485"/>
            <a:ext cx="589144" cy="19638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违约责任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1274" y="426592"/>
            <a:ext cx="341274" cy="341274"/>
          </a:xfrm>
          <a:custGeom>
            <a:avLst/>
            <a:gdLst/>
            <a:ahLst/>
            <a:cxnLst/>
            <a:rect l="l" t="t" r="r" b="b"/>
            <a:pathLst>
              <a:path w="341274" h="341274">
                <a:moveTo>
                  <a:pt x="170637" y="0"/>
                </a:moveTo>
                <a:lnTo>
                  <a:pt x="170637" y="0"/>
                </a:lnTo>
                <a:cubicBezTo>
                  <a:pt x="264877" y="0"/>
                  <a:pt x="341274" y="76397"/>
                  <a:pt x="341274" y="170637"/>
                </a:cubicBezTo>
                <a:lnTo>
                  <a:pt x="341274" y="170637"/>
                </a:lnTo>
                <a:cubicBezTo>
                  <a:pt x="341274" y="264877"/>
                  <a:pt x="264877" y="341274"/>
                  <a:pt x="170637" y="341274"/>
                </a:cubicBezTo>
                <a:lnTo>
                  <a:pt x="170637" y="341274"/>
                </a:lnTo>
                <a:cubicBezTo>
                  <a:pt x="76397" y="341274"/>
                  <a:pt x="0" y="264877"/>
                  <a:pt x="0" y="170637"/>
                </a:cubicBezTo>
                <a:lnTo>
                  <a:pt x="0" y="170637"/>
                </a:lnTo>
                <a:cubicBezTo>
                  <a:pt x="0" y="76397"/>
                  <a:pt x="76397" y="0"/>
                  <a:pt x="170637" y="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3" name="Text 1"/>
          <p:cNvSpPr/>
          <p:nvPr/>
        </p:nvSpPr>
        <p:spPr>
          <a:xfrm>
            <a:off x="298614" y="426592"/>
            <a:ext cx="426592" cy="34127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45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05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84929" y="369714"/>
            <a:ext cx="772843" cy="15926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0" kern="0" spc="47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DIMENSION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84929" y="546038"/>
            <a:ext cx="1407754" cy="30714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015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本地化程度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19057" y="921439"/>
            <a:ext cx="11108456" cy="2388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0" dirty="0">
                <a:solidFill>
                  <a:srgbClr val="2F3D40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本地化深度直接影响培训的针对性和有效性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41274" y="1296840"/>
            <a:ext cx="5690738" cy="3139717"/>
          </a:xfrm>
          <a:custGeom>
            <a:avLst/>
            <a:gdLst/>
            <a:ahLst/>
            <a:cxnLst/>
            <a:rect l="l" t="t" r="r" b="b"/>
            <a:pathLst>
              <a:path w="5690738" h="3139717">
                <a:moveTo>
                  <a:pt x="68257" y="0"/>
                </a:moveTo>
                <a:lnTo>
                  <a:pt x="5622480" y="0"/>
                </a:lnTo>
                <a:cubicBezTo>
                  <a:pt x="5660178" y="0"/>
                  <a:pt x="5690738" y="30560"/>
                  <a:pt x="5690738" y="68257"/>
                </a:cubicBezTo>
                <a:lnTo>
                  <a:pt x="5690738" y="3071460"/>
                </a:lnTo>
                <a:cubicBezTo>
                  <a:pt x="5690738" y="3109157"/>
                  <a:pt x="5660178" y="3139717"/>
                  <a:pt x="5622480" y="3139717"/>
                </a:cubicBezTo>
                <a:lnTo>
                  <a:pt x="68257" y="3139717"/>
                </a:lnTo>
                <a:cubicBezTo>
                  <a:pt x="30560" y="3139717"/>
                  <a:pt x="0" y="3109157"/>
                  <a:pt x="0" y="3071460"/>
                </a:cubicBezTo>
                <a:lnTo>
                  <a:pt x="0" y="68257"/>
                </a:lnTo>
                <a:cubicBezTo>
                  <a:pt x="0" y="30585"/>
                  <a:pt x="30585" y="0"/>
                  <a:pt x="68257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5596" dist="853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4570" y="1501604"/>
            <a:ext cx="127978" cy="170637"/>
          </a:xfrm>
          <a:custGeom>
            <a:avLst/>
            <a:gdLst/>
            <a:ahLst/>
            <a:cxnLst/>
            <a:rect l="l" t="t" r="r" b="b"/>
            <a:pathLst>
              <a:path w="127978" h="170637">
                <a:moveTo>
                  <a:pt x="103782" y="10665"/>
                </a:moveTo>
                <a:lnTo>
                  <a:pt x="106648" y="10665"/>
                </a:lnTo>
                <a:cubicBezTo>
                  <a:pt x="118413" y="10665"/>
                  <a:pt x="127978" y="20230"/>
                  <a:pt x="127978" y="31994"/>
                </a:cubicBezTo>
                <a:lnTo>
                  <a:pt x="127978" y="149307"/>
                </a:lnTo>
                <a:cubicBezTo>
                  <a:pt x="127978" y="161072"/>
                  <a:pt x="118413" y="170637"/>
                  <a:pt x="106648" y="170637"/>
                </a:cubicBezTo>
                <a:lnTo>
                  <a:pt x="21330" y="170637"/>
                </a:lnTo>
                <a:cubicBezTo>
                  <a:pt x="9565" y="170637"/>
                  <a:pt x="0" y="161072"/>
                  <a:pt x="0" y="149307"/>
                </a:cubicBezTo>
                <a:lnTo>
                  <a:pt x="0" y="31994"/>
                </a:lnTo>
                <a:cubicBezTo>
                  <a:pt x="0" y="20230"/>
                  <a:pt x="9565" y="10665"/>
                  <a:pt x="21330" y="10665"/>
                </a:cubicBezTo>
                <a:lnTo>
                  <a:pt x="24196" y="10665"/>
                </a:lnTo>
                <a:cubicBezTo>
                  <a:pt x="27862" y="4299"/>
                  <a:pt x="34761" y="0"/>
                  <a:pt x="42659" y="0"/>
                </a:cubicBezTo>
                <a:lnTo>
                  <a:pt x="85318" y="0"/>
                </a:lnTo>
                <a:cubicBezTo>
                  <a:pt x="93217" y="0"/>
                  <a:pt x="100116" y="4299"/>
                  <a:pt x="103782" y="10665"/>
                </a:cubicBezTo>
                <a:close/>
                <a:moveTo>
                  <a:pt x="82652" y="37327"/>
                </a:moveTo>
                <a:cubicBezTo>
                  <a:pt x="87085" y="37327"/>
                  <a:pt x="90651" y="33761"/>
                  <a:pt x="90651" y="29328"/>
                </a:cubicBezTo>
                <a:cubicBezTo>
                  <a:pt x="90651" y="24896"/>
                  <a:pt x="87085" y="21330"/>
                  <a:pt x="82652" y="21330"/>
                </a:cubicBezTo>
                <a:lnTo>
                  <a:pt x="45325" y="21330"/>
                </a:lnTo>
                <a:cubicBezTo>
                  <a:pt x="40893" y="21330"/>
                  <a:pt x="37327" y="24896"/>
                  <a:pt x="37327" y="29328"/>
                </a:cubicBezTo>
                <a:cubicBezTo>
                  <a:pt x="37327" y="33761"/>
                  <a:pt x="40893" y="37327"/>
                  <a:pt x="45325" y="37327"/>
                </a:cubicBezTo>
                <a:lnTo>
                  <a:pt x="82652" y="37327"/>
                </a:lnTo>
                <a:close/>
                <a:moveTo>
                  <a:pt x="92117" y="86885"/>
                </a:moveTo>
                <a:cubicBezTo>
                  <a:pt x="94450" y="83152"/>
                  <a:pt x="93317" y="78220"/>
                  <a:pt x="89584" y="75853"/>
                </a:cubicBezTo>
                <a:cubicBezTo>
                  <a:pt x="85852" y="73487"/>
                  <a:pt x="80919" y="74654"/>
                  <a:pt x="78553" y="78386"/>
                </a:cubicBezTo>
                <a:lnTo>
                  <a:pt x="58090" y="111147"/>
                </a:lnTo>
                <a:lnTo>
                  <a:pt x="49091" y="99149"/>
                </a:lnTo>
                <a:cubicBezTo>
                  <a:pt x="46425" y="95617"/>
                  <a:pt x="41426" y="94883"/>
                  <a:pt x="37893" y="97550"/>
                </a:cubicBezTo>
                <a:cubicBezTo>
                  <a:pt x="34361" y="100216"/>
                  <a:pt x="33627" y="105215"/>
                  <a:pt x="36294" y="108748"/>
                </a:cubicBezTo>
                <a:lnTo>
                  <a:pt x="52291" y="130077"/>
                </a:lnTo>
                <a:cubicBezTo>
                  <a:pt x="53857" y="132177"/>
                  <a:pt x="56390" y="133377"/>
                  <a:pt x="59023" y="133277"/>
                </a:cubicBezTo>
                <a:cubicBezTo>
                  <a:pt x="61656" y="133177"/>
                  <a:pt x="64055" y="131777"/>
                  <a:pt x="65455" y="129511"/>
                </a:cubicBezTo>
                <a:lnTo>
                  <a:pt x="92117" y="86851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9" name="Text 7"/>
          <p:cNvSpPr/>
          <p:nvPr/>
        </p:nvSpPr>
        <p:spPr>
          <a:xfrm>
            <a:off x="725206" y="1467477"/>
            <a:ext cx="5221486" cy="2388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45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评估标准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11910" y="1842878"/>
            <a:ext cx="5349464" cy="887311"/>
          </a:xfrm>
          <a:custGeom>
            <a:avLst/>
            <a:gdLst/>
            <a:ahLst/>
            <a:cxnLst/>
            <a:rect l="l" t="t" r="r" b="b"/>
            <a:pathLst>
              <a:path w="5349464" h="887311">
                <a:moveTo>
                  <a:pt x="68252" y="0"/>
                </a:moveTo>
                <a:lnTo>
                  <a:pt x="5281212" y="0"/>
                </a:lnTo>
                <a:cubicBezTo>
                  <a:pt x="5318907" y="0"/>
                  <a:pt x="5349464" y="30557"/>
                  <a:pt x="5349464" y="68252"/>
                </a:cubicBezTo>
                <a:lnTo>
                  <a:pt x="5349464" y="819059"/>
                </a:lnTo>
                <a:cubicBezTo>
                  <a:pt x="5349464" y="856754"/>
                  <a:pt x="5318907" y="887311"/>
                  <a:pt x="5281212" y="887311"/>
                </a:cubicBezTo>
                <a:lnTo>
                  <a:pt x="68252" y="887311"/>
                </a:lnTo>
                <a:cubicBezTo>
                  <a:pt x="30583" y="887311"/>
                  <a:pt x="0" y="856729"/>
                  <a:pt x="0" y="819059"/>
                </a:cubicBezTo>
                <a:lnTo>
                  <a:pt x="0" y="68252"/>
                </a:lnTo>
                <a:cubicBezTo>
                  <a:pt x="0" y="30583"/>
                  <a:pt x="30583" y="0"/>
                  <a:pt x="68252" y="0"/>
                </a:cubicBezTo>
                <a:close/>
              </a:path>
            </a:pathLst>
          </a:custGeom>
          <a:solidFill>
            <a:srgbClr val="2A4B43">
              <a:alpha val="5098"/>
            </a:srgbClr>
          </a:solidFill>
        </p:spPr>
      </p:sp>
      <p:sp>
        <p:nvSpPr>
          <p:cNvPr id="11" name="Shape 9"/>
          <p:cNvSpPr/>
          <p:nvPr/>
        </p:nvSpPr>
        <p:spPr>
          <a:xfrm>
            <a:off x="646287" y="1979387"/>
            <a:ext cx="149307" cy="170637"/>
          </a:xfrm>
          <a:custGeom>
            <a:avLst/>
            <a:gdLst/>
            <a:ahLst/>
            <a:cxnLst/>
            <a:rect l="l" t="t" r="r" b="b"/>
            <a:pathLst>
              <a:path w="149307" h="170637">
                <a:moveTo>
                  <a:pt x="127978" y="170637"/>
                </a:moveTo>
                <a:lnTo>
                  <a:pt x="31994" y="170637"/>
                </a:lnTo>
                <a:cubicBezTo>
                  <a:pt x="14331" y="170637"/>
                  <a:pt x="0" y="156306"/>
                  <a:pt x="0" y="138642"/>
                </a:cubicBezTo>
                <a:lnTo>
                  <a:pt x="0" y="31994"/>
                </a:lnTo>
                <a:cubicBezTo>
                  <a:pt x="0" y="14331"/>
                  <a:pt x="14331" y="0"/>
                  <a:pt x="31994" y="0"/>
                </a:cubicBezTo>
                <a:lnTo>
                  <a:pt x="133310" y="0"/>
                </a:lnTo>
                <a:cubicBezTo>
                  <a:pt x="142142" y="0"/>
                  <a:pt x="149307" y="7165"/>
                  <a:pt x="149307" y="15997"/>
                </a:cubicBezTo>
                <a:lnTo>
                  <a:pt x="149307" y="111980"/>
                </a:lnTo>
                <a:cubicBezTo>
                  <a:pt x="149307" y="118946"/>
                  <a:pt x="144841" y="124878"/>
                  <a:pt x="138642" y="127078"/>
                </a:cubicBezTo>
                <a:lnTo>
                  <a:pt x="138642" y="149307"/>
                </a:lnTo>
                <a:cubicBezTo>
                  <a:pt x="144541" y="149307"/>
                  <a:pt x="149307" y="154073"/>
                  <a:pt x="149307" y="159972"/>
                </a:cubicBezTo>
                <a:cubicBezTo>
                  <a:pt x="149307" y="165871"/>
                  <a:pt x="144541" y="170637"/>
                  <a:pt x="138642" y="170637"/>
                </a:cubicBezTo>
                <a:lnTo>
                  <a:pt x="127978" y="170637"/>
                </a:lnTo>
                <a:close/>
                <a:moveTo>
                  <a:pt x="31994" y="127978"/>
                </a:moveTo>
                <a:cubicBezTo>
                  <a:pt x="26095" y="127978"/>
                  <a:pt x="21330" y="132743"/>
                  <a:pt x="21330" y="138642"/>
                </a:cubicBezTo>
                <a:cubicBezTo>
                  <a:pt x="21330" y="144541"/>
                  <a:pt x="26095" y="149307"/>
                  <a:pt x="31994" y="149307"/>
                </a:cubicBezTo>
                <a:lnTo>
                  <a:pt x="117313" y="149307"/>
                </a:lnTo>
                <a:lnTo>
                  <a:pt x="117313" y="127978"/>
                </a:lnTo>
                <a:lnTo>
                  <a:pt x="31994" y="127978"/>
                </a:lnTo>
                <a:close/>
                <a:moveTo>
                  <a:pt x="42659" y="50658"/>
                </a:moveTo>
                <a:cubicBezTo>
                  <a:pt x="42659" y="55090"/>
                  <a:pt x="46225" y="58656"/>
                  <a:pt x="50658" y="58656"/>
                </a:cubicBezTo>
                <a:lnTo>
                  <a:pt x="109314" y="58656"/>
                </a:lnTo>
                <a:cubicBezTo>
                  <a:pt x="113747" y="58656"/>
                  <a:pt x="117313" y="55090"/>
                  <a:pt x="117313" y="50658"/>
                </a:cubicBezTo>
                <a:cubicBezTo>
                  <a:pt x="117313" y="46225"/>
                  <a:pt x="113747" y="42659"/>
                  <a:pt x="109314" y="42659"/>
                </a:cubicBezTo>
                <a:lnTo>
                  <a:pt x="50658" y="42659"/>
                </a:lnTo>
                <a:cubicBezTo>
                  <a:pt x="46225" y="42659"/>
                  <a:pt x="42659" y="46225"/>
                  <a:pt x="42659" y="50658"/>
                </a:cubicBezTo>
                <a:close/>
                <a:moveTo>
                  <a:pt x="50658" y="74654"/>
                </a:moveTo>
                <a:cubicBezTo>
                  <a:pt x="46225" y="74654"/>
                  <a:pt x="42659" y="78220"/>
                  <a:pt x="42659" y="82652"/>
                </a:cubicBezTo>
                <a:cubicBezTo>
                  <a:pt x="42659" y="87085"/>
                  <a:pt x="46225" y="90651"/>
                  <a:pt x="50658" y="90651"/>
                </a:cubicBezTo>
                <a:lnTo>
                  <a:pt x="109314" y="90651"/>
                </a:lnTo>
                <a:cubicBezTo>
                  <a:pt x="113747" y="90651"/>
                  <a:pt x="117313" y="87085"/>
                  <a:pt x="117313" y="82652"/>
                </a:cubicBezTo>
                <a:cubicBezTo>
                  <a:pt x="117313" y="78220"/>
                  <a:pt x="113747" y="74654"/>
                  <a:pt x="109314" y="74654"/>
                </a:cubicBezTo>
                <a:lnTo>
                  <a:pt x="50658" y="74654"/>
                </a:lnTo>
                <a:close/>
              </a:path>
            </a:pathLst>
          </a:custGeom>
          <a:solidFill>
            <a:srgbClr val="2A4B43"/>
          </a:solidFill>
        </p:spPr>
      </p:sp>
      <p:sp>
        <p:nvSpPr>
          <p:cNvPr id="12" name="Text 10"/>
          <p:cNvSpPr/>
          <p:nvPr/>
        </p:nvSpPr>
        <p:spPr>
          <a:xfrm>
            <a:off x="929971" y="1945260"/>
            <a:ext cx="4897276" cy="2047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5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教材与案例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9971" y="2184151"/>
            <a:ext cx="4897276" cy="4436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75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讲义和练习题是否 </a:t>
            </a:r>
            <a:r>
              <a:rPr lang="en-US" sz="1075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大量使用江苏本地真题和案例 </a:t>
            </a:r>
            <a:r>
              <a:rPr lang="en-US" sz="1075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？是否结合江苏省情和政策热点？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11910" y="2832571"/>
            <a:ext cx="5349464" cy="665484"/>
          </a:xfrm>
          <a:custGeom>
            <a:avLst/>
            <a:gdLst/>
            <a:ahLst/>
            <a:cxnLst/>
            <a:rect l="l" t="t" r="r" b="b"/>
            <a:pathLst>
              <a:path w="5349464" h="665484">
                <a:moveTo>
                  <a:pt x="68252" y="0"/>
                </a:moveTo>
                <a:lnTo>
                  <a:pt x="5281212" y="0"/>
                </a:lnTo>
                <a:cubicBezTo>
                  <a:pt x="5318907" y="0"/>
                  <a:pt x="5349464" y="30557"/>
                  <a:pt x="5349464" y="68252"/>
                </a:cubicBezTo>
                <a:lnTo>
                  <a:pt x="5349464" y="597232"/>
                </a:lnTo>
                <a:cubicBezTo>
                  <a:pt x="5349464" y="634926"/>
                  <a:pt x="5318907" y="665484"/>
                  <a:pt x="5281212" y="665484"/>
                </a:cubicBezTo>
                <a:lnTo>
                  <a:pt x="68252" y="665484"/>
                </a:lnTo>
                <a:cubicBezTo>
                  <a:pt x="30583" y="665484"/>
                  <a:pt x="0" y="634901"/>
                  <a:pt x="0" y="597232"/>
                </a:cubicBezTo>
                <a:lnTo>
                  <a:pt x="0" y="68252"/>
                </a:lnTo>
                <a:cubicBezTo>
                  <a:pt x="0" y="30583"/>
                  <a:pt x="30583" y="0"/>
                  <a:pt x="68252" y="0"/>
                </a:cubicBezTo>
                <a:close/>
              </a:path>
            </a:pathLst>
          </a:custGeom>
          <a:solidFill>
            <a:srgbClr val="5E7C73">
              <a:alpha val="5098"/>
            </a:srgbClr>
          </a:solidFill>
        </p:spPr>
      </p:sp>
      <p:sp>
        <p:nvSpPr>
          <p:cNvPr id="15" name="Shape 13"/>
          <p:cNvSpPr/>
          <p:nvPr/>
        </p:nvSpPr>
        <p:spPr>
          <a:xfrm>
            <a:off x="635622" y="2969080"/>
            <a:ext cx="170637" cy="170637"/>
          </a:xfrm>
          <a:custGeom>
            <a:avLst/>
            <a:gdLst/>
            <a:ahLst/>
            <a:cxnLst/>
            <a:rect l="l" t="t" r="r" b="b"/>
            <a:pathLst>
              <a:path w="170637" h="170637">
                <a:moveTo>
                  <a:pt x="10665" y="10665"/>
                </a:moveTo>
                <a:cubicBezTo>
                  <a:pt x="16564" y="10665"/>
                  <a:pt x="21330" y="15431"/>
                  <a:pt x="21330" y="21330"/>
                </a:cubicBezTo>
                <a:lnTo>
                  <a:pt x="21330" y="133310"/>
                </a:lnTo>
                <a:cubicBezTo>
                  <a:pt x="21330" y="136243"/>
                  <a:pt x="23729" y="138642"/>
                  <a:pt x="26662" y="138642"/>
                </a:cubicBezTo>
                <a:lnTo>
                  <a:pt x="159972" y="138642"/>
                </a:lnTo>
                <a:cubicBezTo>
                  <a:pt x="165871" y="138642"/>
                  <a:pt x="170637" y="143408"/>
                  <a:pt x="170637" y="149307"/>
                </a:cubicBezTo>
                <a:cubicBezTo>
                  <a:pt x="170637" y="155206"/>
                  <a:pt x="165871" y="159972"/>
                  <a:pt x="159972" y="159972"/>
                </a:cubicBezTo>
                <a:lnTo>
                  <a:pt x="26662" y="159972"/>
                </a:lnTo>
                <a:cubicBezTo>
                  <a:pt x="11931" y="159972"/>
                  <a:pt x="0" y="148041"/>
                  <a:pt x="0" y="133310"/>
                </a:cubicBezTo>
                <a:lnTo>
                  <a:pt x="0" y="21330"/>
                </a:lnTo>
                <a:cubicBezTo>
                  <a:pt x="0" y="15431"/>
                  <a:pt x="4766" y="10665"/>
                  <a:pt x="10665" y="10665"/>
                </a:cubicBezTo>
                <a:close/>
                <a:moveTo>
                  <a:pt x="42659" y="31994"/>
                </a:moveTo>
                <a:cubicBezTo>
                  <a:pt x="42659" y="26095"/>
                  <a:pt x="47425" y="21330"/>
                  <a:pt x="53324" y="21330"/>
                </a:cubicBezTo>
                <a:lnTo>
                  <a:pt x="117313" y="21330"/>
                </a:lnTo>
                <a:cubicBezTo>
                  <a:pt x="123212" y="21330"/>
                  <a:pt x="127978" y="26095"/>
                  <a:pt x="127978" y="31994"/>
                </a:cubicBezTo>
                <a:cubicBezTo>
                  <a:pt x="127978" y="37893"/>
                  <a:pt x="123212" y="42659"/>
                  <a:pt x="117313" y="42659"/>
                </a:cubicBezTo>
                <a:lnTo>
                  <a:pt x="53324" y="42659"/>
                </a:lnTo>
                <a:cubicBezTo>
                  <a:pt x="47425" y="42659"/>
                  <a:pt x="42659" y="37893"/>
                  <a:pt x="42659" y="31994"/>
                </a:cubicBezTo>
                <a:close/>
                <a:moveTo>
                  <a:pt x="53324" y="58656"/>
                </a:moveTo>
                <a:lnTo>
                  <a:pt x="95983" y="58656"/>
                </a:lnTo>
                <a:cubicBezTo>
                  <a:pt x="101882" y="58656"/>
                  <a:pt x="106648" y="63422"/>
                  <a:pt x="106648" y="69321"/>
                </a:cubicBezTo>
                <a:cubicBezTo>
                  <a:pt x="106648" y="75220"/>
                  <a:pt x="101882" y="79986"/>
                  <a:pt x="95983" y="79986"/>
                </a:cubicBezTo>
                <a:lnTo>
                  <a:pt x="53324" y="79986"/>
                </a:lnTo>
                <a:cubicBezTo>
                  <a:pt x="47425" y="79986"/>
                  <a:pt x="42659" y="75220"/>
                  <a:pt x="42659" y="69321"/>
                </a:cubicBezTo>
                <a:cubicBezTo>
                  <a:pt x="42659" y="63422"/>
                  <a:pt x="47425" y="58656"/>
                  <a:pt x="53324" y="58656"/>
                </a:cubicBezTo>
                <a:close/>
                <a:moveTo>
                  <a:pt x="53324" y="95983"/>
                </a:moveTo>
                <a:lnTo>
                  <a:pt x="138642" y="95983"/>
                </a:lnTo>
                <a:cubicBezTo>
                  <a:pt x="144541" y="95983"/>
                  <a:pt x="149307" y="100749"/>
                  <a:pt x="149307" y="106648"/>
                </a:cubicBezTo>
                <a:cubicBezTo>
                  <a:pt x="149307" y="112547"/>
                  <a:pt x="144541" y="117313"/>
                  <a:pt x="138642" y="117313"/>
                </a:cubicBezTo>
                <a:lnTo>
                  <a:pt x="53324" y="117313"/>
                </a:lnTo>
                <a:cubicBezTo>
                  <a:pt x="47425" y="117313"/>
                  <a:pt x="42659" y="112547"/>
                  <a:pt x="42659" y="106648"/>
                </a:cubicBezTo>
                <a:cubicBezTo>
                  <a:pt x="42659" y="100749"/>
                  <a:pt x="47425" y="95983"/>
                  <a:pt x="53324" y="95983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16" name="Text 14"/>
          <p:cNvSpPr/>
          <p:nvPr/>
        </p:nvSpPr>
        <p:spPr>
          <a:xfrm>
            <a:off x="929971" y="2934953"/>
            <a:ext cx="4897276" cy="2047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5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考情分析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29971" y="3173845"/>
            <a:ext cx="4897276" cy="2218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75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是否定期更新并讲解江苏各地市（如 </a:t>
            </a:r>
            <a:r>
              <a:rPr lang="en-US" sz="1075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南京、苏州、无锡 </a:t>
            </a:r>
            <a:r>
              <a:rPr lang="en-US" sz="1075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）的面试考情差异？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11910" y="3600437"/>
            <a:ext cx="5349464" cy="665484"/>
          </a:xfrm>
          <a:custGeom>
            <a:avLst/>
            <a:gdLst/>
            <a:ahLst/>
            <a:cxnLst/>
            <a:rect l="l" t="t" r="r" b="b"/>
            <a:pathLst>
              <a:path w="5349464" h="665484">
                <a:moveTo>
                  <a:pt x="68252" y="0"/>
                </a:moveTo>
                <a:lnTo>
                  <a:pt x="5281212" y="0"/>
                </a:lnTo>
                <a:cubicBezTo>
                  <a:pt x="5318907" y="0"/>
                  <a:pt x="5349464" y="30557"/>
                  <a:pt x="5349464" y="68252"/>
                </a:cubicBezTo>
                <a:lnTo>
                  <a:pt x="5349464" y="597232"/>
                </a:lnTo>
                <a:cubicBezTo>
                  <a:pt x="5349464" y="634926"/>
                  <a:pt x="5318907" y="665484"/>
                  <a:pt x="5281212" y="665484"/>
                </a:cubicBezTo>
                <a:lnTo>
                  <a:pt x="68252" y="665484"/>
                </a:lnTo>
                <a:cubicBezTo>
                  <a:pt x="30583" y="665484"/>
                  <a:pt x="0" y="634901"/>
                  <a:pt x="0" y="597232"/>
                </a:cubicBezTo>
                <a:lnTo>
                  <a:pt x="0" y="68252"/>
                </a:lnTo>
                <a:cubicBezTo>
                  <a:pt x="0" y="30583"/>
                  <a:pt x="30583" y="0"/>
                  <a:pt x="68252" y="0"/>
                </a:cubicBezTo>
                <a:close/>
              </a:path>
            </a:pathLst>
          </a:custGeom>
          <a:solidFill>
            <a:srgbClr val="B58A3F">
              <a:alpha val="10196"/>
            </a:srgbClr>
          </a:solidFill>
        </p:spPr>
      </p:sp>
      <p:sp>
        <p:nvSpPr>
          <p:cNvPr id="19" name="Shape 17"/>
          <p:cNvSpPr/>
          <p:nvPr/>
        </p:nvSpPr>
        <p:spPr>
          <a:xfrm>
            <a:off x="624957" y="3736946"/>
            <a:ext cx="191966" cy="170637"/>
          </a:xfrm>
          <a:custGeom>
            <a:avLst/>
            <a:gdLst/>
            <a:ahLst/>
            <a:cxnLst/>
            <a:rect l="l" t="t" r="r" b="b"/>
            <a:pathLst>
              <a:path w="191966" h="170637">
                <a:moveTo>
                  <a:pt x="-1666" y="39326"/>
                </a:moveTo>
                <a:lnTo>
                  <a:pt x="7832" y="93217"/>
                </a:lnTo>
                <a:cubicBezTo>
                  <a:pt x="12498" y="119712"/>
                  <a:pt x="33261" y="140475"/>
                  <a:pt x="59756" y="145141"/>
                </a:cubicBezTo>
                <a:lnTo>
                  <a:pt x="63989" y="145874"/>
                </a:lnTo>
                <a:cubicBezTo>
                  <a:pt x="58490" y="136343"/>
                  <a:pt x="54957" y="125645"/>
                  <a:pt x="53791" y="114380"/>
                </a:cubicBezTo>
                <a:lnTo>
                  <a:pt x="45759" y="115813"/>
                </a:lnTo>
                <a:cubicBezTo>
                  <a:pt x="42526" y="116380"/>
                  <a:pt x="39493" y="113880"/>
                  <a:pt x="40126" y="110647"/>
                </a:cubicBezTo>
                <a:cubicBezTo>
                  <a:pt x="41726" y="102415"/>
                  <a:pt x="46492" y="95117"/>
                  <a:pt x="53357" y="90351"/>
                </a:cubicBezTo>
                <a:lnTo>
                  <a:pt x="53357" y="65489"/>
                </a:lnTo>
                <a:cubicBezTo>
                  <a:pt x="52891" y="65755"/>
                  <a:pt x="52358" y="65922"/>
                  <a:pt x="51791" y="66022"/>
                </a:cubicBezTo>
                <a:lnTo>
                  <a:pt x="30795" y="69721"/>
                </a:lnTo>
                <a:cubicBezTo>
                  <a:pt x="27895" y="70221"/>
                  <a:pt x="25029" y="68255"/>
                  <a:pt x="25496" y="65355"/>
                </a:cubicBezTo>
                <a:cubicBezTo>
                  <a:pt x="26529" y="58823"/>
                  <a:pt x="31628" y="53357"/>
                  <a:pt x="38527" y="52124"/>
                </a:cubicBezTo>
                <a:cubicBezTo>
                  <a:pt x="44259" y="51124"/>
                  <a:pt x="49825" y="53291"/>
                  <a:pt x="53391" y="57390"/>
                </a:cubicBezTo>
                <a:lnTo>
                  <a:pt x="53391" y="49825"/>
                </a:lnTo>
                <a:cubicBezTo>
                  <a:pt x="53391" y="42326"/>
                  <a:pt x="55690" y="32361"/>
                  <a:pt x="64155" y="25362"/>
                </a:cubicBezTo>
                <a:cubicBezTo>
                  <a:pt x="72821" y="18197"/>
                  <a:pt x="86718" y="10731"/>
                  <a:pt x="105781" y="7299"/>
                </a:cubicBezTo>
                <a:cubicBezTo>
                  <a:pt x="95617" y="1866"/>
                  <a:pt x="77020" y="-3366"/>
                  <a:pt x="51191" y="1166"/>
                </a:cubicBezTo>
                <a:cubicBezTo>
                  <a:pt x="24429" y="5899"/>
                  <a:pt x="8532" y="17864"/>
                  <a:pt x="1166" y="26529"/>
                </a:cubicBezTo>
                <a:cubicBezTo>
                  <a:pt x="-1833" y="30028"/>
                  <a:pt x="-2433" y="34827"/>
                  <a:pt x="-1633" y="39360"/>
                </a:cubicBezTo>
                <a:close/>
                <a:moveTo>
                  <a:pt x="69321" y="46225"/>
                </a:moveTo>
                <a:lnTo>
                  <a:pt x="69321" y="104482"/>
                </a:lnTo>
                <a:cubicBezTo>
                  <a:pt x="69321" y="131377"/>
                  <a:pt x="86152" y="155439"/>
                  <a:pt x="111447" y="164605"/>
                </a:cubicBezTo>
                <a:lnTo>
                  <a:pt x="120679" y="167971"/>
                </a:lnTo>
                <a:cubicBezTo>
                  <a:pt x="125378" y="169670"/>
                  <a:pt x="130544" y="169670"/>
                  <a:pt x="135243" y="167971"/>
                </a:cubicBezTo>
                <a:lnTo>
                  <a:pt x="144508" y="164638"/>
                </a:lnTo>
                <a:cubicBezTo>
                  <a:pt x="169804" y="155439"/>
                  <a:pt x="186634" y="131410"/>
                  <a:pt x="186634" y="104482"/>
                </a:cubicBezTo>
                <a:lnTo>
                  <a:pt x="186634" y="46225"/>
                </a:lnTo>
                <a:cubicBezTo>
                  <a:pt x="186634" y="43926"/>
                  <a:pt x="185934" y="41626"/>
                  <a:pt x="184301" y="40026"/>
                </a:cubicBezTo>
                <a:cubicBezTo>
                  <a:pt x="176769" y="32528"/>
                  <a:pt x="158239" y="21363"/>
                  <a:pt x="127978" y="21363"/>
                </a:cubicBezTo>
                <a:cubicBezTo>
                  <a:pt x="97716" y="21363"/>
                  <a:pt x="79186" y="32561"/>
                  <a:pt x="71654" y="40026"/>
                </a:cubicBezTo>
                <a:cubicBezTo>
                  <a:pt x="70021" y="41659"/>
                  <a:pt x="69321" y="43926"/>
                  <a:pt x="69321" y="46225"/>
                </a:cubicBezTo>
                <a:close/>
                <a:moveTo>
                  <a:pt x="91351" y="108581"/>
                </a:moveTo>
                <a:cubicBezTo>
                  <a:pt x="90884" y="106248"/>
                  <a:pt x="93684" y="104915"/>
                  <a:pt x="95583" y="106381"/>
                </a:cubicBezTo>
                <a:cubicBezTo>
                  <a:pt x="104548" y="113247"/>
                  <a:pt x="115780" y="117346"/>
                  <a:pt x="127978" y="117346"/>
                </a:cubicBezTo>
                <a:cubicBezTo>
                  <a:pt x="140175" y="117346"/>
                  <a:pt x="151374" y="113247"/>
                  <a:pt x="160372" y="106381"/>
                </a:cubicBezTo>
                <a:cubicBezTo>
                  <a:pt x="162272" y="104915"/>
                  <a:pt x="165071" y="106248"/>
                  <a:pt x="164605" y="108581"/>
                </a:cubicBezTo>
                <a:cubicBezTo>
                  <a:pt x="161238" y="125711"/>
                  <a:pt x="146108" y="138676"/>
                  <a:pt x="127978" y="138676"/>
                </a:cubicBezTo>
                <a:cubicBezTo>
                  <a:pt x="109847" y="138676"/>
                  <a:pt x="94717" y="125745"/>
                  <a:pt x="91351" y="108581"/>
                </a:cubicBezTo>
                <a:close/>
                <a:moveTo>
                  <a:pt x="91517" y="74754"/>
                </a:moveTo>
                <a:cubicBezTo>
                  <a:pt x="93717" y="68488"/>
                  <a:pt x="99649" y="63989"/>
                  <a:pt x="106648" y="63989"/>
                </a:cubicBezTo>
                <a:cubicBezTo>
                  <a:pt x="113647" y="63989"/>
                  <a:pt x="119612" y="68488"/>
                  <a:pt x="121779" y="74754"/>
                </a:cubicBezTo>
                <a:cubicBezTo>
                  <a:pt x="122745" y="77553"/>
                  <a:pt x="120279" y="79986"/>
                  <a:pt x="117313" y="79986"/>
                </a:cubicBezTo>
                <a:lnTo>
                  <a:pt x="95983" y="79986"/>
                </a:lnTo>
                <a:cubicBezTo>
                  <a:pt x="93050" y="79986"/>
                  <a:pt x="90551" y="77520"/>
                  <a:pt x="91517" y="74754"/>
                </a:cubicBezTo>
                <a:close/>
                <a:moveTo>
                  <a:pt x="159972" y="79986"/>
                </a:moveTo>
                <a:lnTo>
                  <a:pt x="138642" y="79986"/>
                </a:lnTo>
                <a:cubicBezTo>
                  <a:pt x="135710" y="79986"/>
                  <a:pt x="133210" y="77520"/>
                  <a:pt x="134177" y="74754"/>
                </a:cubicBezTo>
                <a:cubicBezTo>
                  <a:pt x="136343" y="68488"/>
                  <a:pt x="142308" y="63989"/>
                  <a:pt x="149307" y="63989"/>
                </a:cubicBezTo>
                <a:cubicBezTo>
                  <a:pt x="156306" y="63989"/>
                  <a:pt x="162272" y="68488"/>
                  <a:pt x="164438" y="74754"/>
                </a:cubicBezTo>
                <a:cubicBezTo>
                  <a:pt x="165404" y="77553"/>
                  <a:pt x="162938" y="79986"/>
                  <a:pt x="159972" y="79986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0" name="Text 18"/>
          <p:cNvSpPr/>
          <p:nvPr/>
        </p:nvSpPr>
        <p:spPr>
          <a:xfrm>
            <a:off x="929971" y="3702819"/>
            <a:ext cx="4897276" cy="2047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5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模拟环境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29971" y="3941710"/>
            <a:ext cx="4897276" cy="2218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75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模拟面试的 </a:t>
            </a:r>
            <a:r>
              <a:rPr lang="en-US" sz="1075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场景、考官提问风格 </a:t>
            </a:r>
            <a:r>
              <a:rPr lang="en-US" sz="1075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是否尽量还原江苏考场？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341274" y="4573066"/>
            <a:ext cx="5690738" cy="1296840"/>
          </a:xfrm>
          <a:custGeom>
            <a:avLst/>
            <a:gdLst/>
            <a:ahLst/>
            <a:cxnLst/>
            <a:rect l="l" t="t" r="r" b="b"/>
            <a:pathLst>
              <a:path w="5690738" h="1296840">
                <a:moveTo>
                  <a:pt x="68253" y="0"/>
                </a:moveTo>
                <a:lnTo>
                  <a:pt x="5622485" y="0"/>
                </a:lnTo>
                <a:cubicBezTo>
                  <a:pt x="5660180" y="0"/>
                  <a:pt x="5690738" y="30558"/>
                  <a:pt x="5690738" y="68253"/>
                </a:cubicBezTo>
                <a:lnTo>
                  <a:pt x="5690738" y="1228587"/>
                </a:lnTo>
                <a:cubicBezTo>
                  <a:pt x="5690738" y="1266282"/>
                  <a:pt x="5660180" y="1296840"/>
                  <a:pt x="5622485" y="1296840"/>
                </a:cubicBezTo>
                <a:lnTo>
                  <a:pt x="68253" y="1296840"/>
                </a:lnTo>
                <a:cubicBezTo>
                  <a:pt x="30558" y="1296840"/>
                  <a:pt x="0" y="1266282"/>
                  <a:pt x="0" y="1228587"/>
                </a:cubicBezTo>
                <a:lnTo>
                  <a:pt x="0" y="68253"/>
                </a:lnTo>
                <a:cubicBezTo>
                  <a:pt x="0" y="30583"/>
                  <a:pt x="30583" y="0"/>
                  <a:pt x="68253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23" name="Shape 21"/>
          <p:cNvSpPr/>
          <p:nvPr/>
        </p:nvSpPr>
        <p:spPr>
          <a:xfrm>
            <a:off x="514043" y="4786362"/>
            <a:ext cx="191966" cy="153573"/>
          </a:xfrm>
          <a:custGeom>
            <a:avLst/>
            <a:gdLst/>
            <a:ahLst/>
            <a:cxnLst/>
            <a:rect l="l" t="t" r="r" b="b"/>
            <a:pathLst>
              <a:path w="191966" h="153573">
                <a:moveTo>
                  <a:pt x="172770" y="14397"/>
                </a:moveTo>
                <a:cubicBezTo>
                  <a:pt x="172770" y="11068"/>
                  <a:pt x="171060" y="7979"/>
                  <a:pt x="168211" y="6239"/>
                </a:cubicBezTo>
                <a:cubicBezTo>
                  <a:pt x="165361" y="4499"/>
                  <a:pt x="161852" y="4319"/>
                  <a:pt x="158882" y="5819"/>
                </a:cubicBezTo>
                <a:lnTo>
                  <a:pt x="124028" y="23246"/>
                </a:lnTo>
                <a:lnTo>
                  <a:pt x="70218" y="5279"/>
                </a:lnTo>
                <a:cubicBezTo>
                  <a:pt x="67788" y="4469"/>
                  <a:pt x="65179" y="4649"/>
                  <a:pt x="62899" y="5789"/>
                </a:cubicBezTo>
                <a:lnTo>
                  <a:pt x="24506" y="24986"/>
                </a:lnTo>
                <a:cubicBezTo>
                  <a:pt x="21236" y="26635"/>
                  <a:pt x="19197" y="29965"/>
                  <a:pt x="19197" y="33594"/>
                </a:cubicBezTo>
                <a:lnTo>
                  <a:pt x="19197" y="139176"/>
                </a:lnTo>
                <a:cubicBezTo>
                  <a:pt x="19197" y="142505"/>
                  <a:pt x="20906" y="145595"/>
                  <a:pt x="23756" y="147334"/>
                </a:cubicBezTo>
                <a:cubicBezTo>
                  <a:pt x="26605" y="149074"/>
                  <a:pt x="30115" y="149254"/>
                  <a:pt x="33084" y="147754"/>
                </a:cubicBezTo>
                <a:lnTo>
                  <a:pt x="67908" y="130327"/>
                </a:lnTo>
                <a:lnTo>
                  <a:pt x="119889" y="147664"/>
                </a:lnTo>
                <a:cubicBezTo>
                  <a:pt x="118599" y="145744"/>
                  <a:pt x="117339" y="143735"/>
                  <a:pt x="116110" y="141695"/>
                </a:cubicBezTo>
                <a:cubicBezTo>
                  <a:pt x="112810" y="136206"/>
                  <a:pt x="109541" y="129907"/>
                  <a:pt x="107111" y="123158"/>
                </a:cubicBezTo>
                <a:lnTo>
                  <a:pt x="76757" y="113050"/>
                </a:lnTo>
                <a:lnTo>
                  <a:pt x="76757" y="27715"/>
                </a:lnTo>
                <a:lnTo>
                  <a:pt x="115150" y="40523"/>
                </a:lnTo>
                <a:lnTo>
                  <a:pt x="115150" y="70308"/>
                </a:lnTo>
                <a:cubicBezTo>
                  <a:pt x="124448" y="59570"/>
                  <a:pt x="138246" y="52791"/>
                  <a:pt x="153543" y="52791"/>
                </a:cubicBezTo>
                <a:cubicBezTo>
                  <a:pt x="160322" y="52791"/>
                  <a:pt x="166801" y="54111"/>
                  <a:pt x="172740" y="56540"/>
                </a:cubicBezTo>
                <a:lnTo>
                  <a:pt x="172770" y="14397"/>
                </a:lnTo>
                <a:close/>
                <a:moveTo>
                  <a:pt x="153573" y="67188"/>
                </a:moveTo>
                <a:cubicBezTo>
                  <a:pt x="133687" y="67188"/>
                  <a:pt x="117579" y="83025"/>
                  <a:pt x="117579" y="102552"/>
                </a:cubicBezTo>
                <a:cubicBezTo>
                  <a:pt x="117579" y="123218"/>
                  <a:pt x="136806" y="147664"/>
                  <a:pt x="147154" y="159332"/>
                </a:cubicBezTo>
                <a:cubicBezTo>
                  <a:pt x="150634" y="163231"/>
                  <a:pt x="156543" y="163231"/>
                  <a:pt x="160022" y="159332"/>
                </a:cubicBezTo>
                <a:cubicBezTo>
                  <a:pt x="170370" y="147664"/>
                  <a:pt x="189597" y="123218"/>
                  <a:pt x="189597" y="102552"/>
                </a:cubicBezTo>
                <a:cubicBezTo>
                  <a:pt x="189597" y="83025"/>
                  <a:pt x="173490" y="67188"/>
                  <a:pt x="153603" y="67188"/>
                </a:cubicBezTo>
                <a:close/>
                <a:moveTo>
                  <a:pt x="141575" y="103182"/>
                </a:moveTo>
                <a:cubicBezTo>
                  <a:pt x="141575" y="96560"/>
                  <a:pt x="146951" y="91184"/>
                  <a:pt x="153573" y="91184"/>
                </a:cubicBezTo>
                <a:cubicBezTo>
                  <a:pt x="160195" y="91184"/>
                  <a:pt x="165571" y="96560"/>
                  <a:pt x="165571" y="103182"/>
                </a:cubicBezTo>
                <a:cubicBezTo>
                  <a:pt x="165571" y="109804"/>
                  <a:pt x="160195" y="115180"/>
                  <a:pt x="153573" y="115180"/>
                </a:cubicBezTo>
                <a:cubicBezTo>
                  <a:pt x="146951" y="115180"/>
                  <a:pt x="141575" y="109804"/>
                  <a:pt x="141575" y="103182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4" name="Text 22"/>
          <p:cNvSpPr/>
          <p:nvPr/>
        </p:nvSpPr>
        <p:spPr>
          <a:xfrm>
            <a:off x="708143" y="4743703"/>
            <a:ext cx="5230018" cy="2388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江苏各地市面试特点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11910" y="5084977"/>
            <a:ext cx="1740495" cy="614293"/>
          </a:xfrm>
          <a:custGeom>
            <a:avLst/>
            <a:gdLst/>
            <a:ahLst/>
            <a:cxnLst/>
            <a:rect l="l" t="t" r="r" b="b"/>
            <a:pathLst>
              <a:path w="1740495" h="614293">
                <a:moveTo>
                  <a:pt x="34130" y="0"/>
                </a:moveTo>
                <a:lnTo>
                  <a:pt x="1706365" y="0"/>
                </a:lnTo>
                <a:cubicBezTo>
                  <a:pt x="1725202" y="0"/>
                  <a:pt x="1740495" y="15293"/>
                  <a:pt x="1740495" y="34130"/>
                </a:cubicBezTo>
                <a:lnTo>
                  <a:pt x="1740495" y="580162"/>
                </a:lnTo>
                <a:cubicBezTo>
                  <a:pt x="1740495" y="598999"/>
                  <a:pt x="1725202" y="614293"/>
                  <a:pt x="1706365" y="614293"/>
                </a:cubicBezTo>
                <a:lnTo>
                  <a:pt x="34130" y="614293"/>
                </a:lnTo>
                <a:cubicBezTo>
                  <a:pt x="15293" y="614293"/>
                  <a:pt x="0" y="598999"/>
                  <a:pt x="0" y="580162"/>
                </a:cubicBezTo>
                <a:lnTo>
                  <a:pt x="0" y="34130"/>
                </a:lnTo>
                <a:cubicBezTo>
                  <a:pt x="0" y="15293"/>
                  <a:pt x="15293" y="0"/>
                  <a:pt x="34130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</p:spPr>
      </p:sp>
      <p:sp>
        <p:nvSpPr>
          <p:cNvPr id="26" name="Text 24"/>
          <p:cNvSpPr/>
          <p:nvPr/>
        </p:nvSpPr>
        <p:spPr>
          <a:xfrm>
            <a:off x="580165" y="5187359"/>
            <a:ext cx="1603986" cy="2047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75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南京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84431" y="5426251"/>
            <a:ext cx="1595454" cy="17063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40" dirty="0">
                <a:solidFill>
                  <a:srgbClr val="EAEAE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高分产出</a:t>
            </a:r>
            <a:r>
              <a:rPr lang="zh-CN" altLang="en-US" sz="940" dirty="0">
                <a:solidFill>
                  <a:srgbClr val="EAEAE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多</a:t>
            </a:r>
            <a:endParaRPr lang="zh-CN" altLang="en-US" sz="940" dirty="0">
              <a:solidFill>
                <a:srgbClr val="EAEAEA">
                  <a:alpha val="80000"/>
                </a:srgbClr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2316839" y="5084977"/>
            <a:ext cx="1740495" cy="614293"/>
          </a:xfrm>
          <a:custGeom>
            <a:avLst/>
            <a:gdLst/>
            <a:ahLst/>
            <a:cxnLst/>
            <a:rect l="l" t="t" r="r" b="b"/>
            <a:pathLst>
              <a:path w="1740495" h="614293">
                <a:moveTo>
                  <a:pt x="34130" y="0"/>
                </a:moveTo>
                <a:lnTo>
                  <a:pt x="1706365" y="0"/>
                </a:lnTo>
                <a:cubicBezTo>
                  <a:pt x="1725202" y="0"/>
                  <a:pt x="1740495" y="15293"/>
                  <a:pt x="1740495" y="34130"/>
                </a:cubicBezTo>
                <a:lnTo>
                  <a:pt x="1740495" y="580162"/>
                </a:lnTo>
                <a:cubicBezTo>
                  <a:pt x="1740495" y="598999"/>
                  <a:pt x="1725202" y="614293"/>
                  <a:pt x="1706365" y="614293"/>
                </a:cubicBezTo>
                <a:lnTo>
                  <a:pt x="34130" y="614293"/>
                </a:lnTo>
                <a:cubicBezTo>
                  <a:pt x="15293" y="614293"/>
                  <a:pt x="0" y="598999"/>
                  <a:pt x="0" y="580162"/>
                </a:cubicBezTo>
                <a:lnTo>
                  <a:pt x="0" y="34130"/>
                </a:lnTo>
                <a:cubicBezTo>
                  <a:pt x="0" y="15293"/>
                  <a:pt x="15293" y="0"/>
                  <a:pt x="34130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</p:spPr>
      </p:sp>
      <p:sp>
        <p:nvSpPr>
          <p:cNvPr id="29" name="Text 27"/>
          <p:cNvSpPr/>
          <p:nvPr/>
        </p:nvSpPr>
        <p:spPr>
          <a:xfrm>
            <a:off x="2385094" y="5187359"/>
            <a:ext cx="1603986" cy="2047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75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苏州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2389360" y="5426251"/>
            <a:ext cx="1595454" cy="17063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40" dirty="0">
                <a:solidFill>
                  <a:srgbClr val="EAEAE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独特面试形式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121768" y="5084977"/>
            <a:ext cx="1740495" cy="614293"/>
          </a:xfrm>
          <a:custGeom>
            <a:avLst/>
            <a:gdLst/>
            <a:ahLst/>
            <a:cxnLst/>
            <a:rect l="l" t="t" r="r" b="b"/>
            <a:pathLst>
              <a:path w="1740495" h="614293">
                <a:moveTo>
                  <a:pt x="34130" y="0"/>
                </a:moveTo>
                <a:lnTo>
                  <a:pt x="1706365" y="0"/>
                </a:lnTo>
                <a:cubicBezTo>
                  <a:pt x="1725202" y="0"/>
                  <a:pt x="1740495" y="15293"/>
                  <a:pt x="1740495" y="34130"/>
                </a:cubicBezTo>
                <a:lnTo>
                  <a:pt x="1740495" y="580162"/>
                </a:lnTo>
                <a:cubicBezTo>
                  <a:pt x="1740495" y="598999"/>
                  <a:pt x="1725202" y="614293"/>
                  <a:pt x="1706365" y="614293"/>
                </a:cubicBezTo>
                <a:lnTo>
                  <a:pt x="34130" y="614293"/>
                </a:lnTo>
                <a:cubicBezTo>
                  <a:pt x="15293" y="614293"/>
                  <a:pt x="0" y="598999"/>
                  <a:pt x="0" y="580162"/>
                </a:cubicBezTo>
                <a:lnTo>
                  <a:pt x="0" y="34130"/>
                </a:lnTo>
                <a:cubicBezTo>
                  <a:pt x="0" y="15293"/>
                  <a:pt x="15293" y="0"/>
                  <a:pt x="34130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</p:spPr>
      </p:sp>
      <p:sp>
        <p:nvSpPr>
          <p:cNvPr id="32" name="Text 30"/>
          <p:cNvSpPr/>
          <p:nvPr/>
        </p:nvSpPr>
        <p:spPr>
          <a:xfrm>
            <a:off x="4190023" y="5187359"/>
            <a:ext cx="1603986" cy="2047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75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无锡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4194288" y="5426251"/>
            <a:ext cx="1595454" cy="17063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40" dirty="0">
                <a:solidFill>
                  <a:srgbClr val="EAEAE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变化</a:t>
            </a:r>
            <a:r>
              <a:rPr lang="zh-CN" altLang="en-US" sz="940" dirty="0">
                <a:solidFill>
                  <a:srgbClr val="EAEAE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多</a:t>
            </a:r>
            <a:endParaRPr lang="zh-CN" altLang="en-US" sz="940" dirty="0">
              <a:solidFill>
                <a:srgbClr val="EAEAEA">
                  <a:alpha val="80000"/>
                </a:srgbClr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6182741" y="1296840"/>
            <a:ext cx="5673674" cy="2542488"/>
          </a:xfrm>
          <a:custGeom>
            <a:avLst/>
            <a:gdLst/>
            <a:ahLst/>
            <a:cxnLst/>
            <a:rect l="l" t="t" r="r" b="b"/>
            <a:pathLst>
              <a:path w="5673674" h="2542488">
                <a:moveTo>
                  <a:pt x="34127" y="0"/>
                </a:moveTo>
                <a:lnTo>
                  <a:pt x="5605408" y="0"/>
                </a:lnTo>
                <a:cubicBezTo>
                  <a:pt x="5643110" y="0"/>
                  <a:pt x="5673674" y="30564"/>
                  <a:pt x="5673674" y="68266"/>
                </a:cubicBezTo>
                <a:lnTo>
                  <a:pt x="5673674" y="2474223"/>
                </a:lnTo>
                <a:cubicBezTo>
                  <a:pt x="5673674" y="2511925"/>
                  <a:pt x="5643110" y="2542488"/>
                  <a:pt x="5605408" y="2542488"/>
                </a:cubicBezTo>
                <a:lnTo>
                  <a:pt x="34127" y="2542488"/>
                </a:lnTo>
                <a:cubicBezTo>
                  <a:pt x="15279" y="2542488"/>
                  <a:pt x="0" y="2527209"/>
                  <a:pt x="0" y="2508361"/>
                </a:cubicBezTo>
                <a:lnTo>
                  <a:pt x="0" y="34127"/>
                </a:lnTo>
                <a:cubicBezTo>
                  <a:pt x="0" y="15279"/>
                  <a:pt x="15279" y="0"/>
                  <a:pt x="34127" y="0"/>
                </a:cubicBezTo>
                <a:close/>
              </a:path>
            </a:pathLst>
          </a:custGeom>
          <a:solidFill>
            <a:srgbClr val="B58A3F">
              <a:alpha val="10196"/>
            </a:srgbClr>
          </a:solidFill>
        </p:spPr>
      </p:sp>
      <p:sp>
        <p:nvSpPr>
          <p:cNvPr id="35" name="Shape 33"/>
          <p:cNvSpPr/>
          <p:nvPr/>
        </p:nvSpPr>
        <p:spPr>
          <a:xfrm>
            <a:off x="6182741" y="1296840"/>
            <a:ext cx="34127" cy="2542488"/>
          </a:xfrm>
          <a:custGeom>
            <a:avLst/>
            <a:gdLst/>
            <a:ahLst/>
            <a:cxnLst/>
            <a:rect l="l" t="t" r="r" b="b"/>
            <a:pathLst>
              <a:path w="34127" h="2542488">
                <a:moveTo>
                  <a:pt x="34127" y="0"/>
                </a:moveTo>
                <a:lnTo>
                  <a:pt x="34127" y="0"/>
                </a:lnTo>
                <a:lnTo>
                  <a:pt x="34127" y="2542488"/>
                </a:lnTo>
                <a:lnTo>
                  <a:pt x="34127" y="2542488"/>
                </a:lnTo>
                <a:cubicBezTo>
                  <a:pt x="15279" y="2542488"/>
                  <a:pt x="0" y="2527209"/>
                  <a:pt x="0" y="2508361"/>
                </a:cubicBezTo>
                <a:lnTo>
                  <a:pt x="0" y="34127"/>
                </a:lnTo>
                <a:cubicBezTo>
                  <a:pt x="0" y="15279"/>
                  <a:pt x="15279" y="0"/>
                  <a:pt x="34127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6" name="Shape 34"/>
          <p:cNvSpPr/>
          <p:nvPr/>
        </p:nvSpPr>
        <p:spPr>
          <a:xfrm>
            <a:off x="6391771" y="1501604"/>
            <a:ext cx="170637" cy="170637"/>
          </a:xfrm>
          <a:custGeom>
            <a:avLst/>
            <a:gdLst/>
            <a:ahLst/>
            <a:cxnLst/>
            <a:rect l="l" t="t" r="r" b="b"/>
            <a:pathLst>
              <a:path w="170637" h="170637">
                <a:moveTo>
                  <a:pt x="138642" y="69321"/>
                </a:moveTo>
                <a:cubicBezTo>
                  <a:pt x="138642" y="84619"/>
                  <a:pt x="133677" y="98749"/>
                  <a:pt x="125311" y="110214"/>
                </a:cubicBezTo>
                <a:lnTo>
                  <a:pt x="167504" y="152440"/>
                </a:lnTo>
                <a:cubicBezTo>
                  <a:pt x="171670" y="156606"/>
                  <a:pt x="171670" y="163371"/>
                  <a:pt x="167504" y="167537"/>
                </a:cubicBezTo>
                <a:cubicBezTo>
                  <a:pt x="163338" y="171703"/>
                  <a:pt x="156573" y="171703"/>
                  <a:pt x="152407" y="167537"/>
                </a:cubicBezTo>
                <a:lnTo>
                  <a:pt x="110214" y="125311"/>
                </a:lnTo>
                <a:cubicBezTo>
                  <a:pt x="98749" y="133677"/>
                  <a:pt x="84619" y="138642"/>
                  <a:pt x="69321" y="138642"/>
                </a:cubicBezTo>
                <a:cubicBezTo>
                  <a:pt x="31028" y="138642"/>
                  <a:pt x="0" y="107615"/>
                  <a:pt x="0" y="69321"/>
                </a:cubicBezTo>
                <a:cubicBezTo>
                  <a:pt x="0" y="31028"/>
                  <a:pt x="31028" y="0"/>
                  <a:pt x="69321" y="0"/>
                </a:cubicBezTo>
                <a:cubicBezTo>
                  <a:pt x="107615" y="0"/>
                  <a:pt x="138642" y="31028"/>
                  <a:pt x="138642" y="69321"/>
                </a:cubicBezTo>
                <a:close/>
                <a:moveTo>
                  <a:pt x="69321" y="117313"/>
                </a:moveTo>
                <a:cubicBezTo>
                  <a:pt x="95808" y="117313"/>
                  <a:pt x="117313" y="95808"/>
                  <a:pt x="117313" y="69321"/>
                </a:cubicBezTo>
                <a:cubicBezTo>
                  <a:pt x="117313" y="42834"/>
                  <a:pt x="95808" y="21330"/>
                  <a:pt x="69321" y="21330"/>
                </a:cubicBezTo>
                <a:cubicBezTo>
                  <a:pt x="42834" y="21330"/>
                  <a:pt x="21330" y="42834"/>
                  <a:pt x="21330" y="69321"/>
                </a:cubicBezTo>
                <a:cubicBezTo>
                  <a:pt x="21330" y="95808"/>
                  <a:pt x="42834" y="117313"/>
                  <a:pt x="69321" y="117313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7" name="Text 35"/>
          <p:cNvSpPr/>
          <p:nvPr/>
        </p:nvSpPr>
        <p:spPr>
          <a:xfrm>
            <a:off x="6583737" y="1467477"/>
            <a:ext cx="5187359" cy="2388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45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深度考察建议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370441" y="1842878"/>
            <a:ext cx="5315337" cy="1825814"/>
          </a:xfrm>
          <a:custGeom>
            <a:avLst/>
            <a:gdLst/>
            <a:ahLst/>
            <a:cxnLst/>
            <a:rect l="l" t="t" r="r" b="b"/>
            <a:pathLst>
              <a:path w="5315337" h="1825814">
                <a:moveTo>
                  <a:pt x="68249" y="0"/>
                </a:moveTo>
                <a:lnTo>
                  <a:pt x="5247088" y="0"/>
                </a:lnTo>
                <a:cubicBezTo>
                  <a:pt x="5284781" y="0"/>
                  <a:pt x="5315337" y="30556"/>
                  <a:pt x="5315337" y="68249"/>
                </a:cubicBezTo>
                <a:lnTo>
                  <a:pt x="5315337" y="1757565"/>
                </a:lnTo>
                <a:cubicBezTo>
                  <a:pt x="5315337" y="1795258"/>
                  <a:pt x="5284781" y="1825814"/>
                  <a:pt x="5247088" y="1825814"/>
                </a:cubicBezTo>
                <a:lnTo>
                  <a:pt x="68249" y="1825814"/>
                </a:lnTo>
                <a:cubicBezTo>
                  <a:pt x="30556" y="1825814"/>
                  <a:pt x="0" y="1795258"/>
                  <a:pt x="0" y="1757565"/>
                </a:cubicBezTo>
                <a:lnTo>
                  <a:pt x="0" y="68249"/>
                </a:lnTo>
                <a:cubicBezTo>
                  <a:pt x="0" y="30581"/>
                  <a:pt x="30581" y="0"/>
                  <a:pt x="68249" y="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39" name="Shape 37"/>
          <p:cNvSpPr/>
          <p:nvPr/>
        </p:nvSpPr>
        <p:spPr>
          <a:xfrm>
            <a:off x="6541078" y="2013514"/>
            <a:ext cx="341274" cy="341274"/>
          </a:xfrm>
          <a:custGeom>
            <a:avLst/>
            <a:gdLst/>
            <a:ahLst/>
            <a:cxnLst/>
            <a:rect l="l" t="t" r="r" b="b"/>
            <a:pathLst>
              <a:path w="341274" h="341274">
                <a:moveTo>
                  <a:pt x="170637" y="0"/>
                </a:moveTo>
                <a:lnTo>
                  <a:pt x="170637" y="0"/>
                </a:lnTo>
                <a:cubicBezTo>
                  <a:pt x="264877" y="0"/>
                  <a:pt x="341274" y="76397"/>
                  <a:pt x="341274" y="170637"/>
                </a:cubicBezTo>
                <a:lnTo>
                  <a:pt x="341274" y="170637"/>
                </a:lnTo>
                <a:cubicBezTo>
                  <a:pt x="341274" y="264877"/>
                  <a:pt x="264877" y="341274"/>
                  <a:pt x="170637" y="341274"/>
                </a:cubicBezTo>
                <a:lnTo>
                  <a:pt x="170637" y="341274"/>
                </a:lnTo>
                <a:cubicBezTo>
                  <a:pt x="76397" y="341274"/>
                  <a:pt x="0" y="264877"/>
                  <a:pt x="0" y="170637"/>
                </a:cubicBezTo>
                <a:lnTo>
                  <a:pt x="0" y="170637"/>
                </a:lnTo>
                <a:cubicBezTo>
                  <a:pt x="0" y="76397"/>
                  <a:pt x="76397" y="0"/>
                  <a:pt x="170637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40" name="Shape 38"/>
          <p:cNvSpPr/>
          <p:nvPr/>
        </p:nvSpPr>
        <p:spPr>
          <a:xfrm>
            <a:off x="6626396" y="2098833"/>
            <a:ext cx="170637" cy="170637"/>
          </a:xfrm>
          <a:custGeom>
            <a:avLst/>
            <a:gdLst/>
            <a:ahLst/>
            <a:cxnLst/>
            <a:rect l="l" t="t" r="r" b="b"/>
            <a:pathLst>
              <a:path w="170637" h="170637">
                <a:moveTo>
                  <a:pt x="85318" y="170637"/>
                </a:moveTo>
                <a:cubicBezTo>
                  <a:pt x="132407" y="170637"/>
                  <a:pt x="170637" y="132407"/>
                  <a:pt x="170637" y="85318"/>
                </a:cubicBezTo>
                <a:cubicBezTo>
                  <a:pt x="170637" y="38230"/>
                  <a:pt x="132407" y="0"/>
                  <a:pt x="85318" y="0"/>
                </a:cubicBezTo>
                <a:cubicBezTo>
                  <a:pt x="38230" y="0"/>
                  <a:pt x="0" y="38230"/>
                  <a:pt x="0" y="85318"/>
                </a:cubicBezTo>
                <a:cubicBezTo>
                  <a:pt x="0" y="132407"/>
                  <a:pt x="38230" y="170637"/>
                  <a:pt x="85318" y="170637"/>
                </a:cubicBezTo>
                <a:close/>
                <a:moveTo>
                  <a:pt x="85318" y="58656"/>
                </a:moveTo>
                <a:cubicBezTo>
                  <a:pt x="79419" y="58656"/>
                  <a:pt x="74654" y="63422"/>
                  <a:pt x="74654" y="69321"/>
                </a:cubicBezTo>
                <a:cubicBezTo>
                  <a:pt x="74654" y="73754"/>
                  <a:pt x="71088" y="77320"/>
                  <a:pt x="66655" y="77320"/>
                </a:cubicBezTo>
                <a:cubicBezTo>
                  <a:pt x="62222" y="77320"/>
                  <a:pt x="58656" y="73754"/>
                  <a:pt x="58656" y="69321"/>
                </a:cubicBezTo>
                <a:cubicBezTo>
                  <a:pt x="58656" y="54590"/>
                  <a:pt x="70588" y="42659"/>
                  <a:pt x="85318" y="42659"/>
                </a:cubicBezTo>
                <a:cubicBezTo>
                  <a:pt x="100049" y="42659"/>
                  <a:pt x="111980" y="54590"/>
                  <a:pt x="111980" y="69321"/>
                </a:cubicBezTo>
                <a:cubicBezTo>
                  <a:pt x="111980" y="85052"/>
                  <a:pt x="99983" y="91717"/>
                  <a:pt x="93317" y="94150"/>
                </a:cubicBezTo>
                <a:lnTo>
                  <a:pt x="93317" y="95417"/>
                </a:lnTo>
                <a:cubicBezTo>
                  <a:pt x="93317" y="99849"/>
                  <a:pt x="89751" y="103415"/>
                  <a:pt x="85318" y="103415"/>
                </a:cubicBezTo>
                <a:cubicBezTo>
                  <a:pt x="80886" y="103415"/>
                  <a:pt x="77320" y="99849"/>
                  <a:pt x="77320" y="95417"/>
                </a:cubicBezTo>
                <a:lnTo>
                  <a:pt x="77320" y="92717"/>
                </a:lnTo>
                <a:cubicBezTo>
                  <a:pt x="77320" y="85885"/>
                  <a:pt x="82252" y="80986"/>
                  <a:pt x="87351" y="79319"/>
                </a:cubicBezTo>
                <a:cubicBezTo>
                  <a:pt x="89484" y="78620"/>
                  <a:pt x="91751" y="77486"/>
                  <a:pt x="93417" y="75887"/>
                </a:cubicBezTo>
                <a:cubicBezTo>
                  <a:pt x="94850" y="74487"/>
                  <a:pt x="95983" y="72554"/>
                  <a:pt x="95983" y="69355"/>
                </a:cubicBezTo>
                <a:cubicBezTo>
                  <a:pt x="95983" y="63456"/>
                  <a:pt x="91217" y="58690"/>
                  <a:pt x="85318" y="58690"/>
                </a:cubicBezTo>
                <a:close/>
                <a:moveTo>
                  <a:pt x="74654" y="122645"/>
                </a:moveTo>
                <a:cubicBezTo>
                  <a:pt x="74654" y="116759"/>
                  <a:pt x="79432" y="111980"/>
                  <a:pt x="85318" y="111980"/>
                </a:cubicBezTo>
                <a:cubicBezTo>
                  <a:pt x="91204" y="111980"/>
                  <a:pt x="95983" y="116759"/>
                  <a:pt x="95983" y="122645"/>
                </a:cubicBezTo>
                <a:cubicBezTo>
                  <a:pt x="95983" y="128531"/>
                  <a:pt x="91204" y="133310"/>
                  <a:pt x="85318" y="133310"/>
                </a:cubicBezTo>
                <a:cubicBezTo>
                  <a:pt x="79432" y="133310"/>
                  <a:pt x="74654" y="128531"/>
                  <a:pt x="74654" y="122645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41" name="Text 39"/>
          <p:cNvSpPr/>
          <p:nvPr/>
        </p:nvSpPr>
        <p:spPr>
          <a:xfrm>
            <a:off x="6984734" y="2064705"/>
            <a:ext cx="844652" cy="2388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提问验证法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541078" y="2457170"/>
            <a:ext cx="4974063" cy="716675"/>
          </a:xfrm>
          <a:custGeom>
            <a:avLst/>
            <a:gdLst/>
            <a:ahLst/>
            <a:cxnLst/>
            <a:rect l="l" t="t" r="r" b="b"/>
            <a:pathLst>
              <a:path w="4974063" h="716675">
                <a:moveTo>
                  <a:pt x="68256" y="0"/>
                </a:moveTo>
                <a:lnTo>
                  <a:pt x="4905807" y="0"/>
                </a:lnTo>
                <a:cubicBezTo>
                  <a:pt x="4943504" y="0"/>
                  <a:pt x="4974063" y="30559"/>
                  <a:pt x="4974063" y="68256"/>
                </a:cubicBezTo>
                <a:lnTo>
                  <a:pt x="4974063" y="648419"/>
                </a:lnTo>
                <a:cubicBezTo>
                  <a:pt x="4974063" y="686115"/>
                  <a:pt x="4943504" y="716675"/>
                  <a:pt x="4905807" y="716675"/>
                </a:cubicBezTo>
                <a:lnTo>
                  <a:pt x="68256" y="716675"/>
                </a:lnTo>
                <a:cubicBezTo>
                  <a:pt x="30559" y="716675"/>
                  <a:pt x="0" y="686115"/>
                  <a:pt x="0" y="648419"/>
                </a:cubicBezTo>
                <a:lnTo>
                  <a:pt x="0" y="68256"/>
                </a:lnTo>
                <a:cubicBezTo>
                  <a:pt x="0" y="30559"/>
                  <a:pt x="30559" y="0"/>
                  <a:pt x="68256" y="0"/>
                </a:cubicBezTo>
                <a:close/>
              </a:path>
            </a:pathLst>
          </a:custGeom>
          <a:solidFill>
            <a:srgbClr val="2A4B43">
              <a:alpha val="5098"/>
            </a:srgbClr>
          </a:solidFill>
        </p:spPr>
      </p:sp>
      <p:sp>
        <p:nvSpPr>
          <p:cNvPr id="43" name="Text 41"/>
          <p:cNvSpPr/>
          <p:nvPr/>
        </p:nvSpPr>
        <p:spPr>
          <a:xfrm>
            <a:off x="6677587" y="2593679"/>
            <a:ext cx="4769299" cy="4436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75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"老师，你能举几个 </a:t>
            </a:r>
            <a:r>
              <a:rPr lang="en-US" sz="1075" b="1" dirty="0">
                <a:solidFill>
                  <a:srgbClr val="2F3D40"/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去年江苏某地市事业单位面试的真题 </a:t>
            </a:r>
            <a:r>
              <a:rPr lang="en-US" sz="1075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，并分析其答题要点吗？"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541078" y="3276227"/>
            <a:ext cx="5042318" cy="2218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75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观察其回答的 </a:t>
            </a:r>
            <a:r>
              <a:rPr lang="en-US" sz="1075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熟练度和深度 </a:t>
            </a:r>
            <a:r>
              <a:rPr lang="en-US" sz="1075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，真正本地化的老师能够信手拈来，而非含糊其辞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165677" y="3975838"/>
            <a:ext cx="5690738" cy="2661934"/>
          </a:xfrm>
          <a:custGeom>
            <a:avLst/>
            <a:gdLst/>
            <a:ahLst/>
            <a:cxnLst/>
            <a:rect l="l" t="t" r="r" b="b"/>
            <a:pathLst>
              <a:path w="5690738" h="2661934">
                <a:moveTo>
                  <a:pt x="68252" y="0"/>
                </a:moveTo>
                <a:lnTo>
                  <a:pt x="5622486" y="0"/>
                </a:lnTo>
                <a:cubicBezTo>
                  <a:pt x="5660180" y="0"/>
                  <a:pt x="5690738" y="30557"/>
                  <a:pt x="5690738" y="68252"/>
                </a:cubicBezTo>
                <a:lnTo>
                  <a:pt x="5690738" y="2593682"/>
                </a:lnTo>
                <a:cubicBezTo>
                  <a:pt x="5690738" y="2631377"/>
                  <a:pt x="5660180" y="2661934"/>
                  <a:pt x="5622486" y="2661934"/>
                </a:cubicBezTo>
                <a:lnTo>
                  <a:pt x="68252" y="2661934"/>
                </a:lnTo>
                <a:cubicBezTo>
                  <a:pt x="30557" y="2661934"/>
                  <a:pt x="0" y="2631377"/>
                  <a:pt x="0" y="2593682"/>
                </a:cubicBezTo>
                <a:lnTo>
                  <a:pt x="0" y="68252"/>
                </a:lnTo>
                <a:cubicBezTo>
                  <a:pt x="0" y="30583"/>
                  <a:pt x="30583" y="0"/>
                  <a:pt x="68252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5596" dist="853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6" name="Shape 44"/>
          <p:cNvSpPr/>
          <p:nvPr/>
        </p:nvSpPr>
        <p:spPr>
          <a:xfrm>
            <a:off x="6376840" y="4189134"/>
            <a:ext cx="115180" cy="153573"/>
          </a:xfrm>
          <a:custGeom>
            <a:avLst/>
            <a:gdLst/>
            <a:ahLst/>
            <a:cxnLst/>
            <a:rect l="l" t="t" r="r" b="b"/>
            <a:pathLst>
              <a:path w="115180" h="153573">
                <a:moveTo>
                  <a:pt x="74957" y="20036"/>
                </a:moveTo>
                <a:cubicBezTo>
                  <a:pt x="78076" y="15747"/>
                  <a:pt x="77117" y="9748"/>
                  <a:pt x="72827" y="6629"/>
                </a:cubicBezTo>
                <a:cubicBezTo>
                  <a:pt x="68538" y="3509"/>
                  <a:pt x="62539" y="4469"/>
                  <a:pt x="59420" y="8758"/>
                </a:cubicBezTo>
                <a:lnTo>
                  <a:pt x="27625" y="52461"/>
                </a:lnTo>
                <a:lnTo>
                  <a:pt x="16377" y="41213"/>
                </a:lnTo>
                <a:cubicBezTo>
                  <a:pt x="12628" y="37463"/>
                  <a:pt x="6539" y="37463"/>
                  <a:pt x="2790" y="41213"/>
                </a:cubicBezTo>
                <a:cubicBezTo>
                  <a:pt x="-960" y="44962"/>
                  <a:pt x="-960" y="51051"/>
                  <a:pt x="2790" y="54800"/>
                </a:cubicBezTo>
                <a:lnTo>
                  <a:pt x="21986" y="73997"/>
                </a:lnTo>
                <a:cubicBezTo>
                  <a:pt x="23966" y="75977"/>
                  <a:pt x="26725" y="76997"/>
                  <a:pt x="29515" y="76787"/>
                </a:cubicBezTo>
                <a:cubicBezTo>
                  <a:pt x="32304" y="76577"/>
                  <a:pt x="34884" y="75137"/>
                  <a:pt x="36534" y="72857"/>
                </a:cubicBezTo>
                <a:lnTo>
                  <a:pt x="74927" y="20066"/>
                </a:lnTo>
                <a:close/>
                <a:moveTo>
                  <a:pt x="113350" y="60829"/>
                </a:moveTo>
                <a:cubicBezTo>
                  <a:pt x="116470" y="56540"/>
                  <a:pt x="115510" y="50541"/>
                  <a:pt x="111221" y="47422"/>
                </a:cubicBezTo>
                <a:cubicBezTo>
                  <a:pt x="106931" y="44302"/>
                  <a:pt x="100932" y="45262"/>
                  <a:pt x="97813" y="49551"/>
                </a:cubicBezTo>
                <a:lnTo>
                  <a:pt x="46822" y="119649"/>
                </a:lnTo>
                <a:lnTo>
                  <a:pt x="25975" y="98803"/>
                </a:lnTo>
                <a:cubicBezTo>
                  <a:pt x="22226" y="95053"/>
                  <a:pt x="16137" y="95053"/>
                  <a:pt x="12388" y="98803"/>
                </a:cubicBezTo>
                <a:cubicBezTo>
                  <a:pt x="8638" y="102552"/>
                  <a:pt x="8638" y="108641"/>
                  <a:pt x="12388" y="112390"/>
                </a:cubicBezTo>
                <a:lnTo>
                  <a:pt x="41183" y="141185"/>
                </a:lnTo>
                <a:cubicBezTo>
                  <a:pt x="43162" y="143165"/>
                  <a:pt x="45922" y="144185"/>
                  <a:pt x="48711" y="143975"/>
                </a:cubicBezTo>
                <a:cubicBezTo>
                  <a:pt x="51501" y="143765"/>
                  <a:pt x="54081" y="142325"/>
                  <a:pt x="55730" y="140045"/>
                </a:cubicBezTo>
                <a:lnTo>
                  <a:pt x="113320" y="60859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47" name="Text 45"/>
          <p:cNvSpPr/>
          <p:nvPr/>
        </p:nvSpPr>
        <p:spPr>
          <a:xfrm>
            <a:off x="6532546" y="4146474"/>
            <a:ext cx="5230018" cy="2388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本地化验证清单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336314" y="4487748"/>
            <a:ext cx="5349464" cy="341274"/>
          </a:xfrm>
          <a:custGeom>
            <a:avLst/>
            <a:gdLst/>
            <a:ahLst/>
            <a:cxnLst/>
            <a:rect l="l" t="t" r="r" b="b"/>
            <a:pathLst>
              <a:path w="5349464" h="341274">
                <a:moveTo>
                  <a:pt x="34127" y="0"/>
                </a:moveTo>
                <a:lnTo>
                  <a:pt x="5315337" y="0"/>
                </a:lnTo>
                <a:cubicBezTo>
                  <a:pt x="5334185" y="0"/>
                  <a:pt x="5349464" y="15279"/>
                  <a:pt x="5349464" y="34127"/>
                </a:cubicBezTo>
                <a:lnTo>
                  <a:pt x="5349464" y="307146"/>
                </a:lnTo>
                <a:cubicBezTo>
                  <a:pt x="5349464" y="325994"/>
                  <a:pt x="5334185" y="341274"/>
                  <a:pt x="5315337" y="341274"/>
                </a:cubicBezTo>
                <a:lnTo>
                  <a:pt x="34127" y="341274"/>
                </a:lnTo>
                <a:cubicBezTo>
                  <a:pt x="15279" y="341274"/>
                  <a:pt x="0" y="325994"/>
                  <a:pt x="0" y="307146"/>
                </a:cubicBezTo>
                <a:lnTo>
                  <a:pt x="0" y="34127"/>
                </a:lnTo>
                <a:cubicBezTo>
                  <a:pt x="0" y="15279"/>
                  <a:pt x="15279" y="0"/>
                  <a:pt x="34127" y="0"/>
                </a:cubicBezTo>
                <a:close/>
              </a:path>
            </a:pathLst>
          </a:custGeom>
          <a:solidFill>
            <a:srgbClr val="2A4B43">
              <a:alpha val="5098"/>
            </a:srgbClr>
          </a:solidFill>
        </p:spPr>
      </p:sp>
      <p:sp>
        <p:nvSpPr>
          <p:cNvPr id="49" name="Shape 47"/>
          <p:cNvSpPr/>
          <p:nvPr/>
        </p:nvSpPr>
        <p:spPr>
          <a:xfrm>
            <a:off x="6430164" y="4590130"/>
            <a:ext cx="119446" cy="136509"/>
          </a:xfrm>
          <a:custGeom>
            <a:avLst/>
            <a:gdLst/>
            <a:ahLst/>
            <a:cxnLst/>
            <a:rect l="l" t="t" r="r" b="b"/>
            <a:pathLst>
              <a:path w="119446" h="136509">
                <a:moveTo>
                  <a:pt x="115926" y="18690"/>
                </a:moveTo>
                <a:cubicBezTo>
                  <a:pt x="119739" y="21463"/>
                  <a:pt x="120592" y="26795"/>
                  <a:pt x="117819" y="30608"/>
                </a:cubicBezTo>
                <a:lnTo>
                  <a:pt x="49565" y="124458"/>
                </a:lnTo>
                <a:cubicBezTo>
                  <a:pt x="48098" y="126485"/>
                  <a:pt x="45832" y="127738"/>
                  <a:pt x="43326" y="127951"/>
                </a:cubicBezTo>
                <a:cubicBezTo>
                  <a:pt x="40820" y="128164"/>
                  <a:pt x="38393" y="127231"/>
                  <a:pt x="36634" y="125471"/>
                </a:cubicBezTo>
                <a:lnTo>
                  <a:pt x="2506" y="91344"/>
                </a:lnTo>
                <a:cubicBezTo>
                  <a:pt x="-827" y="88011"/>
                  <a:pt x="-827" y="82599"/>
                  <a:pt x="2506" y="79266"/>
                </a:cubicBezTo>
                <a:cubicBezTo>
                  <a:pt x="5839" y="75933"/>
                  <a:pt x="11251" y="75933"/>
                  <a:pt x="14584" y="79266"/>
                </a:cubicBezTo>
                <a:lnTo>
                  <a:pt x="41646" y="106328"/>
                </a:lnTo>
                <a:lnTo>
                  <a:pt x="104035" y="20556"/>
                </a:lnTo>
                <a:cubicBezTo>
                  <a:pt x="106808" y="16744"/>
                  <a:pt x="112140" y="15891"/>
                  <a:pt x="115953" y="18663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50" name="Text 48"/>
          <p:cNvSpPr/>
          <p:nvPr/>
        </p:nvSpPr>
        <p:spPr>
          <a:xfrm>
            <a:off x="6677587" y="4556003"/>
            <a:ext cx="1569859" cy="2047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5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是否使用近三年江苏真题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336314" y="4897276"/>
            <a:ext cx="5349464" cy="341274"/>
          </a:xfrm>
          <a:custGeom>
            <a:avLst/>
            <a:gdLst/>
            <a:ahLst/>
            <a:cxnLst/>
            <a:rect l="l" t="t" r="r" b="b"/>
            <a:pathLst>
              <a:path w="5349464" h="341274">
                <a:moveTo>
                  <a:pt x="34127" y="0"/>
                </a:moveTo>
                <a:lnTo>
                  <a:pt x="5315337" y="0"/>
                </a:lnTo>
                <a:cubicBezTo>
                  <a:pt x="5334185" y="0"/>
                  <a:pt x="5349464" y="15279"/>
                  <a:pt x="5349464" y="34127"/>
                </a:cubicBezTo>
                <a:lnTo>
                  <a:pt x="5349464" y="307146"/>
                </a:lnTo>
                <a:cubicBezTo>
                  <a:pt x="5349464" y="325994"/>
                  <a:pt x="5334185" y="341274"/>
                  <a:pt x="5315337" y="341274"/>
                </a:cubicBezTo>
                <a:lnTo>
                  <a:pt x="34127" y="341274"/>
                </a:lnTo>
                <a:cubicBezTo>
                  <a:pt x="15279" y="341274"/>
                  <a:pt x="0" y="325994"/>
                  <a:pt x="0" y="307146"/>
                </a:cubicBezTo>
                <a:lnTo>
                  <a:pt x="0" y="34127"/>
                </a:lnTo>
                <a:cubicBezTo>
                  <a:pt x="0" y="15279"/>
                  <a:pt x="15279" y="0"/>
                  <a:pt x="34127" y="0"/>
                </a:cubicBezTo>
                <a:close/>
              </a:path>
            </a:pathLst>
          </a:custGeom>
          <a:solidFill>
            <a:srgbClr val="5E7C73">
              <a:alpha val="5098"/>
            </a:srgbClr>
          </a:solidFill>
        </p:spPr>
      </p:sp>
      <p:sp>
        <p:nvSpPr>
          <p:cNvPr id="52" name="Shape 50"/>
          <p:cNvSpPr/>
          <p:nvPr/>
        </p:nvSpPr>
        <p:spPr>
          <a:xfrm>
            <a:off x="6430164" y="4999659"/>
            <a:ext cx="119446" cy="136509"/>
          </a:xfrm>
          <a:custGeom>
            <a:avLst/>
            <a:gdLst/>
            <a:ahLst/>
            <a:cxnLst/>
            <a:rect l="l" t="t" r="r" b="b"/>
            <a:pathLst>
              <a:path w="119446" h="136509">
                <a:moveTo>
                  <a:pt x="115926" y="18690"/>
                </a:moveTo>
                <a:cubicBezTo>
                  <a:pt x="119739" y="21463"/>
                  <a:pt x="120592" y="26795"/>
                  <a:pt x="117819" y="30608"/>
                </a:cubicBezTo>
                <a:lnTo>
                  <a:pt x="49565" y="124458"/>
                </a:lnTo>
                <a:cubicBezTo>
                  <a:pt x="48098" y="126485"/>
                  <a:pt x="45832" y="127738"/>
                  <a:pt x="43326" y="127951"/>
                </a:cubicBezTo>
                <a:cubicBezTo>
                  <a:pt x="40820" y="128164"/>
                  <a:pt x="38393" y="127231"/>
                  <a:pt x="36634" y="125471"/>
                </a:cubicBezTo>
                <a:lnTo>
                  <a:pt x="2506" y="91344"/>
                </a:lnTo>
                <a:cubicBezTo>
                  <a:pt x="-827" y="88011"/>
                  <a:pt x="-827" y="82599"/>
                  <a:pt x="2506" y="79266"/>
                </a:cubicBezTo>
                <a:cubicBezTo>
                  <a:pt x="5839" y="75933"/>
                  <a:pt x="11251" y="75933"/>
                  <a:pt x="14584" y="79266"/>
                </a:cubicBezTo>
                <a:lnTo>
                  <a:pt x="41646" y="106328"/>
                </a:lnTo>
                <a:lnTo>
                  <a:pt x="104035" y="20556"/>
                </a:lnTo>
                <a:cubicBezTo>
                  <a:pt x="106808" y="16744"/>
                  <a:pt x="112140" y="15891"/>
                  <a:pt x="115953" y="18663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53" name="Text 51"/>
          <p:cNvSpPr/>
          <p:nvPr/>
        </p:nvSpPr>
        <p:spPr>
          <a:xfrm>
            <a:off x="6677587" y="4965531"/>
            <a:ext cx="1569859" cy="2047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5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是否讲解江苏省最新政策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6336314" y="5306805"/>
            <a:ext cx="5349464" cy="341274"/>
          </a:xfrm>
          <a:custGeom>
            <a:avLst/>
            <a:gdLst/>
            <a:ahLst/>
            <a:cxnLst/>
            <a:rect l="l" t="t" r="r" b="b"/>
            <a:pathLst>
              <a:path w="5349464" h="341274">
                <a:moveTo>
                  <a:pt x="34127" y="0"/>
                </a:moveTo>
                <a:lnTo>
                  <a:pt x="5315337" y="0"/>
                </a:lnTo>
                <a:cubicBezTo>
                  <a:pt x="5334185" y="0"/>
                  <a:pt x="5349464" y="15279"/>
                  <a:pt x="5349464" y="34127"/>
                </a:cubicBezTo>
                <a:lnTo>
                  <a:pt x="5349464" y="307146"/>
                </a:lnTo>
                <a:cubicBezTo>
                  <a:pt x="5349464" y="325994"/>
                  <a:pt x="5334185" y="341274"/>
                  <a:pt x="5315337" y="341274"/>
                </a:cubicBezTo>
                <a:lnTo>
                  <a:pt x="34127" y="341274"/>
                </a:lnTo>
                <a:cubicBezTo>
                  <a:pt x="15279" y="341274"/>
                  <a:pt x="0" y="325994"/>
                  <a:pt x="0" y="307146"/>
                </a:cubicBezTo>
                <a:lnTo>
                  <a:pt x="0" y="34127"/>
                </a:lnTo>
                <a:cubicBezTo>
                  <a:pt x="0" y="15279"/>
                  <a:pt x="15279" y="0"/>
                  <a:pt x="34127" y="0"/>
                </a:cubicBezTo>
                <a:close/>
              </a:path>
            </a:pathLst>
          </a:custGeom>
          <a:solidFill>
            <a:srgbClr val="B58A3F">
              <a:alpha val="10196"/>
            </a:srgbClr>
          </a:solidFill>
        </p:spPr>
      </p:sp>
      <p:sp>
        <p:nvSpPr>
          <p:cNvPr id="55" name="Shape 53"/>
          <p:cNvSpPr/>
          <p:nvPr/>
        </p:nvSpPr>
        <p:spPr>
          <a:xfrm>
            <a:off x="6430164" y="5409187"/>
            <a:ext cx="119446" cy="136509"/>
          </a:xfrm>
          <a:custGeom>
            <a:avLst/>
            <a:gdLst/>
            <a:ahLst/>
            <a:cxnLst/>
            <a:rect l="l" t="t" r="r" b="b"/>
            <a:pathLst>
              <a:path w="119446" h="136509">
                <a:moveTo>
                  <a:pt x="115926" y="18690"/>
                </a:moveTo>
                <a:cubicBezTo>
                  <a:pt x="119739" y="21463"/>
                  <a:pt x="120592" y="26795"/>
                  <a:pt x="117819" y="30608"/>
                </a:cubicBezTo>
                <a:lnTo>
                  <a:pt x="49565" y="124458"/>
                </a:lnTo>
                <a:cubicBezTo>
                  <a:pt x="48098" y="126485"/>
                  <a:pt x="45832" y="127738"/>
                  <a:pt x="43326" y="127951"/>
                </a:cubicBezTo>
                <a:cubicBezTo>
                  <a:pt x="40820" y="128164"/>
                  <a:pt x="38393" y="127231"/>
                  <a:pt x="36634" y="125471"/>
                </a:cubicBezTo>
                <a:lnTo>
                  <a:pt x="2506" y="91344"/>
                </a:lnTo>
                <a:cubicBezTo>
                  <a:pt x="-827" y="88011"/>
                  <a:pt x="-827" y="82599"/>
                  <a:pt x="2506" y="79266"/>
                </a:cubicBezTo>
                <a:cubicBezTo>
                  <a:pt x="5839" y="75933"/>
                  <a:pt x="11251" y="75933"/>
                  <a:pt x="14584" y="79266"/>
                </a:cubicBezTo>
                <a:lnTo>
                  <a:pt x="41646" y="106328"/>
                </a:lnTo>
                <a:lnTo>
                  <a:pt x="104035" y="20556"/>
                </a:lnTo>
                <a:cubicBezTo>
                  <a:pt x="106808" y="16744"/>
                  <a:pt x="112140" y="15891"/>
                  <a:pt x="115953" y="18663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56" name="Text 54"/>
          <p:cNvSpPr/>
          <p:nvPr/>
        </p:nvSpPr>
        <p:spPr>
          <a:xfrm>
            <a:off x="6677587" y="5375059"/>
            <a:ext cx="1569859" cy="2047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5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是否分析各地市考情差异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6336314" y="5716333"/>
            <a:ext cx="5349464" cy="341274"/>
          </a:xfrm>
          <a:custGeom>
            <a:avLst/>
            <a:gdLst/>
            <a:ahLst/>
            <a:cxnLst/>
            <a:rect l="l" t="t" r="r" b="b"/>
            <a:pathLst>
              <a:path w="5349464" h="341274">
                <a:moveTo>
                  <a:pt x="34127" y="0"/>
                </a:moveTo>
                <a:lnTo>
                  <a:pt x="5315337" y="0"/>
                </a:lnTo>
                <a:cubicBezTo>
                  <a:pt x="5334185" y="0"/>
                  <a:pt x="5349464" y="15279"/>
                  <a:pt x="5349464" y="34127"/>
                </a:cubicBezTo>
                <a:lnTo>
                  <a:pt x="5349464" y="307146"/>
                </a:lnTo>
                <a:cubicBezTo>
                  <a:pt x="5349464" y="325994"/>
                  <a:pt x="5334185" y="341274"/>
                  <a:pt x="5315337" y="341274"/>
                </a:cubicBezTo>
                <a:lnTo>
                  <a:pt x="34127" y="341274"/>
                </a:lnTo>
                <a:cubicBezTo>
                  <a:pt x="15279" y="341274"/>
                  <a:pt x="0" y="325994"/>
                  <a:pt x="0" y="307146"/>
                </a:cubicBezTo>
                <a:lnTo>
                  <a:pt x="0" y="34127"/>
                </a:lnTo>
                <a:cubicBezTo>
                  <a:pt x="0" y="15279"/>
                  <a:pt x="15279" y="0"/>
                  <a:pt x="34127" y="0"/>
                </a:cubicBezTo>
                <a:close/>
              </a:path>
            </a:pathLst>
          </a:custGeom>
          <a:solidFill>
            <a:srgbClr val="2A4B43">
              <a:alpha val="5098"/>
            </a:srgbClr>
          </a:solidFill>
        </p:spPr>
      </p:sp>
      <p:sp>
        <p:nvSpPr>
          <p:cNvPr id="58" name="Shape 56"/>
          <p:cNvSpPr/>
          <p:nvPr/>
        </p:nvSpPr>
        <p:spPr>
          <a:xfrm>
            <a:off x="6430164" y="5818715"/>
            <a:ext cx="119446" cy="136509"/>
          </a:xfrm>
          <a:custGeom>
            <a:avLst/>
            <a:gdLst/>
            <a:ahLst/>
            <a:cxnLst/>
            <a:rect l="l" t="t" r="r" b="b"/>
            <a:pathLst>
              <a:path w="119446" h="136509">
                <a:moveTo>
                  <a:pt x="115926" y="18690"/>
                </a:moveTo>
                <a:cubicBezTo>
                  <a:pt x="119739" y="21463"/>
                  <a:pt x="120592" y="26795"/>
                  <a:pt x="117819" y="30608"/>
                </a:cubicBezTo>
                <a:lnTo>
                  <a:pt x="49565" y="124458"/>
                </a:lnTo>
                <a:cubicBezTo>
                  <a:pt x="48098" y="126485"/>
                  <a:pt x="45832" y="127738"/>
                  <a:pt x="43326" y="127951"/>
                </a:cubicBezTo>
                <a:cubicBezTo>
                  <a:pt x="40820" y="128164"/>
                  <a:pt x="38393" y="127231"/>
                  <a:pt x="36634" y="125471"/>
                </a:cubicBezTo>
                <a:lnTo>
                  <a:pt x="2506" y="91344"/>
                </a:lnTo>
                <a:cubicBezTo>
                  <a:pt x="-827" y="88011"/>
                  <a:pt x="-827" y="82599"/>
                  <a:pt x="2506" y="79266"/>
                </a:cubicBezTo>
                <a:cubicBezTo>
                  <a:pt x="5839" y="75933"/>
                  <a:pt x="11251" y="75933"/>
                  <a:pt x="14584" y="79266"/>
                </a:cubicBezTo>
                <a:lnTo>
                  <a:pt x="41646" y="106328"/>
                </a:lnTo>
                <a:lnTo>
                  <a:pt x="104035" y="20556"/>
                </a:lnTo>
                <a:cubicBezTo>
                  <a:pt x="106808" y="16744"/>
                  <a:pt x="112140" y="15891"/>
                  <a:pt x="115953" y="18663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59" name="Text 57"/>
          <p:cNvSpPr/>
          <p:nvPr/>
        </p:nvSpPr>
        <p:spPr>
          <a:xfrm>
            <a:off x="6677587" y="5784588"/>
            <a:ext cx="1706368" cy="2047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5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模拟考官是否熟悉江苏风格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6336314" y="6125861"/>
            <a:ext cx="5349464" cy="341274"/>
          </a:xfrm>
          <a:custGeom>
            <a:avLst/>
            <a:gdLst/>
            <a:ahLst/>
            <a:cxnLst/>
            <a:rect l="l" t="t" r="r" b="b"/>
            <a:pathLst>
              <a:path w="5349464" h="341274">
                <a:moveTo>
                  <a:pt x="34127" y="0"/>
                </a:moveTo>
                <a:lnTo>
                  <a:pt x="5315337" y="0"/>
                </a:lnTo>
                <a:cubicBezTo>
                  <a:pt x="5334185" y="0"/>
                  <a:pt x="5349464" y="15279"/>
                  <a:pt x="5349464" y="34127"/>
                </a:cubicBezTo>
                <a:lnTo>
                  <a:pt x="5349464" y="307146"/>
                </a:lnTo>
                <a:cubicBezTo>
                  <a:pt x="5349464" y="325994"/>
                  <a:pt x="5334185" y="341274"/>
                  <a:pt x="5315337" y="341274"/>
                </a:cubicBezTo>
                <a:lnTo>
                  <a:pt x="34127" y="341274"/>
                </a:lnTo>
                <a:cubicBezTo>
                  <a:pt x="15279" y="341274"/>
                  <a:pt x="0" y="325994"/>
                  <a:pt x="0" y="307146"/>
                </a:cubicBezTo>
                <a:lnTo>
                  <a:pt x="0" y="34127"/>
                </a:lnTo>
                <a:cubicBezTo>
                  <a:pt x="0" y="15279"/>
                  <a:pt x="15279" y="0"/>
                  <a:pt x="34127" y="0"/>
                </a:cubicBezTo>
                <a:close/>
              </a:path>
            </a:pathLst>
          </a:custGeom>
          <a:solidFill>
            <a:srgbClr val="5E7C73">
              <a:alpha val="5098"/>
            </a:srgbClr>
          </a:solidFill>
        </p:spPr>
      </p:sp>
      <p:sp>
        <p:nvSpPr>
          <p:cNvPr id="61" name="Shape 59"/>
          <p:cNvSpPr/>
          <p:nvPr/>
        </p:nvSpPr>
        <p:spPr>
          <a:xfrm>
            <a:off x="6430164" y="6228244"/>
            <a:ext cx="119446" cy="136509"/>
          </a:xfrm>
          <a:custGeom>
            <a:avLst/>
            <a:gdLst/>
            <a:ahLst/>
            <a:cxnLst/>
            <a:rect l="l" t="t" r="r" b="b"/>
            <a:pathLst>
              <a:path w="119446" h="136509">
                <a:moveTo>
                  <a:pt x="115926" y="18690"/>
                </a:moveTo>
                <a:cubicBezTo>
                  <a:pt x="119739" y="21463"/>
                  <a:pt x="120592" y="26795"/>
                  <a:pt x="117819" y="30608"/>
                </a:cubicBezTo>
                <a:lnTo>
                  <a:pt x="49565" y="124458"/>
                </a:lnTo>
                <a:cubicBezTo>
                  <a:pt x="48098" y="126485"/>
                  <a:pt x="45832" y="127738"/>
                  <a:pt x="43326" y="127951"/>
                </a:cubicBezTo>
                <a:cubicBezTo>
                  <a:pt x="40820" y="128164"/>
                  <a:pt x="38393" y="127231"/>
                  <a:pt x="36634" y="125471"/>
                </a:cubicBezTo>
                <a:lnTo>
                  <a:pt x="2506" y="91344"/>
                </a:lnTo>
                <a:cubicBezTo>
                  <a:pt x="-827" y="88011"/>
                  <a:pt x="-827" y="82599"/>
                  <a:pt x="2506" y="79266"/>
                </a:cubicBezTo>
                <a:cubicBezTo>
                  <a:pt x="5839" y="75933"/>
                  <a:pt x="11251" y="75933"/>
                  <a:pt x="14584" y="79266"/>
                </a:cubicBezTo>
                <a:lnTo>
                  <a:pt x="41646" y="106328"/>
                </a:lnTo>
                <a:lnTo>
                  <a:pt x="104035" y="20556"/>
                </a:lnTo>
                <a:cubicBezTo>
                  <a:pt x="106808" y="16744"/>
                  <a:pt x="112140" y="15891"/>
                  <a:pt x="115953" y="18663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62" name="Text 60"/>
          <p:cNvSpPr/>
          <p:nvPr/>
        </p:nvSpPr>
        <p:spPr>
          <a:xfrm>
            <a:off x="6677587" y="6194116"/>
            <a:ext cx="1433349" cy="2047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5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是否结合江苏社会热点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762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" name="Text 1"/>
          <p:cNvSpPr/>
          <p:nvPr/>
        </p:nvSpPr>
        <p:spPr>
          <a:xfrm>
            <a:off x="338138" y="476250"/>
            <a:ext cx="466725" cy="381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06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38200" y="4762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5" name="Text 3"/>
          <p:cNvSpPr/>
          <p:nvPr/>
        </p:nvSpPr>
        <p:spPr>
          <a:xfrm>
            <a:off x="795338" y="476250"/>
            <a:ext cx="466725" cy="381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07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33500" y="412752"/>
            <a:ext cx="862806" cy="177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kern="0" spc="53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DIMENSION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33500" y="609600"/>
            <a:ext cx="2714625" cy="3429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实战演练与试听体验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95400" y="1028700"/>
            <a:ext cx="1060132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2F3D40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验证培训质量的直接方式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81000" y="1466850"/>
            <a:ext cx="5638800" cy="3276600"/>
          </a:xfrm>
          <a:custGeom>
            <a:avLst/>
            <a:gdLst/>
            <a:ahLst/>
            <a:cxnLst/>
            <a:rect l="l" t="t" r="r" b="b"/>
            <a:pathLst>
              <a:path w="5638800" h="3276600">
                <a:moveTo>
                  <a:pt x="38100" y="0"/>
                </a:moveTo>
                <a:lnTo>
                  <a:pt x="5600700" y="0"/>
                </a:lnTo>
                <a:cubicBezTo>
                  <a:pt x="5621728" y="0"/>
                  <a:pt x="5638800" y="17072"/>
                  <a:pt x="5638800" y="38100"/>
                </a:cubicBezTo>
                <a:lnTo>
                  <a:pt x="5638800" y="3200386"/>
                </a:lnTo>
                <a:cubicBezTo>
                  <a:pt x="5638800" y="3242478"/>
                  <a:pt x="5604678" y="3276600"/>
                  <a:pt x="5562586" y="3276600"/>
                </a:cubicBezTo>
                <a:lnTo>
                  <a:pt x="76214" y="3276600"/>
                </a:lnTo>
                <a:cubicBezTo>
                  <a:pt x="34122" y="3276600"/>
                  <a:pt x="0" y="3242478"/>
                  <a:pt x="0" y="3200386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81000" y="1466850"/>
            <a:ext cx="5638800" cy="38100"/>
          </a:xfrm>
          <a:custGeom>
            <a:avLst/>
            <a:gdLst/>
            <a:ahLst/>
            <a:cxnLst/>
            <a:rect l="l" t="t" r="r" b="b"/>
            <a:pathLst>
              <a:path w="5638800" h="38100">
                <a:moveTo>
                  <a:pt x="38100" y="0"/>
                </a:moveTo>
                <a:lnTo>
                  <a:pt x="5600700" y="0"/>
                </a:lnTo>
                <a:cubicBezTo>
                  <a:pt x="5621728" y="0"/>
                  <a:pt x="5638800" y="17072"/>
                  <a:pt x="5638800" y="38100"/>
                </a:cubicBezTo>
                <a:lnTo>
                  <a:pt x="56388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11" name="Shape 9"/>
          <p:cNvSpPr/>
          <p:nvPr/>
        </p:nvSpPr>
        <p:spPr>
          <a:xfrm>
            <a:off x="571500" y="16764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12" name="Shape 10"/>
          <p:cNvSpPr/>
          <p:nvPr/>
        </p:nvSpPr>
        <p:spPr>
          <a:xfrm>
            <a:off x="681038" y="1809750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35719" y="41672"/>
                </a:moveTo>
                <a:cubicBezTo>
                  <a:pt x="35719" y="31812"/>
                  <a:pt x="43718" y="23812"/>
                  <a:pt x="53578" y="23812"/>
                </a:cubicBezTo>
                <a:cubicBezTo>
                  <a:pt x="63438" y="23812"/>
                  <a:pt x="71438" y="31812"/>
                  <a:pt x="71438" y="41672"/>
                </a:cubicBezTo>
                <a:lnTo>
                  <a:pt x="71438" y="83344"/>
                </a:lnTo>
                <a:lnTo>
                  <a:pt x="166688" y="83344"/>
                </a:lnTo>
                <a:lnTo>
                  <a:pt x="166688" y="41672"/>
                </a:lnTo>
                <a:cubicBezTo>
                  <a:pt x="166688" y="31812"/>
                  <a:pt x="174687" y="23812"/>
                  <a:pt x="184547" y="23812"/>
                </a:cubicBezTo>
                <a:cubicBezTo>
                  <a:pt x="194407" y="23812"/>
                  <a:pt x="202406" y="31812"/>
                  <a:pt x="202406" y="41672"/>
                </a:cubicBezTo>
                <a:lnTo>
                  <a:pt x="202406" y="47625"/>
                </a:lnTo>
                <a:lnTo>
                  <a:pt x="208359" y="47625"/>
                </a:lnTo>
                <a:cubicBezTo>
                  <a:pt x="218219" y="47625"/>
                  <a:pt x="226219" y="55625"/>
                  <a:pt x="226219" y="65484"/>
                </a:cubicBezTo>
                <a:lnTo>
                  <a:pt x="226219" y="83344"/>
                </a:lnTo>
                <a:cubicBezTo>
                  <a:pt x="232804" y="83344"/>
                  <a:pt x="238125" y="88664"/>
                  <a:pt x="238125" y="95250"/>
                </a:cubicBezTo>
                <a:cubicBezTo>
                  <a:pt x="238125" y="101836"/>
                  <a:pt x="232804" y="107156"/>
                  <a:pt x="226219" y="107156"/>
                </a:cubicBezTo>
                <a:lnTo>
                  <a:pt x="226219" y="125016"/>
                </a:lnTo>
                <a:cubicBezTo>
                  <a:pt x="226219" y="134875"/>
                  <a:pt x="218219" y="142875"/>
                  <a:pt x="208359" y="142875"/>
                </a:cubicBezTo>
                <a:lnTo>
                  <a:pt x="202406" y="142875"/>
                </a:lnTo>
                <a:lnTo>
                  <a:pt x="202406" y="148828"/>
                </a:lnTo>
                <a:cubicBezTo>
                  <a:pt x="202406" y="158688"/>
                  <a:pt x="194407" y="166688"/>
                  <a:pt x="184547" y="166688"/>
                </a:cubicBezTo>
                <a:cubicBezTo>
                  <a:pt x="174687" y="166688"/>
                  <a:pt x="166688" y="158688"/>
                  <a:pt x="166688" y="148828"/>
                </a:cubicBezTo>
                <a:lnTo>
                  <a:pt x="166688" y="107156"/>
                </a:lnTo>
                <a:lnTo>
                  <a:pt x="71438" y="107156"/>
                </a:lnTo>
                <a:lnTo>
                  <a:pt x="71438" y="148828"/>
                </a:lnTo>
                <a:cubicBezTo>
                  <a:pt x="71438" y="158688"/>
                  <a:pt x="63438" y="166688"/>
                  <a:pt x="53578" y="166688"/>
                </a:cubicBezTo>
                <a:cubicBezTo>
                  <a:pt x="43718" y="166688"/>
                  <a:pt x="35719" y="158688"/>
                  <a:pt x="35719" y="148828"/>
                </a:cubicBezTo>
                <a:lnTo>
                  <a:pt x="35719" y="142875"/>
                </a:lnTo>
                <a:lnTo>
                  <a:pt x="29766" y="142875"/>
                </a:lnTo>
                <a:cubicBezTo>
                  <a:pt x="19906" y="142875"/>
                  <a:pt x="11906" y="134875"/>
                  <a:pt x="11906" y="125016"/>
                </a:cubicBezTo>
                <a:lnTo>
                  <a:pt x="11906" y="107156"/>
                </a:lnTo>
                <a:cubicBezTo>
                  <a:pt x="5321" y="107156"/>
                  <a:pt x="0" y="101836"/>
                  <a:pt x="0" y="95250"/>
                </a:cubicBezTo>
                <a:cubicBezTo>
                  <a:pt x="0" y="88664"/>
                  <a:pt x="5321" y="83344"/>
                  <a:pt x="11906" y="83344"/>
                </a:cubicBezTo>
                <a:lnTo>
                  <a:pt x="11906" y="65484"/>
                </a:lnTo>
                <a:cubicBezTo>
                  <a:pt x="11906" y="55625"/>
                  <a:pt x="19906" y="47625"/>
                  <a:pt x="29766" y="47625"/>
                </a:cubicBezTo>
                <a:lnTo>
                  <a:pt x="35719" y="47625"/>
                </a:lnTo>
                <a:lnTo>
                  <a:pt x="35719" y="41672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13" name="Text 11"/>
          <p:cNvSpPr/>
          <p:nvPr/>
        </p:nvSpPr>
        <p:spPr>
          <a:xfrm>
            <a:off x="1143000" y="1771650"/>
            <a:ext cx="85725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实战演练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90550" y="2286000"/>
            <a:ext cx="38100" cy="762000"/>
          </a:xfrm>
          <a:custGeom>
            <a:avLst/>
            <a:gdLst/>
            <a:ahLst/>
            <a:cxnLst/>
            <a:rect l="l" t="t" r="r" b="b"/>
            <a:pathLst>
              <a:path w="38100" h="762000">
                <a:moveTo>
                  <a:pt x="0" y="0"/>
                </a:moveTo>
                <a:lnTo>
                  <a:pt x="38100" y="0"/>
                </a:lnTo>
                <a:lnTo>
                  <a:pt x="3810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15" name="Text 13"/>
          <p:cNvSpPr/>
          <p:nvPr/>
        </p:nvSpPr>
        <p:spPr>
          <a:xfrm>
            <a:off x="723900" y="2286000"/>
            <a:ext cx="51816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模拟频率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23900" y="2552700"/>
            <a:ext cx="5181600" cy="4953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课程中安排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全真模拟面试的次数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是多少？是否保证每人都有充分的练习机会？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90550" y="3162300"/>
            <a:ext cx="38100" cy="514350"/>
          </a:xfrm>
          <a:custGeom>
            <a:avLst/>
            <a:gdLst/>
            <a:ahLst/>
            <a:cxnLst/>
            <a:rect l="l" t="t" r="r" b="b"/>
            <a:pathLst>
              <a:path w="38100" h="514350">
                <a:moveTo>
                  <a:pt x="0" y="0"/>
                </a:moveTo>
                <a:lnTo>
                  <a:pt x="38100" y="0"/>
                </a:lnTo>
                <a:lnTo>
                  <a:pt x="38100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18" name="Text 16"/>
          <p:cNvSpPr/>
          <p:nvPr/>
        </p:nvSpPr>
        <p:spPr>
          <a:xfrm>
            <a:off x="723900" y="3162300"/>
            <a:ext cx="51816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模拟质量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23900" y="3429000"/>
            <a:ext cx="5181600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模拟考官是否专业？能否给出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具体、可改进的反馈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？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90550" y="3790950"/>
            <a:ext cx="38100" cy="762000"/>
          </a:xfrm>
          <a:custGeom>
            <a:avLst/>
            <a:gdLst/>
            <a:ahLst/>
            <a:cxnLst/>
            <a:rect l="l" t="t" r="r" b="b"/>
            <a:pathLst>
              <a:path w="38100" h="762000">
                <a:moveTo>
                  <a:pt x="0" y="0"/>
                </a:moveTo>
                <a:lnTo>
                  <a:pt x="38100" y="0"/>
                </a:lnTo>
                <a:lnTo>
                  <a:pt x="3810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21" name="Text 19"/>
          <p:cNvSpPr/>
          <p:nvPr/>
        </p:nvSpPr>
        <p:spPr>
          <a:xfrm>
            <a:off x="723900" y="3790950"/>
            <a:ext cx="51816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个性化反馈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23900" y="4057650"/>
            <a:ext cx="5181600" cy="4953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老师是否能针对你的表现，指出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具体问题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（如逻辑、语言、神态）并提供改进方案？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00050" y="4895850"/>
            <a:ext cx="5619750" cy="1181100"/>
          </a:xfrm>
          <a:custGeom>
            <a:avLst/>
            <a:gdLst/>
            <a:ahLst/>
            <a:cxnLst/>
            <a:rect l="l" t="t" r="r" b="b"/>
            <a:pathLst>
              <a:path w="5619750" h="1181100">
                <a:moveTo>
                  <a:pt x="38100" y="0"/>
                </a:moveTo>
                <a:lnTo>
                  <a:pt x="5543545" y="0"/>
                </a:lnTo>
                <a:cubicBezTo>
                  <a:pt x="5585604" y="0"/>
                  <a:pt x="5619750" y="34146"/>
                  <a:pt x="5619750" y="76205"/>
                </a:cubicBezTo>
                <a:lnTo>
                  <a:pt x="5619750" y="1104895"/>
                </a:lnTo>
                <a:cubicBezTo>
                  <a:pt x="5619750" y="1146982"/>
                  <a:pt x="5585632" y="1181100"/>
                  <a:pt x="5543545" y="1181100"/>
                </a:cubicBezTo>
                <a:lnTo>
                  <a:pt x="38100" y="1181100"/>
                </a:lnTo>
                <a:cubicBezTo>
                  <a:pt x="17072" y="1181100"/>
                  <a:pt x="0" y="1164028"/>
                  <a:pt x="0" y="1143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B58A3F">
              <a:alpha val="10196"/>
            </a:srgbClr>
          </a:solidFill>
        </p:spPr>
      </p:sp>
      <p:sp>
        <p:nvSpPr>
          <p:cNvPr id="24" name="Shape 22"/>
          <p:cNvSpPr/>
          <p:nvPr/>
        </p:nvSpPr>
        <p:spPr>
          <a:xfrm>
            <a:off x="400050" y="4895850"/>
            <a:ext cx="38100" cy="1181100"/>
          </a:xfrm>
          <a:custGeom>
            <a:avLst/>
            <a:gdLst/>
            <a:ahLst/>
            <a:cxnLst/>
            <a:rect l="l" t="t" r="r" b="b"/>
            <a:pathLst>
              <a:path w="38100" h="1181100">
                <a:moveTo>
                  <a:pt x="38100" y="0"/>
                </a:moveTo>
                <a:lnTo>
                  <a:pt x="38100" y="0"/>
                </a:lnTo>
                <a:lnTo>
                  <a:pt x="38100" y="1181100"/>
                </a:lnTo>
                <a:lnTo>
                  <a:pt x="38100" y="1181100"/>
                </a:lnTo>
                <a:cubicBezTo>
                  <a:pt x="17072" y="1181100"/>
                  <a:pt x="0" y="1164028"/>
                  <a:pt x="0" y="1143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5" name="Shape 23"/>
          <p:cNvSpPr/>
          <p:nvPr/>
        </p:nvSpPr>
        <p:spPr>
          <a:xfrm>
            <a:off x="590550" y="50863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23825" y="61912"/>
                </a:moveTo>
                <a:cubicBezTo>
                  <a:pt x="123825" y="75575"/>
                  <a:pt x="119390" y="88196"/>
                  <a:pt x="111919" y="98435"/>
                </a:cubicBezTo>
                <a:lnTo>
                  <a:pt x="149602" y="136148"/>
                </a:lnTo>
                <a:cubicBezTo>
                  <a:pt x="153323" y="139869"/>
                  <a:pt x="153323" y="145911"/>
                  <a:pt x="149602" y="149632"/>
                </a:cubicBezTo>
                <a:cubicBezTo>
                  <a:pt x="145881" y="153353"/>
                  <a:pt x="139839" y="153353"/>
                  <a:pt x="136118" y="149632"/>
                </a:cubicBezTo>
                <a:lnTo>
                  <a:pt x="98435" y="111919"/>
                </a:lnTo>
                <a:cubicBezTo>
                  <a:pt x="88196" y="119390"/>
                  <a:pt x="75575" y="123825"/>
                  <a:pt x="61912" y="123825"/>
                </a:cubicBezTo>
                <a:cubicBezTo>
                  <a:pt x="27712" y="123825"/>
                  <a:pt x="0" y="96113"/>
                  <a:pt x="0" y="61912"/>
                </a:cubicBezTo>
                <a:cubicBezTo>
                  <a:pt x="0" y="27712"/>
                  <a:pt x="27712" y="0"/>
                  <a:pt x="61912" y="0"/>
                </a:cubicBezTo>
                <a:cubicBezTo>
                  <a:pt x="96113" y="0"/>
                  <a:pt x="123825" y="27712"/>
                  <a:pt x="123825" y="61912"/>
                </a:cubicBezTo>
                <a:close/>
                <a:moveTo>
                  <a:pt x="61912" y="104775"/>
                </a:moveTo>
                <a:cubicBezTo>
                  <a:pt x="85569" y="104775"/>
                  <a:pt x="104775" y="85569"/>
                  <a:pt x="104775" y="61912"/>
                </a:cubicBezTo>
                <a:cubicBezTo>
                  <a:pt x="104775" y="38256"/>
                  <a:pt x="85569" y="19050"/>
                  <a:pt x="61912" y="19050"/>
                </a:cubicBezTo>
                <a:cubicBezTo>
                  <a:pt x="38256" y="19050"/>
                  <a:pt x="19050" y="38256"/>
                  <a:pt x="19050" y="61912"/>
                </a:cubicBezTo>
                <a:cubicBezTo>
                  <a:pt x="19050" y="85569"/>
                  <a:pt x="38256" y="104775"/>
                  <a:pt x="61912" y="104775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6" name="Text 24"/>
          <p:cNvSpPr/>
          <p:nvPr/>
        </p:nvSpPr>
        <p:spPr>
          <a:xfrm>
            <a:off x="762000" y="5048250"/>
            <a:ext cx="51816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考察建议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90550" y="53911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8" name="Text 26"/>
          <p:cNvSpPr/>
          <p:nvPr/>
        </p:nvSpPr>
        <p:spPr>
          <a:xfrm>
            <a:off x="838200" y="5353050"/>
            <a:ext cx="475678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体验模拟环节：</a:t>
            </a:r>
            <a:r>
              <a:rPr lang="en-US" sz="120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争取参加一次机构的公开模拟面试</a:t>
            </a:r>
            <a:r>
              <a:rPr lang="zh-CN" altLang="en-US" sz="120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或直播</a:t>
            </a:r>
            <a:r>
              <a:rPr lang="zh-CN" altLang="en-US" sz="120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反馈</a:t>
            </a:r>
            <a:endParaRPr lang="zh-CN" altLang="en-US" sz="1200" dirty="0">
              <a:solidFill>
                <a:srgbClr val="2F3D4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590550" y="57150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0" name="Text 28"/>
          <p:cNvSpPr/>
          <p:nvPr/>
        </p:nvSpPr>
        <p:spPr>
          <a:xfrm>
            <a:off x="838200" y="5676900"/>
            <a:ext cx="3333750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关注反馈细节：</a:t>
            </a:r>
            <a:r>
              <a:rPr lang="en-US" sz="120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好的反馈不是"你答得不错/不好"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172200" y="1466850"/>
            <a:ext cx="5638800" cy="2400300"/>
          </a:xfrm>
          <a:custGeom>
            <a:avLst/>
            <a:gdLst/>
            <a:ahLst/>
            <a:cxnLst/>
            <a:rect l="l" t="t" r="r" b="b"/>
            <a:pathLst>
              <a:path w="5638800" h="2400300">
                <a:moveTo>
                  <a:pt x="38100" y="0"/>
                </a:moveTo>
                <a:lnTo>
                  <a:pt x="5600700" y="0"/>
                </a:lnTo>
                <a:cubicBezTo>
                  <a:pt x="5621728" y="0"/>
                  <a:pt x="5638800" y="17072"/>
                  <a:pt x="5638800" y="38100"/>
                </a:cubicBezTo>
                <a:lnTo>
                  <a:pt x="5638800" y="2324090"/>
                </a:lnTo>
                <a:cubicBezTo>
                  <a:pt x="5638800" y="2366180"/>
                  <a:pt x="5604680" y="2400300"/>
                  <a:pt x="5562590" y="2400300"/>
                </a:cubicBezTo>
                <a:lnTo>
                  <a:pt x="76210" y="2400300"/>
                </a:lnTo>
                <a:cubicBezTo>
                  <a:pt x="34120" y="2400300"/>
                  <a:pt x="0" y="2366180"/>
                  <a:pt x="0" y="232409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172200" y="1466850"/>
            <a:ext cx="5638800" cy="38100"/>
          </a:xfrm>
          <a:custGeom>
            <a:avLst/>
            <a:gdLst/>
            <a:ahLst/>
            <a:cxnLst/>
            <a:rect l="l" t="t" r="r" b="b"/>
            <a:pathLst>
              <a:path w="5638800" h="38100">
                <a:moveTo>
                  <a:pt x="38100" y="0"/>
                </a:moveTo>
                <a:lnTo>
                  <a:pt x="5600700" y="0"/>
                </a:lnTo>
                <a:cubicBezTo>
                  <a:pt x="5621728" y="0"/>
                  <a:pt x="5638800" y="17072"/>
                  <a:pt x="5638800" y="38100"/>
                </a:cubicBezTo>
                <a:lnTo>
                  <a:pt x="56388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33" name="Shape 31"/>
          <p:cNvSpPr/>
          <p:nvPr/>
        </p:nvSpPr>
        <p:spPr>
          <a:xfrm>
            <a:off x="6362700" y="16764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34" name="Shape 32"/>
          <p:cNvSpPr/>
          <p:nvPr/>
        </p:nvSpPr>
        <p:spPr>
          <a:xfrm>
            <a:off x="6507956" y="180975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23812" y="83344"/>
                </a:moveTo>
                <a:cubicBezTo>
                  <a:pt x="23812" y="50453"/>
                  <a:pt x="50453" y="23812"/>
                  <a:pt x="83344" y="23812"/>
                </a:cubicBezTo>
                <a:cubicBezTo>
                  <a:pt x="116235" y="23812"/>
                  <a:pt x="142875" y="50453"/>
                  <a:pt x="142875" y="83344"/>
                </a:cubicBezTo>
                <a:lnTo>
                  <a:pt x="142875" y="97296"/>
                </a:lnTo>
                <a:cubicBezTo>
                  <a:pt x="139154" y="95994"/>
                  <a:pt x="135136" y="95250"/>
                  <a:pt x="130969" y="95250"/>
                </a:cubicBezTo>
                <a:lnTo>
                  <a:pt x="125016" y="95250"/>
                </a:lnTo>
                <a:cubicBezTo>
                  <a:pt x="115156" y="95250"/>
                  <a:pt x="107156" y="103250"/>
                  <a:pt x="107156" y="113109"/>
                </a:cubicBezTo>
                <a:lnTo>
                  <a:pt x="107156" y="160734"/>
                </a:lnTo>
                <a:cubicBezTo>
                  <a:pt x="107156" y="170594"/>
                  <a:pt x="115156" y="178594"/>
                  <a:pt x="125016" y="178594"/>
                </a:cubicBezTo>
                <a:lnTo>
                  <a:pt x="130969" y="178594"/>
                </a:lnTo>
                <a:cubicBezTo>
                  <a:pt x="150688" y="178594"/>
                  <a:pt x="166688" y="162595"/>
                  <a:pt x="166688" y="142875"/>
                </a:cubicBezTo>
                <a:lnTo>
                  <a:pt x="166688" y="83344"/>
                </a:lnTo>
                <a:cubicBezTo>
                  <a:pt x="166688" y="37319"/>
                  <a:pt x="129369" y="0"/>
                  <a:pt x="83344" y="0"/>
                </a:cubicBezTo>
                <a:cubicBezTo>
                  <a:pt x="37319" y="0"/>
                  <a:pt x="0" y="37319"/>
                  <a:pt x="0" y="83344"/>
                </a:cubicBezTo>
                <a:lnTo>
                  <a:pt x="0" y="142875"/>
                </a:lnTo>
                <a:cubicBezTo>
                  <a:pt x="0" y="162595"/>
                  <a:pt x="15999" y="178594"/>
                  <a:pt x="35719" y="178594"/>
                </a:cubicBezTo>
                <a:lnTo>
                  <a:pt x="41672" y="178594"/>
                </a:lnTo>
                <a:cubicBezTo>
                  <a:pt x="51532" y="178594"/>
                  <a:pt x="59531" y="170594"/>
                  <a:pt x="59531" y="160734"/>
                </a:cubicBezTo>
                <a:lnTo>
                  <a:pt x="59531" y="113109"/>
                </a:lnTo>
                <a:cubicBezTo>
                  <a:pt x="59531" y="103250"/>
                  <a:pt x="51532" y="95250"/>
                  <a:pt x="41672" y="95250"/>
                </a:cubicBezTo>
                <a:lnTo>
                  <a:pt x="35719" y="95250"/>
                </a:lnTo>
                <a:cubicBezTo>
                  <a:pt x="31552" y="95250"/>
                  <a:pt x="27533" y="95957"/>
                  <a:pt x="23812" y="97296"/>
                </a:cubicBezTo>
                <a:lnTo>
                  <a:pt x="23812" y="83344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35" name="Text 33"/>
          <p:cNvSpPr/>
          <p:nvPr/>
        </p:nvSpPr>
        <p:spPr>
          <a:xfrm>
            <a:off x="6934200" y="1771650"/>
            <a:ext cx="85725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试听体验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381750" y="2286000"/>
            <a:ext cx="38100" cy="514350"/>
          </a:xfrm>
          <a:custGeom>
            <a:avLst/>
            <a:gdLst/>
            <a:ahLst/>
            <a:cxnLst/>
            <a:rect l="l" t="t" r="r" b="b"/>
            <a:pathLst>
              <a:path w="38100" h="514350">
                <a:moveTo>
                  <a:pt x="0" y="0"/>
                </a:moveTo>
                <a:lnTo>
                  <a:pt x="38100" y="0"/>
                </a:lnTo>
                <a:lnTo>
                  <a:pt x="38100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solidFill>
            <a:srgbClr val="2A4B43"/>
          </a:solidFill>
        </p:spPr>
      </p:sp>
      <p:sp>
        <p:nvSpPr>
          <p:cNvPr id="37" name="Text 35"/>
          <p:cNvSpPr/>
          <p:nvPr/>
        </p:nvSpPr>
        <p:spPr>
          <a:xfrm>
            <a:off x="6515100" y="2286000"/>
            <a:ext cx="51816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试听政策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515100" y="2552700"/>
            <a:ext cx="5181600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是否提供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免费或低价的试听课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？试听内容是否具有代表性？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381750" y="2914650"/>
            <a:ext cx="38100" cy="762000"/>
          </a:xfrm>
          <a:custGeom>
            <a:avLst/>
            <a:gdLst/>
            <a:ahLst/>
            <a:cxnLst/>
            <a:rect l="l" t="t" r="r" b="b"/>
            <a:pathLst>
              <a:path w="38100" h="762000">
                <a:moveTo>
                  <a:pt x="0" y="0"/>
                </a:moveTo>
                <a:lnTo>
                  <a:pt x="38100" y="0"/>
                </a:lnTo>
                <a:lnTo>
                  <a:pt x="3810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2A4B43"/>
          </a:solidFill>
        </p:spPr>
      </p:sp>
      <p:sp>
        <p:nvSpPr>
          <p:cNvPr id="40" name="Text 38"/>
          <p:cNvSpPr/>
          <p:nvPr/>
        </p:nvSpPr>
        <p:spPr>
          <a:xfrm>
            <a:off x="6515100" y="2914650"/>
            <a:ext cx="51816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整体感受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515100" y="3181350"/>
            <a:ext cx="5181600" cy="4953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机构环境、工作人员态度、课程的专业性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，都反映了其管理水平和服务理念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191250" y="4019550"/>
            <a:ext cx="5619750" cy="1181100"/>
          </a:xfrm>
          <a:custGeom>
            <a:avLst/>
            <a:gdLst/>
            <a:ahLst/>
            <a:cxnLst/>
            <a:rect l="l" t="t" r="r" b="b"/>
            <a:pathLst>
              <a:path w="5619750" h="1181100">
                <a:moveTo>
                  <a:pt x="38100" y="0"/>
                </a:moveTo>
                <a:lnTo>
                  <a:pt x="5543545" y="0"/>
                </a:lnTo>
                <a:cubicBezTo>
                  <a:pt x="5585604" y="0"/>
                  <a:pt x="5619750" y="34146"/>
                  <a:pt x="5619750" y="76205"/>
                </a:cubicBezTo>
                <a:lnTo>
                  <a:pt x="5619750" y="1104895"/>
                </a:lnTo>
                <a:cubicBezTo>
                  <a:pt x="5619750" y="1146982"/>
                  <a:pt x="5585632" y="1181100"/>
                  <a:pt x="5543545" y="1181100"/>
                </a:cubicBezTo>
                <a:lnTo>
                  <a:pt x="38100" y="1181100"/>
                </a:lnTo>
                <a:cubicBezTo>
                  <a:pt x="17072" y="1181100"/>
                  <a:pt x="0" y="1164028"/>
                  <a:pt x="0" y="1143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A4B43">
              <a:alpha val="10196"/>
            </a:srgbClr>
          </a:solidFill>
        </p:spPr>
      </p:sp>
      <p:sp>
        <p:nvSpPr>
          <p:cNvPr id="43" name="Shape 41"/>
          <p:cNvSpPr/>
          <p:nvPr/>
        </p:nvSpPr>
        <p:spPr>
          <a:xfrm>
            <a:off x="6191250" y="4019550"/>
            <a:ext cx="38100" cy="1181100"/>
          </a:xfrm>
          <a:custGeom>
            <a:avLst/>
            <a:gdLst/>
            <a:ahLst/>
            <a:cxnLst/>
            <a:rect l="l" t="t" r="r" b="b"/>
            <a:pathLst>
              <a:path w="38100" h="1181100">
                <a:moveTo>
                  <a:pt x="38100" y="0"/>
                </a:moveTo>
                <a:lnTo>
                  <a:pt x="38100" y="0"/>
                </a:lnTo>
                <a:lnTo>
                  <a:pt x="38100" y="1181100"/>
                </a:lnTo>
                <a:lnTo>
                  <a:pt x="38100" y="1181100"/>
                </a:lnTo>
                <a:cubicBezTo>
                  <a:pt x="17072" y="1181100"/>
                  <a:pt x="0" y="1164028"/>
                  <a:pt x="0" y="1143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44" name="Shape 42"/>
          <p:cNvSpPr/>
          <p:nvPr/>
        </p:nvSpPr>
        <p:spPr>
          <a:xfrm>
            <a:off x="6381750" y="42100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23825" y="61912"/>
                </a:moveTo>
                <a:cubicBezTo>
                  <a:pt x="123825" y="75575"/>
                  <a:pt x="119390" y="88196"/>
                  <a:pt x="111919" y="98435"/>
                </a:cubicBezTo>
                <a:lnTo>
                  <a:pt x="149602" y="136148"/>
                </a:lnTo>
                <a:cubicBezTo>
                  <a:pt x="153323" y="139869"/>
                  <a:pt x="153323" y="145911"/>
                  <a:pt x="149602" y="149632"/>
                </a:cubicBezTo>
                <a:cubicBezTo>
                  <a:pt x="145881" y="153353"/>
                  <a:pt x="139839" y="153353"/>
                  <a:pt x="136118" y="149632"/>
                </a:cubicBezTo>
                <a:lnTo>
                  <a:pt x="98435" y="111919"/>
                </a:lnTo>
                <a:cubicBezTo>
                  <a:pt x="88196" y="119390"/>
                  <a:pt x="75575" y="123825"/>
                  <a:pt x="61912" y="123825"/>
                </a:cubicBezTo>
                <a:cubicBezTo>
                  <a:pt x="27712" y="123825"/>
                  <a:pt x="0" y="96113"/>
                  <a:pt x="0" y="61912"/>
                </a:cubicBezTo>
                <a:cubicBezTo>
                  <a:pt x="0" y="27712"/>
                  <a:pt x="27712" y="0"/>
                  <a:pt x="61912" y="0"/>
                </a:cubicBezTo>
                <a:cubicBezTo>
                  <a:pt x="96113" y="0"/>
                  <a:pt x="123825" y="27712"/>
                  <a:pt x="123825" y="61912"/>
                </a:cubicBezTo>
                <a:close/>
                <a:moveTo>
                  <a:pt x="61912" y="104775"/>
                </a:moveTo>
                <a:cubicBezTo>
                  <a:pt x="85569" y="104775"/>
                  <a:pt x="104775" y="85569"/>
                  <a:pt x="104775" y="61912"/>
                </a:cubicBezTo>
                <a:cubicBezTo>
                  <a:pt x="104775" y="38256"/>
                  <a:pt x="85569" y="19050"/>
                  <a:pt x="61912" y="19050"/>
                </a:cubicBezTo>
                <a:cubicBezTo>
                  <a:pt x="38256" y="19050"/>
                  <a:pt x="19050" y="38256"/>
                  <a:pt x="19050" y="61912"/>
                </a:cubicBezTo>
                <a:cubicBezTo>
                  <a:pt x="19050" y="85569"/>
                  <a:pt x="38256" y="104775"/>
                  <a:pt x="61912" y="104775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45" name="Text 43"/>
          <p:cNvSpPr/>
          <p:nvPr/>
        </p:nvSpPr>
        <p:spPr>
          <a:xfrm>
            <a:off x="6553200" y="4171950"/>
            <a:ext cx="51816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考察建议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6381750" y="45148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47" name="Text 45"/>
          <p:cNvSpPr/>
          <p:nvPr/>
        </p:nvSpPr>
        <p:spPr>
          <a:xfrm>
            <a:off x="6629400" y="4476750"/>
            <a:ext cx="292417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带着问题试听：</a:t>
            </a:r>
            <a:r>
              <a:rPr lang="en-US" sz="120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试听前准备1-2个面试难题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381750" y="48387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49" name="Text 47"/>
          <p:cNvSpPr/>
          <p:nvPr/>
        </p:nvSpPr>
        <p:spPr>
          <a:xfrm>
            <a:off x="6629400" y="4800600"/>
            <a:ext cx="30194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观察课堂互动：</a:t>
            </a:r>
            <a:r>
              <a:rPr lang="en-US" sz="120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观察老师是否关注学员反应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6172200" y="5353050"/>
            <a:ext cx="5638800" cy="1104900"/>
          </a:xfrm>
          <a:custGeom>
            <a:avLst/>
            <a:gdLst/>
            <a:ahLst/>
            <a:cxnLst/>
            <a:rect l="l" t="t" r="r" b="b"/>
            <a:pathLst>
              <a:path w="5638800" h="1104900">
                <a:moveTo>
                  <a:pt x="76205" y="0"/>
                </a:moveTo>
                <a:lnTo>
                  <a:pt x="5562595" y="0"/>
                </a:lnTo>
                <a:cubicBezTo>
                  <a:pt x="5604682" y="0"/>
                  <a:pt x="5638800" y="34118"/>
                  <a:pt x="5638800" y="76205"/>
                </a:cubicBezTo>
                <a:lnTo>
                  <a:pt x="5638800" y="1028695"/>
                </a:lnTo>
                <a:cubicBezTo>
                  <a:pt x="5638800" y="1070782"/>
                  <a:pt x="5604682" y="1104900"/>
                  <a:pt x="5562595" y="1104900"/>
                </a:cubicBezTo>
                <a:lnTo>
                  <a:pt x="76205" y="1104900"/>
                </a:lnTo>
                <a:cubicBezTo>
                  <a:pt x="34118" y="1104900"/>
                  <a:pt x="0" y="1070782"/>
                  <a:pt x="0" y="1028695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51" name="Shape 49"/>
          <p:cNvSpPr/>
          <p:nvPr/>
        </p:nvSpPr>
        <p:spPr>
          <a:xfrm>
            <a:off x="6362700" y="554355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87184" y="114300"/>
                </a:moveTo>
                <a:cubicBezTo>
                  <a:pt x="89356" y="107662"/>
                  <a:pt x="93702" y="101650"/>
                  <a:pt x="98614" y="96470"/>
                </a:cubicBezTo>
                <a:cubicBezTo>
                  <a:pt x="108347" y="86231"/>
                  <a:pt x="114300" y="72390"/>
                  <a:pt x="114300" y="57150"/>
                </a:cubicBezTo>
                <a:cubicBezTo>
                  <a:pt x="114300" y="25598"/>
                  <a:pt x="88702" y="0"/>
                  <a:pt x="57150" y="0"/>
                </a:cubicBezTo>
                <a:cubicBezTo>
                  <a:pt x="25598" y="0"/>
                  <a:pt x="0" y="25598"/>
                  <a:pt x="0" y="57150"/>
                </a:cubicBezTo>
                <a:cubicBezTo>
                  <a:pt x="0" y="72390"/>
                  <a:pt x="5953" y="86231"/>
                  <a:pt x="15686" y="96470"/>
                </a:cubicBezTo>
                <a:cubicBezTo>
                  <a:pt x="20598" y="101650"/>
                  <a:pt x="24973" y="107662"/>
                  <a:pt x="27116" y="114300"/>
                </a:cubicBezTo>
                <a:lnTo>
                  <a:pt x="87154" y="114300"/>
                </a:lnTo>
                <a:close/>
                <a:moveTo>
                  <a:pt x="85725" y="128588"/>
                </a:moveTo>
                <a:lnTo>
                  <a:pt x="28575" y="128588"/>
                </a:lnTo>
                <a:lnTo>
                  <a:pt x="28575" y="133350"/>
                </a:lnTo>
                <a:cubicBezTo>
                  <a:pt x="28575" y="146506"/>
                  <a:pt x="39231" y="157163"/>
                  <a:pt x="52388" y="157163"/>
                </a:cubicBezTo>
                <a:lnTo>
                  <a:pt x="61912" y="157163"/>
                </a:lnTo>
                <a:cubicBezTo>
                  <a:pt x="75069" y="157163"/>
                  <a:pt x="85725" y="146506"/>
                  <a:pt x="85725" y="133350"/>
                </a:cubicBezTo>
                <a:lnTo>
                  <a:pt x="85725" y="128588"/>
                </a:lnTo>
                <a:close/>
                <a:moveTo>
                  <a:pt x="54769" y="33338"/>
                </a:moveTo>
                <a:cubicBezTo>
                  <a:pt x="42922" y="33338"/>
                  <a:pt x="33338" y="42922"/>
                  <a:pt x="33338" y="54769"/>
                </a:cubicBezTo>
                <a:cubicBezTo>
                  <a:pt x="33338" y="58728"/>
                  <a:pt x="30153" y="61912"/>
                  <a:pt x="26194" y="61912"/>
                </a:cubicBezTo>
                <a:cubicBezTo>
                  <a:pt x="22235" y="61912"/>
                  <a:pt x="19050" y="58728"/>
                  <a:pt x="19050" y="54769"/>
                </a:cubicBezTo>
                <a:cubicBezTo>
                  <a:pt x="19050" y="35034"/>
                  <a:pt x="35034" y="19050"/>
                  <a:pt x="54769" y="19050"/>
                </a:cubicBezTo>
                <a:cubicBezTo>
                  <a:pt x="58728" y="19050"/>
                  <a:pt x="61912" y="22235"/>
                  <a:pt x="61912" y="26194"/>
                </a:cubicBezTo>
                <a:cubicBezTo>
                  <a:pt x="61912" y="30153"/>
                  <a:pt x="58728" y="33338"/>
                  <a:pt x="54769" y="33338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52" name="Text 50"/>
          <p:cNvSpPr/>
          <p:nvPr/>
        </p:nvSpPr>
        <p:spPr>
          <a:xfrm>
            <a:off x="6515100" y="5505450"/>
            <a:ext cx="52197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核心原则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6324600" y="5810250"/>
            <a:ext cx="5410200" cy="4953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EAEAE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没有亲身体验，所有宣传都可能有水分。</a:t>
            </a:r>
            <a:r>
              <a:rPr lang="en-US" sz="1200" dirty="0">
                <a:solidFill>
                  <a:srgbClr val="EAEAE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试听是验证机构真实水平的最直接方式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38100" cy="304800"/>
          </a:xfrm>
          <a:custGeom>
            <a:avLst/>
            <a:gdLst/>
            <a:ahLst/>
            <a:cxnLst/>
            <a:rect l="l" t="t" r="r" b="b"/>
            <a:pathLst>
              <a:path w="38100" h="304800">
                <a:moveTo>
                  <a:pt x="0" y="0"/>
                </a:moveTo>
                <a:lnTo>
                  <a:pt x="38100" y="0"/>
                </a:lnTo>
                <a:lnTo>
                  <a:pt x="381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3" name="Text 1"/>
          <p:cNvSpPr/>
          <p:nvPr/>
        </p:nvSpPr>
        <p:spPr>
          <a:xfrm>
            <a:off x="533400" y="419100"/>
            <a:ext cx="19812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kern="0" spc="60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COMPARISON ANALYSIS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762000"/>
            <a:ext cx="11601450" cy="381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三类机构优劣势对比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1219200"/>
            <a:ext cx="11515725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2F3D40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理性分析不同类型机构的特点，做出明智选择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1657350"/>
            <a:ext cx="3705225" cy="4114800"/>
          </a:xfrm>
          <a:custGeom>
            <a:avLst/>
            <a:gdLst/>
            <a:ahLst/>
            <a:cxnLst/>
            <a:rect l="l" t="t" r="r" b="b"/>
            <a:pathLst>
              <a:path w="3705225" h="41148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4038584"/>
                </a:lnTo>
                <a:cubicBezTo>
                  <a:pt x="3705225" y="4080677"/>
                  <a:pt x="3671102" y="4114800"/>
                  <a:pt x="3629009" y="4114800"/>
                </a:cubicBezTo>
                <a:lnTo>
                  <a:pt x="76216" y="4114800"/>
                </a:lnTo>
                <a:cubicBezTo>
                  <a:pt x="34123" y="4114800"/>
                  <a:pt x="0" y="4080677"/>
                  <a:pt x="0" y="4038584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1000" y="1657350"/>
            <a:ext cx="3705225" cy="38100"/>
          </a:xfrm>
          <a:custGeom>
            <a:avLst/>
            <a:gdLst/>
            <a:ahLst/>
            <a:cxnLst/>
            <a:rect l="l" t="t" r="r" b="b"/>
            <a:pathLst>
              <a:path w="3705225" h="381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8" name="Shape 6"/>
          <p:cNvSpPr/>
          <p:nvPr/>
        </p:nvSpPr>
        <p:spPr>
          <a:xfrm>
            <a:off x="381000" y="1676400"/>
            <a:ext cx="3705225" cy="1028700"/>
          </a:xfrm>
          <a:custGeom>
            <a:avLst/>
            <a:gdLst/>
            <a:ahLst/>
            <a:cxnLst/>
            <a:rect l="l" t="t" r="r" b="b"/>
            <a:pathLst>
              <a:path w="3705225" h="1028700">
                <a:moveTo>
                  <a:pt x="0" y="0"/>
                </a:moveTo>
                <a:lnTo>
                  <a:pt x="3705225" y="0"/>
                </a:lnTo>
                <a:lnTo>
                  <a:pt x="3705225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solidFill>
            <a:srgbClr val="2A4B43"/>
          </a:solidFill>
        </p:spPr>
      </p:sp>
      <p:sp>
        <p:nvSpPr>
          <p:cNvPr id="9" name="Shape 7"/>
          <p:cNvSpPr/>
          <p:nvPr/>
        </p:nvSpPr>
        <p:spPr>
          <a:xfrm>
            <a:off x="645319" y="1876425"/>
            <a:ext cx="214313" cy="285750"/>
          </a:xfrm>
          <a:custGeom>
            <a:avLst/>
            <a:gdLst/>
            <a:ahLst/>
            <a:cxnLst/>
            <a:rect l="l" t="t" r="r" b="b"/>
            <a:pathLst>
              <a:path w="214313" h="285750">
                <a:moveTo>
                  <a:pt x="0" y="105259"/>
                </a:moveTo>
                <a:cubicBezTo>
                  <a:pt x="0" y="47104"/>
                  <a:pt x="47997" y="0"/>
                  <a:pt x="107156" y="0"/>
                </a:cubicBezTo>
                <a:cubicBezTo>
                  <a:pt x="166315" y="0"/>
                  <a:pt x="214313" y="47104"/>
                  <a:pt x="214313" y="105259"/>
                </a:cubicBezTo>
                <a:cubicBezTo>
                  <a:pt x="214313" y="171841"/>
                  <a:pt x="147228" y="251650"/>
                  <a:pt x="119211" y="282067"/>
                </a:cubicBezTo>
                <a:cubicBezTo>
                  <a:pt x="112626" y="289210"/>
                  <a:pt x="101631" y="289210"/>
                  <a:pt x="95045" y="282067"/>
                </a:cubicBezTo>
                <a:cubicBezTo>
                  <a:pt x="67028" y="251650"/>
                  <a:pt x="-56" y="171841"/>
                  <a:pt x="-56" y="105259"/>
                </a:cubicBezTo>
                <a:close/>
                <a:moveTo>
                  <a:pt x="107156" y="142875"/>
                </a:moveTo>
                <a:cubicBezTo>
                  <a:pt x="126870" y="142875"/>
                  <a:pt x="142875" y="126870"/>
                  <a:pt x="142875" y="107156"/>
                </a:cubicBezTo>
                <a:cubicBezTo>
                  <a:pt x="142875" y="87443"/>
                  <a:pt x="126870" y="71438"/>
                  <a:pt x="107156" y="71438"/>
                </a:cubicBezTo>
                <a:cubicBezTo>
                  <a:pt x="87443" y="71438"/>
                  <a:pt x="71438" y="87443"/>
                  <a:pt x="71438" y="107156"/>
                </a:cubicBezTo>
                <a:cubicBezTo>
                  <a:pt x="71438" y="126870"/>
                  <a:pt x="87443" y="142875"/>
                  <a:pt x="107156" y="142875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10" name="Text 8"/>
          <p:cNvSpPr/>
          <p:nvPr/>
        </p:nvSpPr>
        <p:spPr>
          <a:xfrm>
            <a:off x="1043305" y="1866900"/>
            <a:ext cx="1466215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本地</a:t>
            </a:r>
            <a:r>
              <a:rPr lang="zh-CN" altLang="en-US" sz="18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专业</a:t>
            </a:r>
            <a:r>
              <a:rPr lang="en-US" sz="18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机构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71500" y="2286000"/>
            <a:ext cx="340042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bg1">
                    <a:alpha val="90000"/>
                  </a:scheme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南京如风、戴锦鲤</a:t>
            </a:r>
            <a:r>
              <a:rPr lang="zh-CN" altLang="en-US" sz="1200" b="1" dirty="0">
                <a:solidFill>
                  <a:schemeClr val="bg1">
                    <a:alpha val="90000"/>
                  </a:scheme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、</a:t>
            </a:r>
            <a:r>
              <a:rPr lang="en-US" sz="1200" b="1" dirty="0">
                <a:solidFill>
                  <a:schemeClr val="bg1">
                    <a:alpha val="90000"/>
                  </a:schemeClr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苏州博涵、</a:t>
            </a:r>
            <a:r>
              <a:rPr lang="zh-CN" altLang="en-US" sz="1200" b="1" dirty="0">
                <a:solidFill>
                  <a:schemeClr val="bg1">
                    <a:alpha val="90000"/>
                  </a:scheme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启禾</a:t>
            </a:r>
            <a:r>
              <a:rPr lang="en-US" sz="1200" b="1" dirty="0">
                <a:solidFill>
                  <a:schemeClr val="bg1">
                    <a:alpha val="90000"/>
                  </a:scheme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等</a:t>
            </a:r>
            <a:endParaRPr lang="en-US" sz="1200" b="1" dirty="0">
              <a:solidFill>
                <a:schemeClr val="bg1">
                  <a:alpha val="90000"/>
                </a:schemeClr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90550" y="29337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69056" y="102394"/>
                </a:moveTo>
                <a:lnTo>
                  <a:pt x="69056" y="83344"/>
                </a:lnTo>
                <a:lnTo>
                  <a:pt x="50006" y="83344"/>
                </a:lnTo>
                <a:cubicBezTo>
                  <a:pt x="46047" y="83344"/>
                  <a:pt x="42863" y="80159"/>
                  <a:pt x="42863" y="76200"/>
                </a:cubicBezTo>
                <a:cubicBezTo>
                  <a:pt x="42863" y="72241"/>
                  <a:pt x="46047" y="69056"/>
                  <a:pt x="50006" y="69056"/>
                </a:cubicBezTo>
                <a:lnTo>
                  <a:pt x="69056" y="69056"/>
                </a:lnTo>
                <a:lnTo>
                  <a:pt x="69056" y="50006"/>
                </a:lnTo>
                <a:cubicBezTo>
                  <a:pt x="69056" y="46047"/>
                  <a:pt x="72241" y="42863"/>
                  <a:pt x="76200" y="42863"/>
                </a:cubicBezTo>
                <a:cubicBezTo>
                  <a:pt x="80159" y="42863"/>
                  <a:pt x="83344" y="46047"/>
                  <a:pt x="83344" y="50006"/>
                </a:cubicBezTo>
                <a:lnTo>
                  <a:pt x="83344" y="69056"/>
                </a:lnTo>
                <a:lnTo>
                  <a:pt x="102394" y="69056"/>
                </a:lnTo>
                <a:cubicBezTo>
                  <a:pt x="106353" y="69056"/>
                  <a:pt x="109537" y="72241"/>
                  <a:pt x="109537" y="76200"/>
                </a:cubicBezTo>
                <a:cubicBezTo>
                  <a:pt x="109537" y="80159"/>
                  <a:pt x="106353" y="83344"/>
                  <a:pt x="102394" y="83344"/>
                </a:cubicBezTo>
                <a:lnTo>
                  <a:pt x="83344" y="83344"/>
                </a:lnTo>
                <a:lnTo>
                  <a:pt x="83344" y="102394"/>
                </a:lnTo>
                <a:cubicBezTo>
                  <a:pt x="83344" y="106353"/>
                  <a:pt x="80159" y="109537"/>
                  <a:pt x="76200" y="109537"/>
                </a:cubicBezTo>
                <a:cubicBezTo>
                  <a:pt x="72241" y="109537"/>
                  <a:pt x="69056" y="106353"/>
                  <a:pt x="69056" y="102394"/>
                </a:cubicBezTo>
                <a:close/>
              </a:path>
            </a:pathLst>
          </a:custGeom>
          <a:solidFill>
            <a:srgbClr val="00A63E"/>
          </a:solidFill>
        </p:spPr>
      </p:sp>
      <p:sp>
        <p:nvSpPr>
          <p:cNvPr id="13" name="Text 11"/>
          <p:cNvSpPr/>
          <p:nvPr/>
        </p:nvSpPr>
        <p:spPr>
          <a:xfrm>
            <a:off x="762000" y="2895600"/>
            <a:ext cx="320992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优势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00075" y="32385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00A63E"/>
          </a:solidFill>
        </p:spPr>
      </p:sp>
      <p:sp>
        <p:nvSpPr>
          <p:cNvPr id="15" name="Text 13"/>
          <p:cNvSpPr/>
          <p:nvPr/>
        </p:nvSpPr>
        <p:spPr>
          <a:xfrm>
            <a:off x="838200" y="3200400"/>
            <a:ext cx="27908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本地化程度高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，更了解</a:t>
            </a:r>
            <a:r>
              <a:rPr lang="en-US" sz="1200" b="1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考情和考官偏好</a:t>
            </a:r>
            <a:endParaRPr lang="en-US" sz="1200" b="1" dirty="0">
              <a:solidFill>
                <a:srgbClr val="2F3D40">
                  <a:alpha val="80000"/>
                </a:srgbClr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00075" y="356235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00A63E"/>
          </a:solidFill>
        </p:spPr>
      </p:sp>
      <p:sp>
        <p:nvSpPr>
          <p:cNvPr id="17" name="Text 15"/>
          <p:cNvSpPr/>
          <p:nvPr/>
        </p:nvSpPr>
        <p:spPr>
          <a:xfrm>
            <a:off x="838200" y="3524250"/>
            <a:ext cx="29432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服务更细致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，小班教学，个性化关注度高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00075" y="38862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00A63E"/>
          </a:solidFill>
        </p:spPr>
      </p:sp>
      <p:sp>
        <p:nvSpPr>
          <p:cNvPr id="19" name="Text 17"/>
          <p:cNvSpPr/>
          <p:nvPr/>
        </p:nvSpPr>
        <p:spPr>
          <a:xfrm>
            <a:off x="838200" y="3848100"/>
            <a:ext cx="28289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可能由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本地资深从业者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创办，针对性强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71500" y="4213225"/>
            <a:ext cx="3324225" cy="6350"/>
          </a:xfrm>
          <a:custGeom>
            <a:avLst/>
            <a:gdLst/>
            <a:ahLst/>
            <a:cxnLst/>
            <a:rect l="l" t="t" r="r" b="b"/>
            <a:pathLst>
              <a:path w="3324225" h="6350">
                <a:moveTo>
                  <a:pt x="0" y="0"/>
                </a:moveTo>
                <a:lnTo>
                  <a:pt x="3324225" y="0"/>
                </a:lnTo>
                <a:lnTo>
                  <a:pt x="3324225" y="6350"/>
                </a:lnTo>
                <a:lnTo>
                  <a:pt x="0" y="6350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</p:spPr>
      </p:sp>
      <p:sp>
        <p:nvSpPr>
          <p:cNvPr id="21" name="Shape 19"/>
          <p:cNvSpPr/>
          <p:nvPr/>
        </p:nvSpPr>
        <p:spPr>
          <a:xfrm>
            <a:off x="590550" y="436880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80576" y="0"/>
                  <a:pt x="84594" y="2411"/>
                  <a:pt x="86678" y="6251"/>
                </a:cubicBezTo>
                <a:lnTo>
                  <a:pt x="150971" y="125313"/>
                </a:lnTo>
                <a:cubicBezTo>
                  <a:pt x="152966" y="129004"/>
                  <a:pt x="152876" y="133469"/>
                  <a:pt x="150733" y="137071"/>
                </a:cubicBezTo>
                <a:cubicBezTo>
                  <a:pt x="148590" y="140672"/>
                  <a:pt x="144691" y="142875"/>
                  <a:pt x="140494" y="142875"/>
                </a:cubicBezTo>
                <a:lnTo>
                  <a:pt x="11906" y="142875"/>
                </a:lnTo>
                <a:cubicBezTo>
                  <a:pt x="7709" y="142875"/>
                  <a:pt x="3840" y="140672"/>
                  <a:pt x="1667" y="137071"/>
                </a:cubicBezTo>
                <a:cubicBezTo>
                  <a:pt x="-506" y="133469"/>
                  <a:pt x="-566" y="129004"/>
                  <a:pt x="1429" y="125313"/>
                </a:cubicBezTo>
                <a:lnTo>
                  <a:pt x="65723" y="6251"/>
                </a:lnTo>
                <a:cubicBezTo>
                  <a:pt x="67806" y="2411"/>
                  <a:pt x="71824" y="0"/>
                  <a:pt x="76200" y="0"/>
                </a:cubicBezTo>
                <a:close/>
                <a:moveTo>
                  <a:pt x="76200" y="50006"/>
                </a:moveTo>
                <a:cubicBezTo>
                  <a:pt x="72241" y="50006"/>
                  <a:pt x="69056" y="53191"/>
                  <a:pt x="69056" y="57150"/>
                </a:cubicBezTo>
                <a:lnTo>
                  <a:pt x="69056" y="90488"/>
                </a:lnTo>
                <a:cubicBezTo>
                  <a:pt x="69056" y="94446"/>
                  <a:pt x="72241" y="97631"/>
                  <a:pt x="76200" y="97631"/>
                </a:cubicBezTo>
                <a:cubicBezTo>
                  <a:pt x="80159" y="97631"/>
                  <a:pt x="83344" y="94446"/>
                  <a:pt x="83344" y="90488"/>
                </a:cubicBezTo>
                <a:lnTo>
                  <a:pt x="83344" y="57150"/>
                </a:lnTo>
                <a:cubicBezTo>
                  <a:pt x="83344" y="53191"/>
                  <a:pt x="80159" y="50006"/>
                  <a:pt x="76200" y="50006"/>
                </a:cubicBezTo>
                <a:close/>
                <a:moveTo>
                  <a:pt x="84147" y="114300"/>
                </a:moveTo>
                <a:cubicBezTo>
                  <a:pt x="84328" y="111350"/>
                  <a:pt x="82857" y="108543"/>
                  <a:pt x="80328" y="107014"/>
                </a:cubicBezTo>
                <a:cubicBezTo>
                  <a:pt x="77799" y="105484"/>
                  <a:pt x="74630" y="105484"/>
                  <a:pt x="72102" y="107014"/>
                </a:cubicBezTo>
                <a:cubicBezTo>
                  <a:pt x="69573" y="108543"/>
                  <a:pt x="68102" y="111350"/>
                  <a:pt x="68282" y="114300"/>
                </a:cubicBezTo>
                <a:cubicBezTo>
                  <a:pt x="68102" y="117250"/>
                  <a:pt x="69573" y="120057"/>
                  <a:pt x="72102" y="121586"/>
                </a:cubicBezTo>
                <a:cubicBezTo>
                  <a:pt x="74630" y="123116"/>
                  <a:pt x="77799" y="123116"/>
                  <a:pt x="80328" y="121586"/>
                </a:cubicBezTo>
                <a:cubicBezTo>
                  <a:pt x="82857" y="120057"/>
                  <a:pt x="84328" y="117250"/>
                  <a:pt x="84147" y="11430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22" name="Text 20"/>
          <p:cNvSpPr/>
          <p:nvPr/>
        </p:nvSpPr>
        <p:spPr>
          <a:xfrm>
            <a:off x="762000" y="4330703"/>
            <a:ext cx="320992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注意事项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90550" y="467360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709" y="49709"/>
                </a:moveTo>
                <a:cubicBezTo>
                  <a:pt x="52507" y="46911"/>
                  <a:pt x="57031" y="46911"/>
                  <a:pt x="59799" y="49709"/>
                </a:cubicBezTo>
                <a:lnTo>
                  <a:pt x="76170" y="66080"/>
                </a:lnTo>
                <a:lnTo>
                  <a:pt x="92541" y="49709"/>
                </a:lnTo>
                <a:cubicBezTo>
                  <a:pt x="95339" y="46911"/>
                  <a:pt x="99864" y="46911"/>
                  <a:pt x="102632" y="49709"/>
                </a:cubicBezTo>
                <a:cubicBezTo>
                  <a:pt x="105400" y="52507"/>
                  <a:pt x="105430" y="57031"/>
                  <a:pt x="102632" y="59799"/>
                </a:cubicBezTo>
                <a:lnTo>
                  <a:pt x="86261" y="76170"/>
                </a:lnTo>
                <a:lnTo>
                  <a:pt x="102632" y="92541"/>
                </a:lnTo>
                <a:cubicBezTo>
                  <a:pt x="105430" y="95339"/>
                  <a:pt x="105430" y="99864"/>
                  <a:pt x="102632" y="102632"/>
                </a:cubicBezTo>
                <a:cubicBezTo>
                  <a:pt x="99834" y="105400"/>
                  <a:pt x="95310" y="105430"/>
                  <a:pt x="92541" y="102632"/>
                </a:cubicBezTo>
                <a:lnTo>
                  <a:pt x="76170" y="86261"/>
                </a:lnTo>
                <a:lnTo>
                  <a:pt x="59799" y="102632"/>
                </a:lnTo>
                <a:cubicBezTo>
                  <a:pt x="57001" y="105430"/>
                  <a:pt x="52477" y="105430"/>
                  <a:pt x="49709" y="102632"/>
                </a:cubicBezTo>
                <a:cubicBezTo>
                  <a:pt x="46940" y="99834"/>
                  <a:pt x="46911" y="95310"/>
                  <a:pt x="49709" y="92541"/>
                </a:cubicBezTo>
                <a:lnTo>
                  <a:pt x="66080" y="76170"/>
                </a:lnTo>
                <a:lnTo>
                  <a:pt x="49709" y="59799"/>
                </a:lnTo>
                <a:cubicBezTo>
                  <a:pt x="46911" y="57001"/>
                  <a:pt x="46911" y="52477"/>
                  <a:pt x="49709" y="49709"/>
                </a:cubicBezTo>
                <a:close/>
              </a:path>
            </a:pathLst>
          </a:custGeom>
          <a:solidFill>
            <a:srgbClr val="FB2C36"/>
          </a:solidFill>
        </p:spPr>
      </p:sp>
      <p:sp>
        <p:nvSpPr>
          <p:cNvPr id="24" name="Text 22"/>
          <p:cNvSpPr/>
          <p:nvPr/>
        </p:nvSpPr>
        <p:spPr>
          <a:xfrm>
            <a:off x="838200" y="4635503"/>
            <a:ext cx="28289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务必通过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试听和学员反馈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验证师资质量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90550" y="499745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709" y="49709"/>
                </a:moveTo>
                <a:cubicBezTo>
                  <a:pt x="52507" y="46911"/>
                  <a:pt x="57031" y="46911"/>
                  <a:pt x="59799" y="49709"/>
                </a:cubicBezTo>
                <a:lnTo>
                  <a:pt x="76170" y="66080"/>
                </a:lnTo>
                <a:lnTo>
                  <a:pt x="92541" y="49709"/>
                </a:lnTo>
                <a:cubicBezTo>
                  <a:pt x="95339" y="46911"/>
                  <a:pt x="99864" y="46911"/>
                  <a:pt x="102632" y="49709"/>
                </a:cubicBezTo>
                <a:cubicBezTo>
                  <a:pt x="105400" y="52507"/>
                  <a:pt x="105430" y="57031"/>
                  <a:pt x="102632" y="59799"/>
                </a:cubicBezTo>
                <a:lnTo>
                  <a:pt x="86261" y="76170"/>
                </a:lnTo>
                <a:lnTo>
                  <a:pt x="102632" y="92541"/>
                </a:lnTo>
                <a:cubicBezTo>
                  <a:pt x="105430" y="95339"/>
                  <a:pt x="105430" y="99864"/>
                  <a:pt x="102632" y="102632"/>
                </a:cubicBezTo>
                <a:cubicBezTo>
                  <a:pt x="99834" y="105400"/>
                  <a:pt x="95310" y="105430"/>
                  <a:pt x="92541" y="102632"/>
                </a:cubicBezTo>
                <a:lnTo>
                  <a:pt x="76170" y="86261"/>
                </a:lnTo>
                <a:lnTo>
                  <a:pt x="59799" y="102632"/>
                </a:lnTo>
                <a:cubicBezTo>
                  <a:pt x="57001" y="105430"/>
                  <a:pt x="52477" y="105430"/>
                  <a:pt x="49709" y="102632"/>
                </a:cubicBezTo>
                <a:cubicBezTo>
                  <a:pt x="46940" y="99834"/>
                  <a:pt x="46911" y="95310"/>
                  <a:pt x="49709" y="92541"/>
                </a:cubicBezTo>
                <a:lnTo>
                  <a:pt x="66080" y="76170"/>
                </a:lnTo>
                <a:lnTo>
                  <a:pt x="49709" y="59799"/>
                </a:lnTo>
                <a:cubicBezTo>
                  <a:pt x="46911" y="57001"/>
                  <a:pt x="46911" y="52477"/>
                  <a:pt x="49709" y="49709"/>
                </a:cubicBezTo>
                <a:close/>
              </a:path>
            </a:pathLst>
          </a:custGeom>
          <a:solidFill>
            <a:srgbClr val="FB2C36"/>
          </a:solidFill>
        </p:spPr>
      </p:sp>
      <p:sp>
        <p:nvSpPr>
          <p:cNvPr id="26" name="Text 24"/>
          <p:cNvSpPr/>
          <p:nvPr/>
        </p:nvSpPr>
        <p:spPr>
          <a:xfrm>
            <a:off x="838200" y="4959353"/>
            <a:ext cx="27908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警惕过度宣传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</a:t>
            </a:r>
            <a:r>
              <a:rPr lang="zh-CN" alt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防止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机构营销手段激进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90550" y="532130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709" y="49709"/>
                </a:moveTo>
                <a:cubicBezTo>
                  <a:pt x="52507" y="46911"/>
                  <a:pt x="57031" y="46911"/>
                  <a:pt x="59799" y="49709"/>
                </a:cubicBezTo>
                <a:lnTo>
                  <a:pt x="76170" y="66080"/>
                </a:lnTo>
                <a:lnTo>
                  <a:pt x="92541" y="49709"/>
                </a:lnTo>
                <a:cubicBezTo>
                  <a:pt x="95339" y="46911"/>
                  <a:pt x="99864" y="46911"/>
                  <a:pt x="102632" y="49709"/>
                </a:cubicBezTo>
                <a:cubicBezTo>
                  <a:pt x="105400" y="52507"/>
                  <a:pt x="105430" y="57031"/>
                  <a:pt x="102632" y="59799"/>
                </a:cubicBezTo>
                <a:lnTo>
                  <a:pt x="86261" y="76170"/>
                </a:lnTo>
                <a:lnTo>
                  <a:pt x="102632" y="92541"/>
                </a:lnTo>
                <a:cubicBezTo>
                  <a:pt x="105430" y="95339"/>
                  <a:pt x="105430" y="99864"/>
                  <a:pt x="102632" y="102632"/>
                </a:cubicBezTo>
                <a:cubicBezTo>
                  <a:pt x="99834" y="105400"/>
                  <a:pt x="95310" y="105430"/>
                  <a:pt x="92541" y="102632"/>
                </a:cubicBezTo>
                <a:lnTo>
                  <a:pt x="76170" y="86261"/>
                </a:lnTo>
                <a:lnTo>
                  <a:pt x="59799" y="102632"/>
                </a:lnTo>
                <a:cubicBezTo>
                  <a:pt x="57001" y="105430"/>
                  <a:pt x="52477" y="105430"/>
                  <a:pt x="49709" y="102632"/>
                </a:cubicBezTo>
                <a:cubicBezTo>
                  <a:pt x="46940" y="99834"/>
                  <a:pt x="46911" y="95310"/>
                  <a:pt x="49709" y="92541"/>
                </a:cubicBezTo>
                <a:lnTo>
                  <a:pt x="66080" y="76170"/>
                </a:lnTo>
                <a:lnTo>
                  <a:pt x="49709" y="59799"/>
                </a:lnTo>
                <a:cubicBezTo>
                  <a:pt x="46911" y="57001"/>
                  <a:pt x="46911" y="52477"/>
                  <a:pt x="49709" y="49709"/>
                </a:cubicBezTo>
                <a:close/>
              </a:path>
            </a:pathLst>
          </a:custGeom>
          <a:solidFill>
            <a:srgbClr val="FB2C36"/>
          </a:solidFill>
        </p:spPr>
      </p:sp>
      <p:sp>
        <p:nvSpPr>
          <p:cNvPr id="28" name="Text 26"/>
          <p:cNvSpPr/>
          <p:nvPr/>
        </p:nvSpPr>
        <p:spPr>
          <a:xfrm>
            <a:off x="838200" y="5283200"/>
            <a:ext cx="277177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需考察机构的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稳定性和规范性 </a:t>
            </a:r>
            <a:r>
              <a:rPr lang="zh-CN" alt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班级</a:t>
            </a:r>
            <a:r>
              <a:rPr lang="zh-CN" alt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人数</a:t>
            </a:r>
            <a:endParaRPr lang="zh-CN" altLang="en-US" sz="1200" dirty="0">
              <a:solidFill>
                <a:srgbClr val="2F3D40">
                  <a:alpha val="80000"/>
                </a:srgbClr>
              </a:solidFill>
              <a:highlight>
                <a:srgbClr val="B58A3F">
                  <a:alpha val="20000"/>
                </a:srgbClr>
              </a:highlight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241800" y="1657350"/>
            <a:ext cx="3705225" cy="4114800"/>
          </a:xfrm>
          <a:custGeom>
            <a:avLst/>
            <a:gdLst/>
            <a:ahLst/>
            <a:cxnLst/>
            <a:rect l="l" t="t" r="r" b="b"/>
            <a:pathLst>
              <a:path w="3705225" h="41148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4038584"/>
                </a:lnTo>
                <a:cubicBezTo>
                  <a:pt x="3705225" y="4080677"/>
                  <a:pt x="3671102" y="4114800"/>
                  <a:pt x="3629009" y="4114800"/>
                </a:cubicBezTo>
                <a:lnTo>
                  <a:pt x="76216" y="4114800"/>
                </a:lnTo>
                <a:cubicBezTo>
                  <a:pt x="34123" y="4114800"/>
                  <a:pt x="0" y="4080677"/>
                  <a:pt x="0" y="4038584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4241800" y="1657350"/>
            <a:ext cx="3705225" cy="38100"/>
          </a:xfrm>
          <a:custGeom>
            <a:avLst/>
            <a:gdLst/>
            <a:ahLst/>
            <a:cxnLst/>
            <a:rect l="l" t="t" r="r" b="b"/>
            <a:pathLst>
              <a:path w="3705225" h="381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31" name="Shape 29"/>
          <p:cNvSpPr/>
          <p:nvPr/>
        </p:nvSpPr>
        <p:spPr>
          <a:xfrm>
            <a:off x="4241800" y="1676400"/>
            <a:ext cx="3705225" cy="1028700"/>
          </a:xfrm>
          <a:custGeom>
            <a:avLst/>
            <a:gdLst/>
            <a:ahLst/>
            <a:cxnLst/>
            <a:rect l="l" t="t" r="r" b="b"/>
            <a:pathLst>
              <a:path w="3705225" h="1028700">
                <a:moveTo>
                  <a:pt x="0" y="0"/>
                </a:moveTo>
                <a:lnTo>
                  <a:pt x="3705225" y="0"/>
                </a:lnTo>
                <a:lnTo>
                  <a:pt x="3705225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solidFill>
            <a:srgbClr val="5E7C73"/>
          </a:solidFill>
        </p:spPr>
      </p:sp>
      <p:sp>
        <p:nvSpPr>
          <p:cNvPr id="32" name="Shape 30"/>
          <p:cNvSpPr/>
          <p:nvPr/>
        </p:nvSpPr>
        <p:spPr>
          <a:xfrm>
            <a:off x="4506119" y="1876425"/>
            <a:ext cx="214313" cy="285750"/>
          </a:xfrm>
          <a:custGeom>
            <a:avLst/>
            <a:gdLst/>
            <a:ahLst/>
            <a:cxnLst/>
            <a:rect l="l" t="t" r="r" b="b"/>
            <a:pathLst>
              <a:path w="214313" h="285750">
                <a:moveTo>
                  <a:pt x="35719" y="0"/>
                </a:moveTo>
                <a:cubicBezTo>
                  <a:pt x="16018" y="0"/>
                  <a:pt x="0" y="16018"/>
                  <a:pt x="0" y="35719"/>
                </a:cubicBezTo>
                <a:lnTo>
                  <a:pt x="0" y="250031"/>
                </a:lnTo>
                <a:cubicBezTo>
                  <a:pt x="0" y="269732"/>
                  <a:pt x="16018" y="285750"/>
                  <a:pt x="35719" y="285750"/>
                </a:cubicBezTo>
                <a:lnTo>
                  <a:pt x="178594" y="285750"/>
                </a:lnTo>
                <a:cubicBezTo>
                  <a:pt x="198295" y="285750"/>
                  <a:pt x="214313" y="269732"/>
                  <a:pt x="214313" y="250031"/>
                </a:cubicBezTo>
                <a:lnTo>
                  <a:pt x="214313" y="35719"/>
                </a:lnTo>
                <a:cubicBezTo>
                  <a:pt x="214313" y="16018"/>
                  <a:pt x="198295" y="0"/>
                  <a:pt x="178594" y="0"/>
                </a:cubicBezTo>
                <a:lnTo>
                  <a:pt x="35719" y="0"/>
                </a:lnTo>
                <a:close/>
                <a:moveTo>
                  <a:pt x="98227" y="196453"/>
                </a:moveTo>
                <a:lnTo>
                  <a:pt x="116086" y="196453"/>
                </a:lnTo>
                <a:cubicBezTo>
                  <a:pt x="125964" y="196453"/>
                  <a:pt x="133945" y="204434"/>
                  <a:pt x="133945" y="214313"/>
                </a:cubicBezTo>
                <a:lnTo>
                  <a:pt x="133945" y="258961"/>
                </a:lnTo>
                <a:lnTo>
                  <a:pt x="80367" y="258961"/>
                </a:lnTo>
                <a:lnTo>
                  <a:pt x="80367" y="214313"/>
                </a:lnTo>
                <a:cubicBezTo>
                  <a:pt x="80367" y="204434"/>
                  <a:pt x="88348" y="196453"/>
                  <a:pt x="98227" y="196453"/>
                </a:cubicBezTo>
                <a:close/>
                <a:moveTo>
                  <a:pt x="53578" y="62508"/>
                </a:moveTo>
                <a:cubicBezTo>
                  <a:pt x="53578" y="57596"/>
                  <a:pt x="57596" y="53578"/>
                  <a:pt x="62508" y="53578"/>
                </a:cubicBezTo>
                <a:lnTo>
                  <a:pt x="80367" y="53578"/>
                </a:lnTo>
                <a:cubicBezTo>
                  <a:pt x="85279" y="53578"/>
                  <a:pt x="89297" y="57596"/>
                  <a:pt x="89297" y="62508"/>
                </a:cubicBezTo>
                <a:lnTo>
                  <a:pt x="89297" y="80367"/>
                </a:lnTo>
                <a:cubicBezTo>
                  <a:pt x="89297" y="85279"/>
                  <a:pt x="85279" y="89297"/>
                  <a:pt x="80367" y="89297"/>
                </a:cubicBezTo>
                <a:lnTo>
                  <a:pt x="62508" y="89297"/>
                </a:lnTo>
                <a:cubicBezTo>
                  <a:pt x="57596" y="89297"/>
                  <a:pt x="53578" y="85279"/>
                  <a:pt x="53578" y="80367"/>
                </a:cubicBezTo>
                <a:lnTo>
                  <a:pt x="53578" y="62508"/>
                </a:lnTo>
                <a:close/>
                <a:moveTo>
                  <a:pt x="133945" y="53578"/>
                </a:moveTo>
                <a:lnTo>
                  <a:pt x="151805" y="53578"/>
                </a:lnTo>
                <a:cubicBezTo>
                  <a:pt x="156716" y="53578"/>
                  <a:pt x="160734" y="57596"/>
                  <a:pt x="160734" y="62508"/>
                </a:cubicBezTo>
                <a:lnTo>
                  <a:pt x="160734" y="80367"/>
                </a:lnTo>
                <a:cubicBezTo>
                  <a:pt x="160734" y="85279"/>
                  <a:pt x="156716" y="89297"/>
                  <a:pt x="151805" y="89297"/>
                </a:cubicBezTo>
                <a:lnTo>
                  <a:pt x="133945" y="89297"/>
                </a:lnTo>
                <a:cubicBezTo>
                  <a:pt x="129034" y="89297"/>
                  <a:pt x="125016" y="85279"/>
                  <a:pt x="125016" y="80367"/>
                </a:cubicBezTo>
                <a:lnTo>
                  <a:pt x="125016" y="62508"/>
                </a:lnTo>
                <a:cubicBezTo>
                  <a:pt x="125016" y="57596"/>
                  <a:pt x="129034" y="53578"/>
                  <a:pt x="133945" y="53578"/>
                </a:cubicBezTo>
                <a:close/>
                <a:moveTo>
                  <a:pt x="53578" y="133945"/>
                </a:moveTo>
                <a:cubicBezTo>
                  <a:pt x="53578" y="129034"/>
                  <a:pt x="57596" y="125016"/>
                  <a:pt x="62508" y="125016"/>
                </a:cubicBezTo>
                <a:lnTo>
                  <a:pt x="80367" y="125016"/>
                </a:lnTo>
                <a:cubicBezTo>
                  <a:pt x="85279" y="125016"/>
                  <a:pt x="89297" y="129034"/>
                  <a:pt x="89297" y="133945"/>
                </a:cubicBezTo>
                <a:lnTo>
                  <a:pt x="89297" y="151805"/>
                </a:lnTo>
                <a:cubicBezTo>
                  <a:pt x="89297" y="156716"/>
                  <a:pt x="85279" y="160734"/>
                  <a:pt x="80367" y="160734"/>
                </a:cubicBezTo>
                <a:lnTo>
                  <a:pt x="62508" y="160734"/>
                </a:lnTo>
                <a:cubicBezTo>
                  <a:pt x="57596" y="160734"/>
                  <a:pt x="53578" y="156716"/>
                  <a:pt x="53578" y="151805"/>
                </a:cubicBezTo>
                <a:lnTo>
                  <a:pt x="53578" y="133945"/>
                </a:lnTo>
                <a:close/>
                <a:moveTo>
                  <a:pt x="133945" y="125016"/>
                </a:moveTo>
                <a:lnTo>
                  <a:pt x="151805" y="125016"/>
                </a:lnTo>
                <a:cubicBezTo>
                  <a:pt x="156716" y="125016"/>
                  <a:pt x="160734" y="129034"/>
                  <a:pt x="160734" y="133945"/>
                </a:cubicBezTo>
                <a:lnTo>
                  <a:pt x="160734" y="151805"/>
                </a:lnTo>
                <a:cubicBezTo>
                  <a:pt x="160734" y="156716"/>
                  <a:pt x="156716" y="160734"/>
                  <a:pt x="151805" y="160734"/>
                </a:cubicBezTo>
                <a:lnTo>
                  <a:pt x="133945" y="160734"/>
                </a:lnTo>
                <a:cubicBezTo>
                  <a:pt x="129034" y="160734"/>
                  <a:pt x="125016" y="156716"/>
                  <a:pt x="125016" y="151805"/>
                </a:cubicBezTo>
                <a:lnTo>
                  <a:pt x="125016" y="133945"/>
                </a:lnTo>
                <a:cubicBezTo>
                  <a:pt x="125016" y="129034"/>
                  <a:pt x="129034" y="125016"/>
                  <a:pt x="133945" y="125016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3" name="Text 31"/>
          <p:cNvSpPr/>
          <p:nvPr/>
        </p:nvSpPr>
        <p:spPr>
          <a:xfrm>
            <a:off x="4904105" y="1866900"/>
            <a:ext cx="1830705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全国性</a:t>
            </a:r>
            <a:r>
              <a:rPr lang="zh-CN" altLang="en-US" sz="18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大</a:t>
            </a:r>
            <a:r>
              <a:rPr lang="en-US" sz="18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机构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4432300" y="2286000"/>
            <a:ext cx="340042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bg1">
                    <a:alpha val="90000"/>
                  </a:scheme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中公、华图、粉笔等知名品牌</a:t>
            </a:r>
            <a:endParaRPr lang="en-US" sz="1200" b="1" dirty="0">
              <a:solidFill>
                <a:schemeClr val="bg1">
                  <a:alpha val="90000"/>
                </a:schemeClr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4451350" y="29337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69056" y="102394"/>
                </a:moveTo>
                <a:lnTo>
                  <a:pt x="69056" y="83344"/>
                </a:lnTo>
                <a:lnTo>
                  <a:pt x="50006" y="83344"/>
                </a:lnTo>
                <a:cubicBezTo>
                  <a:pt x="46047" y="83344"/>
                  <a:pt x="42863" y="80159"/>
                  <a:pt x="42863" y="76200"/>
                </a:cubicBezTo>
                <a:cubicBezTo>
                  <a:pt x="42863" y="72241"/>
                  <a:pt x="46047" y="69056"/>
                  <a:pt x="50006" y="69056"/>
                </a:cubicBezTo>
                <a:lnTo>
                  <a:pt x="69056" y="69056"/>
                </a:lnTo>
                <a:lnTo>
                  <a:pt x="69056" y="50006"/>
                </a:lnTo>
                <a:cubicBezTo>
                  <a:pt x="69056" y="46047"/>
                  <a:pt x="72241" y="42863"/>
                  <a:pt x="76200" y="42863"/>
                </a:cubicBezTo>
                <a:cubicBezTo>
                  <a:pt x="80159" y="42863"/>
                  <a:pt x="83344" y="46047"/>
                  <a:pt x="83344" y="50006"/>
                </a:cubicBezTo>
                <a:lnTo>
                  <a:pt x="83344" y="69056"/>
                </a:lnTo>
                <a:lnTo>
                  <a:pt x="102394" y="69056"/>
                </a:lnTo>
                <a:cubicBezTo>
                  <a:pt x="106353" y="69056"/>
                  <a:pt x="109537" y="72241"/>
                  <a:pt x="109537" y="76200"/>
                </a:cubicBezTo>
                <a:cubicBezTo>
                  <a:pt x="109537" y="80159"/>
                  <a:pt x="106353" y="83344"/>
                  <a:pt x="102394" y="83344"/>
                </a:cubicBezTo>
                <a:lnTo>
                  <a:pt x="83344" y="83344"/>
                </a:lnTo>
                <a:lnTo>
                  <a:pt x="83344" y="102394"/>
                </a:lnTo>
                <a:cubicBezTo>
                  <a:pt x="83344" y="106353"/>
                  <a:pt x="80159" y="109537"/>
                  <a:pt x="76200" y="109537"/>
                </a:cubicBezTo>
                <a:cubicBezTo>
                  <a:pt x="72241" y="109537"/>
                  <a:pt x="69056" y="106353"/>
                  <a:pt x="69056" y="102394"/>
                </a:cubicBezTo>
                <a:close/>
              </a:path>
            </a:pathLst>
          </a:custGeom>
          <a:solidFill>
            <a:srgbClr val="00A63E"/>
          </a:solidFill>
        </p:spPr>
      </p:sp>
      <p:sp>
        <p:nvSpPr>
          <p:cNvPr id="36" name="Text 34"/>
          <p:cNvSpPr/>
          <p:nvPr/>
        </p:nvSpPr>
        <p:spPr>
          <a:xfrm>
            <a:off x="4622800" y="2895600"/>
            <a:ext cx="320992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优势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4460875" y="32385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00A63E"/>
          </a:solidFill>
        </p:spPr>
      </p:sp>
      <p:sp>
        <p:nvSpPr>
          <p:cNvPr id="38" name="Text 36"/>
          <p:cNvSpPr/>
          <p:nvPr/>
        </p:nvSpPr>
        <p:spPr>
          <a:xfrm>
            <a:off x="4699000" y="3200400"/>
            <a:ext cx="29432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体系成熟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，教学资源丰富，课程体系完整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4460875" y="356235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00A63E"/>
          </a:solidFill>
        </p:spPr>
      </p:sp>
      <p:sp>
        <p:nvSpPr>
          <p:cNvPr id="40" name="Text 38"/>
          <p:cNvSpPr/>
          <p:nvPr/>
        </p:nvSpPr>
        <p:spPr>
          <a:xfrm>
            <a:off x="4699000" y="3524250"/>
            <a:ext cx="26384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品牌保障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，规模较大，退费相对规范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4460875" y="38862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00A63E"/>
          </a:solidFill>
        </p:spPr>
      </p:sp>
      <p:sp>
        <p:nvSpPr>
          <p:cNvPr id="42" name="Text 40"/>
          <p:cNvSpPr/>
          <p:nvPr/>
        </p:nvSpPr>
        <p:spPr>
          <a:xfrm>
            <a:off x="4699000" y="3848100"/>
            <a:ext cx="25241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适合需要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系统搭建知识框架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的学员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4432300" y="4213225"/>
            <a:ext cx="3324225" cy="6350"/>
          </a:xfrm>
          <a:custGeom>
            <a:avLst/>
            <a:gdLst/>
            <a:ahLst/>
            <a:cxnLst/>
            <a:rect l="l" t="t" r="r" b="b"/>
            <a:pathLst>
              <a:path w="3324225" h="6350">
                <a:moveTo>
                  <a:pt x="0" y="0"/>
                </a:moveTo>
                <a:lnTo>
                  <a:pt x="3324225" y="0"/>
                </a:lnTo>
                <a:lnTo>
                  <a:pt x="3324225" y="6350"/>
                </a:lnTo>
                <a:lnTo>
                  <a:pt x="0" y="6350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</p:spPr>
      </p:sp>
      <p:sp>
        <p:nvSpPr>
          <p:cNvPr id="44" name="Shape 42"/>
          <p:cNvSpPr/>
          <p:nvPr/>
        </p:nvSpPr>
        <p:spPr>
          <a:xfrm>
            <a:off x="4451350" y="436880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80576" y="0"/>
                  <a:pt x="84594" y="2411"/>
                  <a:pt x="86678" y="6251"/>
                </a:cubicBezTo>
                <a:lnTo>
                  <a:pt x="150971" y="125313"/>
                </a:lnTo>
                <a:cubicBezTo>
                  <a:pt x="152966" y="129004"/>
                  <a:pt x="152876" y="133469"/>
                  <a:pt x="150733" y="137071"/>
                </a:cubicBezTo>
                <a:cubicBezTo>
                  <a:pt x="148590" y="140672"/>
                  <a:pt x="144691" y="142875"/>
                  <a:pt x="140494" y="142875"/>
                </a:cubicBezTo>
                <a:lnTo>
                  <a:pt x="11906" y="142875"/>
                </a:lnTo>
                <a:cubicBezTo>
                  <a:pt x="7709" y="142875"/>
                  <a:pt x="3840" y="140672"/>
                  <a:pt x="1667" y="137071"/>
                </a:cubicBezTo>
                <a:cubicBezTo>
                  <a:pt x="-506" y="133469"/>
                  <a:pt x="-566" y="129004"/>
                  <a:pt x="1429" y="125313"/>
                </a:cubicBezTo>
                <a:lnTo>
                  <a:pt x="65723" y="6251"/>
                </a:lnTo>
                <a:cubicBezTo>
                  <a:pt x="67806" y="2411"/>
                  <a:pt x="71824" y="0"/>
                  <a:pt x="76200" y="0"/>
                </a:cubicBezTo>
                <a:close/>
                <a:moveTo>
                  <a:pt x="76200" y="50006"/>
                </a:moveTo>
                <a:cubicBezTo>
                  <a:pt x="72241" y="50006"/>
                  <a:pt x="69056" y="53191"/>
                  <a:pt x="69056" y="57150"/>
                </a:cubicBezTo>
                <a:lnTo>
                  <a:pt x="69056" y="90488"/>
                </a:lnTo>
                <a:cubicBezTo>
                  <a:pt x="69056" y="94446"/>
                  <a:pt x="72241" y="97631"/>
                  <a:pt x="76200" y="97631"/>
                </a:cubicBezTo>
                <a:cubicBezTo>
                  <a:pt x="80159" y="97631"/>
                  <a:pt x="83344" y="94446"/>
                  <a:pt x="83344" y="90488"/>
                </a:cubicBezTo>
                <a:lnTo>
                  <a:pt x="83344" y="57150"/>
                </a:lnTo>
                <a:cubicBezTo>
                  <a:pt x="83344" y="53191"/>
                  <a:pt x="80159" y="50006"/>
                  <a:pt x="76200" y="50006"/>
                </a:cubicBezTo>
                <a:close/>
                <a:moveTo>
                  <a:pt x="84147" y="114300"/>
                </a:moveTo>
                <a:cubicBezTo>
                  <a:pt x="84328" y="111350"/>
                  <a:pt x="82857" y="108543"/>
                  <a:pt x="80328" y="107014"/>
                </a:cubicBezTo>
                <a:cubicBezTo>
                  <a:pt x="77799" y="105484"/>
                  <a:pt x="74630" y="105484"/>
                  <a:pt x="72102" y="107014"/>
                </a:cubicBezTo>
                <a:cubicBezTo>
                  <a:pt x="69573" y="108543"/>
                  <a:pt x="68102" y="111350"/>
                  <a:pt x="68282" y="114300"/>
                </a:cubicBezTo>
                <a:cubicBezTo>
                  <a:pt x="68102" y="117250"/>
                  <a:pt x="69573" y="120057"/>
                  <a:pt x="72102" y="121586"/>
                </a:cubicBezTo>
                <a:cubicBezTo>
                  <a:pt x="74630" y="123116"/>
                  <a:pt x="77799" y="123116"/>
                  <a:pt x="80328" y="121586"/>
                </a:cubicBezTo>
                <a:cubicBezTo>
                  <a:pt x="82857" y="120057"/>
                  <a:pt x="84328" y="117250"/>
                  <a:pt x="84147" y="11430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45" name="Text 43"/>
          <p:cNvSpPr/>
          <p:nvPr/>
        </p:nvSpPr>
        <p:spPr>
          <a:xfrm>
            <a:off x="4622800" y="4330703"/>
            <a:ext cx="320992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注意事项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4451350" y="467360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709" y="49709"/>
                </a:moveTo>
                <a:cubicBezTo>
                  <a:pt x="52507" y="46911"/>
                  <a:pt x="57031" y="46911"/>
                  <a:pt x="59799" y="49709"/>
                </a:cubicBezTo>
                <a:lnTo>
                  <a:pt x="76170" y="66080"/>
                </a:lnTo>
                <a:lnTo>
                  <a:pt x="92541" y="49709"/>
                </a:lnTo>
                <a:cubicBezTo>
                  <a:pt x="95339" y="46911"/>
                  <a:pt x="99864" y="46911"/>
                  <a:pt x="102632" y="49709"/>
                </a:cubicBezTo>
                <a:cubicBezTo>
                  <a:pt x="105400" y="52507"/>
                  <a:pt x="105430" y="57031"/>
                  <a:pt x="102632" y="59799"/>
                </a:cubicBezTo>
                <a:lnTo>
                  <a:pt x="86261" y="76170"/>
                </a:lnTo>
                <a:lnTo>
                  <a:pt x="102632" y="92541"/>
                </a:lnTo>
                <a:cubicBezTo>
                  <a:pt x="105430" y="95339"/>
                  <a:pt x="105430" y="99864"/>
                  <a:pt x="102632" y="102632"/>
                </a:cubicBezTo>
                <a:cubicBezTo>
                  <a:pt x="99834" y="105400"/>
                  <a:pt x="95310" y="105430"/>
                  <a:pt x="92541" y="102632"/>
                </a:cubicBezTo>
                <a:lnTo>
                  <a:pt x="76170" y="86261"/>
                </a:lnTo>
                <a:lnTo>
                  <a:pt x="59799" y="102632"/>
                </a:lnTo>
                <a:cubicBezTo>
                  <a:pt x="57001" y="105430"/>
                  <a:pt x="52477" y="105430"/>
                  <a:pt x="49709" y="102632"/>
                </a:cubicBezTo>
                <a:cubicBezTo>
                  <a:pt x="46940" y="99834"/>
                  <a:pt x="46911" y="95310"/>
                  <a:pt x="49709" y="92541"/>
                </a:cubicBezTo>
                <a:lnTo>
                  <a:pt x="66080" y="76170"/>
                </a:lnTo>
                <a:lnTo>
                  <a:pt x="49709" y="59799"/>
                </a:lnTo>
                <a:cubicBezTo>
                  <a:pt x="46911" y="57001"/>
                  <a:pt x="46911" y="52477"/>
                  <a:pt x="49709" y="49709"/>
                </a:cubicBezTo>
                <a:close/>
              </a:path>
            </a:pathLst>
          </a:custGeom>
          <a:solidFill>
            <a:srgbClr val="FB2C36"/>
          </a:solidFill>
        </p:spPr>
      </p:sp>
      <p:sp>
        <p:nvSpPr>
          <p:cNvPr id="47" name="Text 45"/>
          <p:cNvSpPr/>
          <p:nvPr/>
        </p:nvSpPr>
        <p:spPr>
          <a:xfrm>
            <a:off x="4699000" y="4635503"/>
            <a:ext cx="31337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需确认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分校的师资水平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，可能存在</a:t>
            </a:r>
            <a:r>
              <a:rPr lang="zh-CN" alt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大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差异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4451350" y="499745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709" y="49709"/>
                </a:moveTo>
                <a:cubicBezTo>
                  <a:pt x="52507" y="46911"/>
                  <a:pt x="57031" y="46911"/>
                  <a:pt x="59799" y="49709"/>
                </a:cubicBezTo>
                <a:lnTo>
                  <a:pt x="76170" y="66080"/>
                </a:lnTo>
                <a:lnTo>
                  <a:pt x="92541" y="49709"/>
                </a:lnTo>
                <a:cubicBezTo>
                  <a:pt x="95339" y="46911"/>
                  <a:pt x="99864" y="46911"/>
                  <a:pt x="102632" y="49709"/>
                </a:cubicBezTo>
                <a:cubicBezTo>
                  <a:pt x="105400" y="52507"/>
                  <a:pt x="105430" y="57031"/>
                  <a:pt x="102632" y="59799"/>
                </a:cubicBezTo>
                <a:lnTo>
                  <a:pt x="86261" y="76170"/>
                </a:lnTo>
                <a:lnTo>
                  <a:pt x="102632" y="92541"/>
                </a:lnTo>
                <a:cubicBezTo>
                  <a:pt x="105430" y="95339"/>
                  <a:pt x="105430" y="99864"/>
                  <a:pt x="102632" y="102632"/>
                </a:cubicBezTo>
                <a:cubicBezTo>
                  <a:pt x="99834" y="105400"/>
                  <a:pt x="95310" y="105430"/>
                  <a:pt x="92541" y="102632"/>
                </a:cubicBezTo>
                <a:lnTo>
                  <a:pt x="76170" y="86261"/>
                </a:lnTo>
                <a:lnTo>
                  <a:pt x="59799" y="102632"/>
                </a:lnTo>
                <a:cubicBezTo>
                  <a:pt x="57001" y="105430"/>
                  <a:pt x="52477" y="105430"/>
                  <a:pt x="49709" y="102632"/>
                </a:cubicBezTo>
                <a:cubicBezTo>
                  <a:pt x="46940" y="99834"/>
                  <a:pt x="46911" y="95310"/>
                  <a:pt x="49709" y="92541"/>
                </a:cubicBezTo>
                <a:lnTo>
                  <a:pt x="66080" y="76170"/>
                </a:lnTo>
                <a:lnTo>
                  <a:pt x="49709" y="59799"/>
                </a:lnTo>
                <a:cubicBezTo>
                  <a:pt x="46911" y="57001"/>
                  <a:pt x="46911" y="52477"/>
                  <a:pt x="49709" y="49709"/>
                </a:cubicBezTo>
                <a:close/>
              </a:path>
            </a:pathLst>
          </a:custGeom>
          <a:solidFill>
            <a:srgbClr val="FB2C36"/>
          </a:solidFill>
        </p:spPr>
      </p:sp>
      <p:sp>
        <p:nvSpPr>
          <p:cNvPr id="49" name="Text 47"/>
          <p:cNvSpPr/>
          <p:nvPr/>
        </p:nvSpPr>
        <p:spPr>
          <a:xfrm>
            <a:off x="4699000" y="4959353"/>
            <a:ext cx="24860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本地化细节可能不足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，通用性较强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4451350" y="532130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709" y="49709"/>
                </a:moveTo>
                <a:cubicBezTo>
                  <a:pt x="52507" y="46911"/>
                  <a:pt x="57031" y="46911"/>
                  <a:pt x="59799" y="49709"/>
                </a:cubicBezTo>
                <a:lnTo>
                  <a:pt x="76170" y="66080"/>
                </a:lnTo>
                <a:lnTo>
                  <a:pt x="92541" y="49709"/>
                </a:lnTo>
                <a:cubicBezTo>
                  <a:pt x="95339" y="46911"/>
                  <a:pt x="99864" y="46911"/>
                  <a:pt x="102632" y="49709"/>
                </a:cubicBezTo>
                <a:cubicBezTo>
                  <a:pt x="105400" y="52507"/>
                  <a:pt x="105430" y="57031"/>
                  <a:pt x="102632" y="59799"/>
                </a:cubicBezTo>
                <a:lnTo>
                  <a:pt x="86261" y="76170"/>
                </a:lnTo>
                <a:lnTo>
                  <a:pt x="102632" y="92541"/>
                </a:lnTo>
                <a:cubicBezTo>
                  <a:pt x="105430" y="95339"/>
                  <a:pt x="105430" y="99864"/>
                  <a:pt x="102632" y="102632"/>
                </a:cubicBezTo>
                <a:cubicBezTo>
                  <a:pt x="99834" y="105400"/>
                  <a:pt x="95310" y="105430"/>
                  <a:pt x="92541" y="102632"/>
                </a:cubicBezTo>
                <a:lnTo>
                  <a:pt x="76170" y="86261"/>
                </a:lnTo>
                <a:lnTo>
                  <a:pt x="59799" y="102632"/>
                </a:lnTo>
                <a:cubicBezTo>
                  <a:pt x="57001" y="105430"/>
                  <a:pt x="52477" y="105430"/>
                  <a:pt x="49709" y="102632"/>
                </a:cubicBezTo>
                <a:cubicBezTo>
                  <a:pt x="46940" y="99834"/>
                  <a:pt x="46911" y="95310"/>
                  <a:pt x="49709" y="92541"/>
                </a:cubicBezTo>
                <a:lnTo>
                  <a:pt x="66080" y="76170"/>
                </a:lnTo>
                <a:lnTo>
                  <a:pt x="49709" y="59799"/>
                </a:lnTo>
                <a:cubicBezTo>
                  <a:pt x="46911" y="57001"/>
                  <a:pt x="46911" y="52477"/>
                  <a:pt x="49709" y="49709"/>
                </a:cubicBezTo>
                <a:close/>
              </a:path>
            </a:pathLst>
          </a:custGeom>
          <a:solidFill>
            <a:srgbClr val="FB2C36"/>
          </a:solidFill>
        </p:spPr>
      </p:sp>
      <p:sp>
        <p:nvSpPr>
          <p:cNvPr id="51" name="Text 49"/>
          <p:cNvSpPr/>
          <p:nvPr/>
        </p:nvSpPr>
        <p:spPr>
          <a:xfrm>
            <a:off x="4699000" y="5283203"/>
            <a:ext cx="30956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大班课个性化反馈有限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，练习机会相对较少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8102600" y="1657350"/>
            <a:ext cx="3705225" cy="4114800"/>
          </a:xfrm>
          <a:custGeom>
            <a:avLst/>
            <a:gdLst/>
            <a:ahLst/>
            <a:cxnLst/>
            <a:rect l="l" t="t" r="r" b="b"/>
            <a:pathLst>
              <a:path w="3705225" h="41148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4038584"/>
                </a:lnTo>
                <a:cubicBezTo>
                  <a:pt x="3705225" y="4080677"/>
                  <a:pt x="3671102" y="4114800"/>
                  <a:pt x="3629009" y="4114800"/>
                </a:cubicBezTo>
                <a:lnTo>
                  <a:pt x="76216" y="4114800"/>
                </a:lnTo>
                <a:cubicBezTo>
                  <a:pt x="34123" y="4114800"/>
                  <a:pt x="0" y="4080677"/>
                  <a:pt x="0" y="4038584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53" name="Shape 51"/>
          <p:cNvSpPr/>
          <p:nvPr/>
        </p:nvSpPr>
        <p:spPr>
          <a:xfrm>
            <a:off x="8102600" y="1657350"/>
            <a:ext cx="3705225" cy="38100"/>
          </a:xfrm>
          <a:custGeom>
            <a:avLst/>
            <a:gdLst/>
            <a:ahLst/>
            <a:cxnLst/>
            <a:rect l="l" t="t" r="r" b="b"/>
            <a:pathLst>
              <a:path w="3705225" h="381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54" name="Shape 52"/>
          <p:cNvSpPr/>
          <p:nvPr/>
        </p:nvSpPr>
        <p:spPr>
          <a:xfrm>
            <a:off x="8102600" y="1676400"/>
            <a:ext cx="3705225" cy="1028700"/>
          </a:xfrm>
          <a:custGeom>
            <a:avLst/>
            <a:gdLst/>
            <a:ahLst/>
            <a:cxnLst/>
            <a:rect l="l" t="t" r="r" b="b"/>
            <a:pathLst>
              <a:path w="3705225" h="1028700">
                <a:moveTo>
                  <a:pt x="0" y="0"/>
                </a:moveTo>
                <a:lnTo>
                  <a:pt x="3705225" y="0"/>
                </a:lnTo>
                <a:lnTo>
                  <a:pt x="3705225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55" name="Shape 53"/>
          <p:cNvSpPr/>
          <p:nvPr/>
        </p:nvSpPr>
        <p:spPr>
          <a:xfrm>
            <a:off x="8331200" y="187642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7134" y="40351"/>
                </a:moveTo>
                <a:cubicBezTo>
                  <a:pt x="20985" y="27012"/>
                  <a:pt x="33207" y="17859"/>
                  <a:pt x="47104" y="17859"/>
                </a:cubicBezTo>
                <a:lnTo>
                  <a:pt x="239092" y="17859"/>
                </a:lnTo>
                <a:cubicBezTo>
                  <a:pt x="252989" y="17859"/>
                  <a:pt x="265212" y="27012"/>
                  <a:pt x="269118" y="40351"/>
                </a:cubicBezTo>
                <a:lnTo>
                  <a:pt x="282178" y="85111"/>
                </a:lnTo>
                <a:cubicBezTo>
                  <a:pt x="289322" y="109500"/>
                  <a:pt x="270960" y="133945"/>
                  <a:pt x="245566" y="133945"/>
                </a:cubicBezTo>
                <a:cubicBezTo>
                  <a:pt x="230888" y="133945"/>
                  <a:pt x="217996" y="125630"/>
                  <a:pt x="211634" y="113240"/>
                </a:cubicBezTo>
                <a:cubicBezTo>
                  <a:pt x="205160" y="125462"/>
                  <a:pt x="192323" y="133945"/>
                  <a:pt x="177366" y="133945"/>
                </a:cubicBezTo>
                <a:cubicBezTo>
                  <a:pt x="162520" y="133945"/>
                  <a:pt x="149628" y="125574"/>
                  <a:pt x="143154" y="113295"/>
                </a:cubicBezTo>
                <a:cubicBezTo>
                  <a:pt x="136680" y="125574"/>
                  <a:pt x="123788" y="133945"/>
                  <a:pt x="108942" y="133945"/>
                </a:cubicBezTo>
                <a:cubicBezTo>
                  <a:pt x="93985" y="133945"/>
                  <a:pt x="81149" y="125518"/>
                  <a:pt x="74675" y="113240"/>
                </a:cubicBezTo>
                <a:cubicBezTo>
                  <a:pt x="68312" y="125574"/>
                  <a:pt x="55420" y="133945"/>
                  <a:pt x="40742" y="133945"/>
                </a:cubicBezTo>
                <a:cubicBezTo>
                  <a:pt x="15292" y="133945"/>
                  <a:pt x="-3014" y="109556"/>
                  <a:pt x="4130" y="85111"/>
                </a:cubicBezTo>
                <a:lnTo>
                  <a:pt x="17134" y="40351"/>
                </a:lnTo>
                <a:close/>
                <a:moveTo>
                  <a:pt x="53801" y="196453"/>
                </a:moveTo>
                <a:lnTo>
                  <a:pt x="232395" y="196453"/>
                </a:lnTo>
                <a:lnTo>
                  <a:pt x="232395" y="159395"/>
                </a:lnTo>
                <a:cubicBezTo>
                  <a:pt x="236637" y="160288"/>
                  <a:pt x="241046" y="160734"/>
                  <a:pt x="245511" y="160734"/>
                </a:cubicBezTo>
                <a:cubicBezTo>
                  <a:pt x="253492" y="160734"/>
                  <a:pt x="261138" y="159283"/>
                  <a:pt x="268114" y="156716"/>
                </a:cubicBezTo>
                <a:lnTo>
                  <a:pt x="268114" y="241102"/>
                </a:lnTo>
                <a:cubicBezTo>
                  <a:pt x="268114" y="255891"/>
                  <a:pt x="256115" y="267891"/>
                  <a:pt x="241325" y="267891"/>
                </a:cubicBezTo>
                <a:lnTo>
                  <a:pt x="44872" y="267891"/>
                </a:lnTo>
                <a:cubicBezTo>
                  <a:pt x="30082" y="267891"/>
                  <a:pt x="18083" y="255891"/>
                  <a:pt x="18083" y="241102"/>
                </a:cubicBezTo>
                <a:lnTo>
                  <a:pt x="18083" y="156716"/>
                </a:lnTo>
                <a:cubicBezTo>
                  <a:pt x="25059" y="159283"/>
                  <a:pt x="32649" y="160734"/>
                  <a:pt x="40686" y="160734"/>
                </a:cubicBezTo>
                <a:cubicBezTo>
                  <a:pt x="45207" y="160734"/>
                  <a:pt x="49560" y="160288"/>
                  <a:pt x="53801" y="159395"/>
                </a:cubicBezTo>
                <a:lnTo>
                  <a:pt x="53801" y="196453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56" name="Text 54"/>
          <p:cNvSpPr/>
          <p:nvPr/>
        </p:nvSpPr>
        <p:spPr>
          <a:xfrm>
            <a:off x="8764588" y="1866900"/>
            <a:ext cx="14859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zh-CN" altLang="en-US" sz="18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个体老师</a:t>
            </a:r>
            <a:r>
              <a:rPr lang="en-US" sz="18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机构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8293100" y="2286000"/>
            <a:ext cx="340042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bg1">
                    <a:alpha val="90000"/>
                  </a:scheme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本地资深从业者创办的小班</a:t>
            </a:r>
            <a:endParaRPr lang="en-US" sz="1200" b="1" dirty="0">
              <a:solidFill>
                <a:schemeClr val="bg1">
                  <a:alpha val="90000"/>
                </a:schemeClr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58" name="Shape 56"/>
          <p:cNvSpPr/>
          <p:nvPr/>
        </p:nvSpPr>
        <p:spPr>
          <a:xfrm>
            <a:off x="8312150" y="29337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69056" y="102394"/>
                </a:moveTo>
                <a:lnTo>
                  <a:pt x="69056" y="83344"/>
                </a:lnTo>
                <a:lnTo>
                  <a:pt x="50006" y="83344"/>
                </a:lnTo>
                <a:cubicBezTo>
                  <a:pt x="46047" y="83344"/>
                  <a:pt x="42863" y="80159"/>
                  <a:pt x="42863" y="76200"/>
                </a:cubicBezTo>
                <a:cubicBezTo>
                  <a:pt x="42863" y="72241"/>
                  <a:pt x="46047" y="69056"/>
                  <a:pt x="50006" y="69056"/>
                </a:cubicBezTo>
                <a:lnTo>
                  <a:pt x="69056" y="69056"/>
                </a:lnTo>
                <a:lnTo>
                  <a:pt x="69056" y="50006"/>
                </a:lnTo>
                <a:cubicBezTo>
                  <a:pt x="69056" y="46047"/>
                  <a:pt x="72241" y="42863"/>
                  <a:pt x="76200" y="42863"/>
                </a:cubicBezTo>
                <a:cubicBezTo>
                  <a:pt x="80159" y="42863"/>
                  <a:pt x="83344" y="46047"/>
                  <a:pt x="83344" y="50006"/>
                </a:cubicBezTo>
                <a:lnTo>
                  <a:pt x="83344" y="69056"/>
                </a:lnTo>
                <a:lnTo>
                  <a:pt x="102394" y="69056"/>
                </a:lnTo>
                <a:cubicBezTo>
                  <a:pt x="106353" y="69056"/>
                  <a:pt x="109537" y="72241"/>
                  <a:pt x="109537" y="76200"/>
                </a:cubicBezTo>
                <a:cubicBezTo>
                  <a:pt x="109537" y="80159"/>
                  <a:pt x="106353" y="83344"/>
                  <a:pt x="102394" y="83344"/>
                </a:cubicBezTo>
                <a:lnTo>
                  <a:pt x="83344" y="83344"/>
                </a:lnTo>
                <a:lnTo>
                  <a:pt x="83344" y="102394"/>
                </a:lnTo>
                <a:cubicBezTo>
                  <a:pt x="83344" y="106353"/>
                  <a:pt x="80159" y="109537"/>
                  <a:pt x="76200" y="109537"/>
                </a:cubicBezTo>
                <a:cubicBezTo>
                  <a:pt x="72241" y="109537"/>
                  <a:pt x="69056" y="106353"/>
                  <a:pt x="69056" y="102394"/>
                </a:cubicBezTo>
                <a:close/>
              </a:path>
            </a:pathLst>
          </a:custGeom>
          <a:solidFill>
            <a:srgbClr val="00A63E"/>
          </a:solidFill>
        </p:spPr>
      </p:sp>
      <p:sp>
        <p:nvSpPr>
          <p:cNvPr id="59" name="Text 57"/>
          <p:cNvSpPr/>
          <p:nvPr/>
        </p:nvSpPr>
        <p:spPr>
          <a:xfrm>
            <a:off x="8483600" y="2895600"/>
            <a:ext cx="320992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优势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8321675" y="32385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00A63E"/>
          </a:solidFill>
        </p:spPr>
      </p:sp>
      <p:sp>
        <p:nvSpPr>
          <p:cNvPr id="61" name="Text 59"/>
          <p:cNvSpPr/>
          <p:nvPr/>
        </p:nvSpPr>
        <p:spPr>
          <a:xfrm>
            <a:off x="8559800" y="3200400"/>
            <a:ext cx="23717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可能由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前考官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或</a:t>
            </a:r>
            <a:r>
              <a:rPr lang="zh-CN" alt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公职人员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创办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8321675" y="356235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00A63E"/>
          </a:solidFill>
        </p:spPr>
      </p:sp>
      <p:sp>
        <p:nvSpPr>
          <p:cNvPr id="63" name="Text 61"/>
          <p:cNvSpPr/>
          <p:nvPr/>
        </p:nvSpPr>
        <p:spPr>
          <a:xfrm>
            <a:off x="8559800" y="3524250"/>
            <a:ext cx="24860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针对性强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，小班教学反馈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8321675" y="38862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00A63E"/>
          </a:solidFill>
        </p:spPr>
      </p:sp>
      <p:sp>
        <p:nvSpPr>
          <p:cNvPr id="65" name="Text 63"/>
          <p:cNvSpPr/>
          <p:nvPr/>
        </p:nvSpPr>
        <p:spPr>
          <a:xfrm>
            <a:off x="8559800" y="3848100"/>
            <a:ext cx="23336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灵活性高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，可根据学员需求调整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8293100" y="4213225"/>
            <a:ext cx="3324225" cy="6350"/>
          </a:xfrm>
          <a:custGeom>
            <a:avLst/>
            <a:gdLst/>
            <a:ahLst/>
            <a:cxnLst/>
            <a:rect l="l" t="t" r="r" b="b"/>
            <a:pathLst>
              <a:path w="3324225" h="6350">
                <a:moveTo>
                  <a:pt x="0" y="0"/>
                </a:moveTo>
                <a:lnTo>
                  <a:pt x="3324225" y="0"/>
                </a:lnTo>
                <a:lnTo>
                  <a:pt x="3324225" y="6350"/>
                </a:lnTo>
                <a:lnTo>
                  <a:pt x="0" y="6350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</p:spPr>
      </p:sp>
      <p:sp>
        <p:nvSpPr>
          <p:cNvPr id="67" name="Shape 65"/>
          <p:cNvSpPr/>
          <p:nvPr/>
        </p:nvSpPr>
        <p:spPr>
          <a:xfrm>
            <a:off x="8312150" y="436880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80576" y="0"/>
                  <a:pt x="84594" y="2411"/>
                  <a:pt x="86678" y="6251"/>
                </a:cubicBezTo>
                <a:lnTo>
                  <a:pt x="150971" y="125313"/>
                </a:lnTo>
                <a:cubicBezTo>
                  <a:pt x="152966" y="129004"/>
                  <a:pt x="152876" y="133469"/>
                  <a:pt x="150733" y="137071"/>
                </a:cubicBezTo>
                <a:cubicBezTo>
                  <a:pt x="148590" y="140672"/>
                  <a:pt x="144691" y="142875"/>
                  <a:pt x="140494" y="142875"/>
                </a:cubicBezTo>
                <a:lnTo>
                  <a:pt x="11906" y="142875"/>
                </a:lnTo>
                <a:cubicBezTo>
                  <a:pt x="7709" y="142875"/>
                  <a:pt x="3840" y="140672"/>
                  <a:pt x="1667" y="137071"/>
                </a:cubicBezTo>
                <a:cubicBezTo>
                  <a:pt x="-506" y="133469"/>
                  <a:pt x="-566" y="129004"/>
                  <a:pt x="1429" y="125313"/>
                </a:cubicBezTo>
                <a:lnTo>
                  <a:pt x="65723" y="6251"/>
                </a:lnTo>
                <a:cubicBezTo>
                  <a:pt x="67806" y="2411"/>
                  <a:pt x="71824" y="0"/>
                  <a:pt x="76200" y="0"/>
                </a:cubicBezTo>
                <a:close/>
                <a:moveTo>
                  <a:pt x="76200" y="50006"/>
                </a:moveTo>
                <a:cubicBezTo>
                  <a:pt x="72241" y="50006"/>
                  <a:pt x="69056" y="53191"/>
                  <a:pt x="69056" y="57150"/>
                </a:cubicBezTo>
                <a:lnTo>
                  <a:pt x="69056" y="90488"/>
                </a:lnTo>
                <a:cubicBezTo>
                  <a:pt x="69056" y="94446"/>
                  <a:pt x="72241" y="97631"/>
                  <a:pt x="76200" y="97631"/>
                </a:cubicBezTo>
                <a:cubicBezTo>
                  <a:pt x="80159" y="97631"/>
                  <a:pt x="83344" y="94446"/>
                  <a:pt x="83344" y="90488"/>
                </a:cubicBezTo>
                <a:lnTo>
                  <a:pt x="83344" y="57150"/>
                </a:lnTo>
                <a:cubicBezTo>
                  <a:pt x="83344" y="53191"/>
                  <a:pt x="80159" y="50006"/>
                  <a:pt x="76200" y="50006"/>
                </a:cubicBezTo>
                <a:close/>
                <a:moveTo>
                  <a:pt x="84147" y="114300"/>
                </a:moveTo>
                <a:cubicBezTo>
                  <a:pt x="84328" y="111350"/>
                  <a:pt x="82857" y="108543"/>
                  <a:pt x="80328" y="107014"/>
                </a:cubicBezTo>
                <a:cubicBezTo>
                  <a:pt x="77799" y="105484"/>
                  <a:pt x="74630" y="105484"/>
                  <a:pt x="72102" y="107014"/>
                </a:cubicBezTo>
                <a:cubicBezTo>
                  <a:pt x="69573" y="108543"/>
                  <a:pt x="68102" y="111350"/>
                  <a:pt x="68282" y="114300"/>
                </a:cubicBezTo>
                <a:cubicBezTo>
                  <a:pt x="68102" y="117250"/>
                  <a:pt x="69573" y="120057"/>
                  <a:pt x="72102" y="121586"/>
                </a:cubicBezTo>
                <a:cubicBezTo>
                  <a:pt x="74630" y="123116"/>
                  <a:pt x="77799" y="123116"/>
                  <a:pt x="80328" y="121586"/>
                </a:cubicBezTo>
                <a:cubicBezTo>
                  <a:pt x="82857" y="120057"/>
                  <a:pt x="84328" y="117250"/>
                  <a:pt x="84147" y="11430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68" name="Text 66"/>
          <p:cNvSpPr/>
          <p:nvPr/>
        </p:nvSpPr>
        <p:spPr>
          <a:xfrm>
            <a:off x="8483600" y="4330703"/>
            <a:ext cx="3209925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注意事项</a:t>
            </a:r>
            <a:endParaRPr lang="en-US" sz="1600" dirty="0"/>
          </a:p>
        </p:txBody>
      </p:sp>
      <p:sp>
        <p:nvSpPr>
          <p:cNvPr id="69" name="Shape 67"/>
          <p:cNvSpPr/>
          <p:nvPr/>
        </p:nvSpPr>
        <p:spPr>
          <a:xfrm>
            <a:off x="8312150" y="467360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709" y="49709"/>
                </a:moveTo>
                <a:cubicBezTo>
                  <a:pt x="52507" y="46911"/>
                  <a:pt x="57031" y="46911"/>
                  <a:pt x="59799" y="49709"/>
                </a:cubicBezTo>
                <a:lnTo>
                  <a:pt x="76170" y="66080"/>
                </a:lnTo>
                <a:lnTo>
                  <a:pt x="92541" y="49709"/>
                </a:lnTo>
                <a:cubicBezTo>
                  <a:pt x="95339" y="46911"/>
                  <a:pt x="99864" y="46911"/>
                  <a:pt x="102632" y="49709"/>
                </a:cubicBezTo>
                <a:cubicBezTo>
                  <a:pt x="105400" y="52507"/>
                  <a:pt x="105430" y="57031"/>
                  <a:pt x="102632" y="59799"/>
                </a:cubicBezTo>
                <a:lnTo>
                  <a:pt x="86261" y="76170"/>
                </a:lnTo>
                <a:lnTo>
                  <a:pt x="102632" y="92541"/>
                </a:lnTo>
                <a:cubicBezTo>
                  <a:pt x="105430" y="95339"/>
                  <a:pt x="105430" y="99864"/>
                  <a:pt x="102632" y="102632"/>
                </a:cubicBezTo>
                <a:cubicBezTo>
                  <a:pt x="99834" y="105400"/>
                  <a:pt x="95310" y="105430"/>
                  <a:pt x="92541" y="102632"/>
                </a:cubicBezTo>
                <a:lnTo>
                  <a:pt x="76170" y="86261"/>
                </a:lnTo>
                <a:lnTo>
                  <a:pt x="59799" y="102632"/>
                </a:lnTo>
                <a:cubicBezTo>
                  <a:pt x="57001" y="105430"/>
                  <a:pt x="52477" y="105430"/>
                  <a:pt x="49709" y="102632"/>
                </a:cubicBezTo>
                <a:cubicBezTo>
                  <a:pt x="46940" y="99834"/>
                  <a:pt x="46911" y="95310"/>
                  <a:pt x="49709" y="92541"/>
                </a:cubicBezTo>
                <a:lnTo>
                  <a:pt x="66080" y="76170"/>
                </a:lnTo>
                <a:lnTo>
                  <a:pt x="49709" y="59799"/>
                </a:lnTo>
                <a:cubicBezTo>
                  <a:pt x="46911" y="57001"/>
                  <a:pt x="46911" y="52477"/>
                  <a:pt x="49709" y="49709"/>
                </a:cubicBezTo>
                <a:close/>
              </a:path>
            </a:pathLst>
          </a:custGeom>
          <a:solidFill>
            <a:srgbClr val="FB2C36"/>
          </a:solidFill>
        </p:spPr>
      </p:sp>
      <p:sp>
        <p:nvSpPr>
          <p:cNvPr id="70" name="Text 68"/>
          <p:cNvSpPr/>
          <p:nvPr/>
        </p:nvSpPr>
        <p:spPr>
          <a:xfrm>
            <a:off x="8559800" y="4635503"/>
            <a:ext cx="20288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需仔细考察其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资质和稳定性</a:t>
            </a:r>
            <a:endParaRPr lang="en-US" sz="1600" dirty="0"/>
          </a:p>
        </p:txBody>
      </p:sp>
      <p:sp>
        <p:nvSpPr>
          <p:cNvPr id="71" name="Shape 69"/>
          <p:cNvSpPr/>
          <p:nvPr/>
        </p:nvSpPr>
        <p:spPr>
          <a:xfrm>
            <a:off x="8312150" y="499745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709" y="49709"/>
                </a:moveTo>
                <a:cubicBezTo>
                  <a:pt x="52507" y="46911"/>
                  <a:pt x="57031" y="46911"/>
                  <a:pt x="59799" y="49709"/>
                </a:cubicBezTo>
                <a:lnTo>
                  <a:pt x="76170" y="66080"/>
                </a:lnTo>
                <a:lnTo>
                  <a:pt x="92541" y="49709"/>
                </a:lnTo>
                <a:cubicBezTo>
                  <a:pt x="95339" y="46911"/>
                  <a:pt x="99864" y="46911"/>
                  <a:pt x="102632" y="49709"/>
                </a:cubicBezTo>
                <a:cubicBezTo>
                  <a:pt x="105400" y="52507"/>
                  <a:pt x="105430" y="57031"/>
                  <a:pt x="102632" y="59799"/>
                </a:cubicBezTo>
                <a:lnTo>
                  <a:pt x="86261" y="76170"/>
                </a:lnTo>
                <a:lnTo>
                  <a:pt x="102632" y="92541"/>
                </a:lnTo>
                <a:cubicBezTo>
                  <a:pt x="105430" y="95339"/>
                  <a:pt x="105430" y="99864"/>
                  <a:pt x="102632" y="102632"/>
                </a:cubicBezTo>
                <a:cubicBezTo>
                  <a:pt x="99834" y="105400"/>
                  <a:pt x="95310" y="105430"/>
                  <a:pt x="92541" y="102632"/>
                </a:cubicBezTo>
                <a:lnTo>
                  <a:pt x="76170" y="86261"/>
                </a:lnTo>
                <a:lnTo>
                  <a:pt x="59799" y="102632"/>
                </a:lnTo>
                <a:cubicBezTo>
                  <a:pt x="57001" y="105430"/>
                  <a:pt x="52477" y="105430"/>
                  <a:pt x="49709" y="102632"/>
                </a:cubicBezTo>
                <a:cubicBezTo>
                  <a:pt x="46940" y="99834"/>
                  <a:pt x="46911" y="95310"/>
                  <a:pt x="49709" y="92541"/>
                </a:cubicBezTo>
                <a:lnTo>
                  <a:pt x="66080" y="76170"/>
                </a:lnTo>
                <a:lnTo>
                  <a:pt x="49709" y="59799"/>
                </a:lnTo>
                <a:cubicBezTo>
                  <a:pt x="46911" y="57001"/>
                  <a:pt x="46911" y="52477"/>
                  <a:pt x="49709" y="49709"/>
                </a:cubicBezTo>
                <a:close/>
              </a:path>
            </a:pathLst>
          </a:custGeom>
          <a:solidFill>
            <a:srgbClr val="FB2C36"/>
          </a:solidFill>
        </p:spPr>
      </p:sp>
      <p:sp>
        <p:nvSpPr>
          <p:cNvPr id="72" name="Text 70"/>
          <p:cNvSpPr/>
          <p:nvPr/>
        </p:nvSpPr>
        <p:spPr>
          <a:xfrm>
            <a:off x="8559800" y="4959353"/>
            <a:ext cx="2333625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协议班退费可能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不如大机构规范</a:t>
            </a:r>
            <a:endParaRPr lang="en-US" sz="1600" dirty="0"/>
          </a:p>
        </p:txBody>
      </p:sp>
      <p:sp>
        <p:nvSpPr>
          <p:cNvPr id="73" name="Shape 71"/>
          <p:cNvSpPr/>
          <p:nvPr/>
        </p:nvSpPr>
        <p:spPr>
          <a:xfrm>
            <a:off x="8312150" y="532130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709" y="49709"/>
                </a:moveTo>
                <a:cubicBezTo>
                  <a:pt x="52507" y="46911"/>
                  <a:pt x="57031" y="46911"/>
                  <a:pt x="59799" y="49709"/>
                </a:cubicBezTo>
                <a:lnTo>
                  <a:pt x="76170" y="66080"/>
                </a:lnTo>
                <a:lnTo>
                  <a:pt x="92541" y="49709"/>
                </a:lnTo>
                <a:cubicBezTo>
                  <a:pt x="95339" y="46911"/>
                  <a:pt x="99864" y="46911"/>
                  <a:pt x="102632" y="49709"/>
                </a:cubicBezTo>
                <a:cubicBezTo>
                  <a:pt x="105400" y="52507"/>
                  <a:pt x="105430" y="57031"/>
                  <a:pt x="102632" y="59799"/>
                </a:cubicBezTo>
                <a:lnTo>
                  <a:pt x="86261" y="76170"/>
                </a:lnTo>
                <a:lnTo>
                  <a:pt x="102632" y="92541"/>
                </a:lnTo>
                <a:cubicBezTo>
                  <a:pt x="105430" y="95339"/>
                  <a:pt x="105430" y="99864"/>
                  <a:pt x="102632" y="102632"/>
                </a:cubicBezTo>
                <a:cubicBezTo>
                  <a:pt x="99834" y="105400"/>
                  <a:pt x="95310" y="105430"/>
                  <a:pt x="92541" y="102632"/>
                </a:cubicBezTo>
                <a:lnTo>
                  <a:pt x="76170" y="86261"/>
                </a:lnTo>
                <a:lnTo>
                  <a:pt x="59799" y="102632"/>
                </a:lnTo>
                <a:cubicBezTo>
                  <a:pt x="57001" y="105430"/>
                  <a:pt x="52477" y="105430"/>
                  <a:pt x="49709" y="102632"/>
                </a:cubicBezTo>
                <a:cubicBezTo>
                  <a:pt x="46940" y="99834"/>
                  <a:pt x="46911" y="95310"/>
                  <a:pt x="49709" y="92541"/>
                </a:cubicBezTo>
                <a:lnTo>
                  <a:pt x="66080" y="76170"/>
                </a:lnTo>
                <a:lnTo>
                  <a:pt x="49709" y="59799"/>
                </a:lnTo>
                <a:cubicBezTo>
                  <a:pt x="46911" y="57001"/>
                  <a:pt x="46911" y="52477"/>
                  <a:pt x="49709" y="49709"/>
                </a:cubicBezTo>
                <a:close/>
              </a:path>
            </a:pathLst>
          </a:custGeom>
          <a:solidFill>
            <a:srgbClr val="FB2C36"/>
          </a:solidFill>
        </p:spPr>
      </p:sp>
      <p:sp>
        <p:nvSpPr>
          <p:cNvPr id="74" name="Text 72"/>
          <p:cNvSpPr/>
          <p:nvPr/>
        </p:nvSpPr>
        <p:spPr>
          <a:xfrm>
            <a:off x="8559800" y="5283200"/>
            <a:ext cx="3060700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资源可能 </a:t>
            </a:r>
            <a:r>
              <a:rPr 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不如大机构丰富 </a:t>
            </a:r>
            <a:r>
              <a:rPr lang="zh-CN" alt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墨守成规</a:t>
            </a:r>
            <a:r>
              <a:rPr lang="en-US" altLang="zh-CN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</a:t>
            </a:r>
            <a:r>
              <a:rPr lang="zh-CN" altLang="en-US" sz="120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易吃老本</a:t>
            </a:r>
            <a:endParaRPr lang="zh-CN" altLang="en-US" sz="1200" dirty="0">
              <a:solidFill>
                <a:srgbClr val="2F3D40">
                  <a:alpha val="80000"/>
                </a:srgbClr>
              </a:solidFill>
              <a:highlight>
                <a:srgbClr val="B58A3F">
                  <a:alpha val="20000"/>
                </a:srgbClr>
              </a:highlight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75" name="Shape 73"/>
          <p:cNvSpPr/>
          <p:nvPr/>
        </p:nvSpPr>
        <p:spPr>
          <a:xfrm>
            <a:off x="381000" y="5924550"/>
            <a:ext cx="11430000" cy="552450"/>
          </a:xfrm>
          <a:custGeom>
            <a:avLst/>
            <a:gdLst/>
            <a:ahLst/>
            <a:cxnLst/>
            <a:rect l="l" t="t" r="r" b="b"/>
            <a:pathLst>
              <a:path w="11430000" h="552450">
                <a:moveTo>
                  <a:pt x="76199" y="0"/>
                </a:moveTo>
                <a:lnTo>
                  <a:pt x="11353801" y="0"/>
                </a:lnTo>
                <a:cubicBezTo>
                  <a:pt x="11395884" y="0"/>
                  <a:pt x="11430000" y="34116"/>
                  <a:pt x="11430000" y="76199"/>
                </a:cubicBezTo>
                <a:lnTo>
                  <a:pt x="11430000" y="476251"/>
                </a:lnTo>
                <a:cubicBezTo>
                  <a:pt x="11430000" y="518334"/>
                  <a:pt x="11395884" y="552450"/>
                  <a:pt x="11353801" y="552450"/>
                </a:cubicBezTo>
                <a:lnTo>
                  <a:pt x="76199" y="552450"/>
                </a:lnTo>
                <a:cubicBezTo>
                  <a:pt x="34116" y="552450"/>
                  <a:pt x="0" y="518334"/>
                  <a:pt x="0" y="476251"/>
                </a:cubicBezTo>
                <a:lnTo>
                  <a:pt x="0" y="76199"/>
                </a:lnTo>
                <a:cubicBezTo>
                  <a:pt x="0" y="34116"/>
                  <a:pt x="34116" y="0"/>
                  <a:pt x="76199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76" name="Shape 74"/>
          <p:cNvSpPr/>
          <p:nvPr/>
        </p:nvSpPr>
        <p:spPr>
          <a:xfrm>
            <a:off x="3740944" y="6121403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87184" y="114300"/>
                </a:moveTo>
                <a:cubicBezTo>
                  <a:pt x="89356" y="107662"/>
                  <a:pt x="93702" y="101650"/>
                  <a:pt x="98614" y="96470"/>
                </a:cubicBezTo>
                <a:cubicBezTo>
                  <a:pt x="108347" y="86231"/>
                  <a:pt x="114300" y="72390"/>
                  <a:pt x="114300" y="57150"/>
                </a:cubicBezTo>
                <a:cubicBezTo>
                  <a:pt x="114300" y="25598"/>
                  <a:pt x="88702" y="0"/>
                  <a:pt x="57150" y="0"/>
                </a:cubicBezTo>
                <a:cubicBezTo>
                  <a:pt x="25598" y="0"/>
                  <a:pt x="0" y="25598"/>
                  <a:pt x="0" y="57150"/>
                </a:cubicBezTo>
                <a:cubicBezTo>
                  <a:pt x="0" y="72390"/>
                  <a:pt x="5953" y="86231"/>
                  <a:pt x="15686" y="96470"/>
                </a:cubicBezTo>
                <a:cubicBezTo>
                  <a:pt x="20598" y="101650"/>
                  <a:pt x="24973" y="107662"/>
                  <a:pt x="27116" y="114300"/>
                </a:cubicBezTo>
                <a:lnTo>
                  <a:pt x="87154" y="114300"/>
                </a:lnTo>
                <a:close/>
                <a:moveTo>
                  <a:pt x="85725" y="128588"/>
                </a:moveTo>
                <a:lnTo>
                  <a:pt x="28575" y="128588"/>
                </a:lnTo>
                <a:lnTo>
                  <a:pt x="28575" y="133350"/>
                </a:lnTo>
                <a:cubicBezTo>
                  <a:pt x="28575" y="146506"/>
                  <a:pt x="39231" y="157163"/>
                  <a:pt x="52388" y="157163"/>
                </a:cubicBezTo>
                <a:lnTo>
                  <a:pt x="61912" y="157163"/>
                </a:lnTo>
                <a:cubicBezTo>
                  <a:pt x="75069" y="157163"/>
                  <a:pt x="85725" y="146506"/>
                  <a:pt x="85725" y="133350"/>
                </a:cubicBezTo>
                <a:lnTo>
                  <a:pt x="85725" y="128588"/>
                </a:lnTo>
                <a:close/>
                <a:moveTo>
                  <a:pt x="54769" y="33338"/>
                </a:moveTo>
                <a:cubicBezTo>
                  <a:pt x="42922" y="33338"/>
                  <a:pt x="33338" y="42922"/>
                  <a:pt x="33338" y="54769"/>
                </a:cubicBezTo>
                <a:cubicBezTo>
                  <a:pt x="33338" y="58728"/>
                  <a:pt x="30153" y="61912"/>
                  <a:pt x="26194" y="61912"/>
                </a:cubicBezTo>
                <a:cubicBezTo>
                  <a:pt x="22235" y="61912"/>
                  <a:pt x="19050" y="58728"/>
                  <a:pt x="19050" y="54769"/>
                </a:cubicBezTo>
                <a:cubicBezTo>
                  <a:pt x="19050" y="35034"/>
                  <a:pt x="35034" y="19050"/>
                  <a:pt x="54769" y="19050"/>
                </a:cubicBezTo>
                <a:cubicBezTo>
                  <a:pt x="58728" y="19050"/>
                  <a:pt x="61912" y="22235"/>
                  <a:pt x="61912" y="26194"/>
                </a:cubicBezTo>
                <a:cubicBezTo>
                  <a:pt x="61912" y="30153"/>
                  <a:pt x="58728" y="33338"/>
                  <a:pt x="54769" y="33338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77" name="Text 75"/>
          <p:cNvSpPr/>
          <p:nvPr/>
        </p:nvSpPr>
        <p:spPr>
          <a:xfrm>
            <a:off x="742950" y="6076950"/>
            <a:ext cx="10953750" cy="247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选择建议：</a:t>
            </a:r>
            <a:r>
              <a:rPr lang="en-US" sz="1200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没有绝对的好坏，关键是找到 </a:t>
            </a:r>
            <a:r>
              <a:rPr lang="en-US" sz="1200" dirty="0">
                <a:solidFill>
                  <a:srgbClr val="FFFFFF"/>
                </a:solidFill>
                <a:highlight>
                  <a:srgbClr val="B58A3F">
                    <a:alpha val="3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最适合自己需求 </a:t>
            </a:r>
            <a:r>
              <a:rPr lang="en-US" sz="1200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的机构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3679" y="343679"/>
            <a:ext cx="34368" cy="274943"/>
          </a:xfrm>
          <a:custGeom>
            <a:avLst/>
            <a:gdLst/>
            <a:ahLst/>
            <a:cxnLst/>
            <a:rect l="l" t="t" r="r" b="b"/>
            <a:pathLst>
              <a:path w="34368" h="274943">
                <a:moveTo>
                  <a:pt x="0" y="0"/>
                </a:moveTo>
                <a:lnTo>
                  <a:pt x="34368" y="0"/>
                </a:lnTo>
                <a:lnTo>
                  <a:pt x="34368" y="274943"/>
                </a:lnTo>
                <a:lnTo>
                  <a:pt x="0" y="274943"/>
                </a:lnTo>
                <a:lnTo>
                  <a:pt x="0" y="0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3" name="Text 1"/>
          <p:cNvSpPr/>
          <p:nvPr/>
        </p:nvSpPr>
        <p:spPr>
          <a:xfrm>
            <a:off x="481150" y="378047"/>
            <a:ext cx="1357531" cy="2062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0" kern="0" spc="54" dirty="0">
                <a:solidFill>
                  <a:srgbClr val="5E7C7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STRATEGIC GUIDE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43679" y="687357"/>
            <a:ext cx="11659298" cy="34367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35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最终选择策略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43679" y="1099772"/>
            <a:ext cx="11581970" cy="2405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20" dirty="0">
                <a:solidFill>
                  <a:srgbClr val="2F3D40">
                    <a:alpha val="7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科学决策四步法，助您找到最适合的培训机构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60863" y="1477818"/>
            <a:ext cx="5662106" cy="1958968"/>
          </a:xfrm>
          <a:custGeom>
            <a:avLst/>
            <a:gdLst/>
            <a:ahLst/>
            <a:cxnLst/>
            <a:rect l="l" t="t" r="r" b="b"/>
            <a:pathLst>
              <a:path w="5662106" h="1958968">
                <a:moveTo>
                  <a:pt x="34368" y="0"/>
                </a:moveTo>
                <a:lnTo>
                  <a:pt x="5593366" y="0"/>
                </a:lnTo>
                <a:cubicBezTo>
                  <a:pt x="5631330" y="0"/>
                  <a:pt x="5662106" y="30776"/>
                  <a:pt x="5662106" y="68740"/>
                </a:cubicBezTo>
                <a:lnTo>
                  <a:pt x="5662106" y="1890228"/>
                </a:lnTo>
                <a:cubicBezTo>
                  <a:pt x="5662106" y="1928192"/>
                  <a:pt x="5631330" y="1958968"/>
                  <a:pt x="5593366" y="1958968"/>
                </a:cubicBezTo>
                <a:lnTo>
                  <a:pt x="34368" y="1958968"/>
                </a:lnTo>
                <a:cubicBezTo>
                  <a:pt x="15387" y="1958968"/>
                  <a:pt x="0" y="1943581"/>
                  <a:pt x="0" y="1924600"/>
                </a:cubicBezTo>
                <a:lnTo>
                  <a:pt x="0" y="34368"/>
                </a:lnTo>
                <a:cubicBezTo>
                  <a:pt x="0" y="15400"/>
                  <a:pt x="15400" y="0"/>
                  <a:pt x="34368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5776" dist="859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0863" y="1477818"/>
            <a:ext cx="34368" cy="1958968"/>
          </a:xfrm>
          <a:custGeom>
            <a:avLst/>
            <a:gdLst/>
            <a:ahLst/>
            <a:cxnLst/>
            <a:rect l="l" t="t" r="r" b="b"/>
            <a:pathLst>
              <a:path w="34368" h="1958968">
                <a:moveTo>
                  <a:pt x="34368" y="0"/>
                </a:moveTo>
                <a:lnTo>
                  <a:pt x="34368" y="0"/>
                </a:lnTo>
                <a:lnTo>
                  <a:pt x="34368" y="1958968"/>
                </a:lnTo>
                <a:lnTo>
                  <a:pt x="34368" y="1958968"/>
                </a:lnTo>
                <a:cubicBezTo>
                  <a:pt x="15387" y="1958968"/>
                  <a:pt x="0" y="1943581"/>
                  <a:pt x="0" y="1924600"/>
                </a:cubicBezTo>
                <a:lnTo>
                  <a:pt x="0" y="34368"/>
                </a:lnTo>
                <a:cubicBezTo>
                  <a:pt x="0" y="15400"/>
                  <a:pt x="15400" y="0"/>
                  <a:pt x="34368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8" name="Shape 6"/>
          <p:cNvSpPr/>
          <p:nvPr/>
        </p:nvSpPr>
        <p:spPr>
          <a:xfrm>
            <a:off x="549886" y="1649658"/>
            <a:ext cx="412414" cy="412414"/>
          </a:xfrm>
          <a:custGeom>
            <a:avLst/>
            <a:gdLst/>
            <a:ahLst/>
            <a:cxnLst/>
            <a:rect l="l" t="t" r="r" b="b"/>
            <a:pathLst>
              <a:path w="412414" h="412414">
                <a:moveTo>
                  <a:pt x="206207" y="0"/>
                </a:moveTo>
                <a:lnTo>
                  <a:pt x="206207" y="0"/>
                </a:lnTo>
                <a:cubicBezTo>
                  <a:pt x="320016" y="0"/>
                  <a:pt x="412414" y="92398"/>
                  <a:pt x="412414" y="206207"/>
                </a:cubicBezTo>
                <a:lnTo>
                  <a:pt x="412414" y="206207"/>
                </a:lnTo>
                <a:cubicBezTo>
                  <a:pt x="412414" y="320016"/>
                  <a:pt x="320016" y="412414"/>
                  <a:pt x="206207" y="412414"/>
                </a:cubicBezTo>
                <a:lnTo>
                  <a:pt x="206207" y="412414"/>
                </a:lnTo>
                <a:cubicBezTo>
                  <a:pt x="92398" y="412414"/>
                  <a:pt x="0" y="320016"/>
                  <a:pt x="0" y="206207"/>
                </a:cubicBezTo>
                <a:lnTo>
                  <a:pt x="0" y="206207"/>
                </a:lnTo>
                <a:cubicBezTo>
                  <a:pt x="0" y="92398"/>
                  <a:pt x="92398" y="0"/>
                  <a:pt x="206207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9" name="Text 7"/>
          <p:cNvSpPr/>
          <p:nvPr/>
        </p:nvSpPr>
        <p:spPr>
          <a:xfrm>
            <a:off x="506926" y="1649658"/>
            <a:ext cx="498334" cy="41241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55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65404" y="1735577"/>
            <a:ext cx="1116956" cy="2405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55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明确自身需求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67070" y="2199543"/>
            <a:ext cx="137471" cy="137471"/>
          </a:xfrm>
          <a:custGeom>
            <a:avLst/>
            <a:gdLst/>
            <a:ahLst/>
            <a:cxnLst/>
            <a:rect l="l" t="t" r="r" b="b"/>
            <a:pathLst>
              <a:path w="137471" h="137471">
                <a:moveTo>
                  <a:pt x="68736" y="137471"/>
                </a:moveTo>
                <a:cubicBezTo>
                  <a:pt x="106672" y="137471"/>
                  <a:pt x="137471" y="106672"/>
                  <a:pt x="137471" y="68736"/>
                </a:cubicBezTo>
                <a:cubicBezTo>
                  <a:pt x="137471" y="30799"/>
                  <a:pt x="106672" y="0"/>
                  <a:pt x="68736" y="0"/>
                </a:cubicBezTo>
                <a:cubicBezTo>
                  <a:pt x="30799" y="0"/>
                  <a:pt x="0" y="30799"/>
                  <a:pt x="0" y="68736"/>
                </a:cubicBezTo>
                <a:cubicBezTo>
                  <a:pt x="0" y="106672"/>
                  <a:pt x="30799" y="137471"/>
                  <a:pt x="68736" y="137471"/>
                </a:cubicBezTo>
                <a:close/>
                <a:moveTo>
                  <a:pt x="68736" y="47256"/>
                </a:moveTo>
                <a:cubicBezTo>
                  <a:pt x="63983" y="47256"/>
                  <a:pt x="60144" y="51095"/>
                  <a:pt x="60144" y="55848"/>
                </a:cubicBezTo>
                <a:cubicBezTo>
                  <a:pt x="60144" y="59419"/>
                  <a:pt x="57271" y="62292"/>
                  <a:pt x="53700" y="62292"/>
                </a:cubicBezTo>
                <a:cubicBezTo>
                  <a:pt x="50129" y="62292"/>
                  <a:pt x="47256" y="59419"/>
                  <a:pt x="47256" y="55848"/>
                </a:cubicBezTo>
                <a:cubicBezTo>
                  <a:pt x="47256" y="43980"/>
                  <a:pt x="56868" y="34368"/>
                  <a:pt x="68736" y="34368"/>
                </a:cubicBezTo>
                <a:cubicBezTo>
                  <a:pt x="80603" y="34368"/>
                  <a:pt x="90216" y="43980"/>
                  <a:pt x="90216" y="55848"/>
                </a:cubicBezTo>
                <a:cubicBezTo>
                  <a:pt x="90216" y="68521"/>
                  <a:pt x="80550" y="73891"/>
                  <a:pt x="75180" y="75851"/>
                </a:cubicBezTo>
                <a:lnTo>
                  <a:pt x="75180" y="76871"/>
                </a:lnTo>
                <a:cubicBezTo>
                  <a:pt x="75180" y="80442"/>
                  <a:pt x="72307" y="83315"/>
                  <a:pt x="68736" y="83315"/>
                </a:cubicBezTo>
                <a:cubicBezTo>
                  <a:pt x="65165" y="83315"/>
                  <a:pt x="62292" y="80442"/>
                  <a:pt x="62292" y="76871"/>
                </a:cubicBezTo>
                <a:lnTo>
                  <a:pt x="62292" y="74696"/>
                </a:lnTo>
                <a:cubicBezTo>
                  <a:pt x="62292" y="69192"/>
                  <a:pt x="66266" y="65245"/>
                  <a:pt x="70374" y="63903"/>
                </a:cubicBezTo>
                <a:cubicBezTo>
                  <a:pt x="72092" y="63339"/>
                  <a:pt x="73918" y="62426"/>
                  <a:pt x="75260" y="61137"/>
                </a:cubicBezTo>
                <a:cubicBezTo>
                  <a:pt x="76415" y="60010"/>
                  <a:pt x="77328" y="58452"/>
                  <a:pt x="77328" y="55875"/>
                </a:cubicBezTo>
                <a:cubicBezTo>
                  <a:pt x="77328" y="51122"/>
                  <a:pt x="73488" y="47283"/>
                  <a:pt x="68736" y="47283"/>
                </a:cubicBezTo>
                <a:close/>
                <a:moveTo>
                  <a:pt x="60144" y="98808"/>
                </a:moveTo>
                <a:cubicBezTo>
                  <a:pt x="60144" y="94066"/>
                  <a:pt x="63994" y="90216"/>
                  <a:pt x="68736" y="90216"/>
                </a:cubicBezTo>
                <a:cubicBezTo>
                  <a:pt x="73478" y="90216"/>
                  <a:pt x="77328" y="94066"/>
                  <a:pt x="77328" y="98808"/>
                </a:cubicBezTo>
                <a:cubicBezTo>
                  <a:pt x="77328" y="103550"/>
                  <a:pt x="73478" y="107400"/>
                  <a:pt x="68736" y="107400"/>
                </a:cubicBezTo>
                <a:cubicBezTo>
                  <a:pt x="63994" y="107400"/>
                  <a:pt x="60144" y="103550"/>
                  <a:pt x="60144" y="98808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12" name="Text 10"/>
          <p:cNvSpPr/>
          <p:nvPr/>
        </p:nvSpPr>
        <p:spPr>
          <a:xfrm>
            <a:off x="790461" y="2165175"/>
            <a:ext cx="3024372" cy="22339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是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零基础 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需要系统学习，还是有经验需要拔高？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67070" y="2491670"/>
            <a:ext cx="137471" cy="137471"/>
          </a:xfrm>
          <a:custGeom>
            <a:avLst/>
            <a:gdLst/>
            <a:ahLst/>
            <a:cxnLst/>
            <a:rect l="l" t="t" r="r" b="b"/>
            <a:pathLst>
              <a:path w="137471" h="137471">
                <a:moveTo>
                  <a:pt x="68736" y="137471"/>
                </a:moveTo>
                <a:cubicBezTo>
                  <a:pt x="106672" y="137471"/>
                  <a:pt x="137471" y="106672"/>
                  <a:pt x="137471" y="68736"/>
                </a:cubicBezTo>
                <a:cubicBezTo>
                  <a:pt x="137471" y="30799"/>
                  <a:pt x="106672" y="0"/>
                  <a:pt x="68736" y="0"/>
                </a:cubicBezTo>
                <a:cubicBezTo>
                  <a:pt x="30799" y="0"/>
                  <a:pt x="0" y="30799"/>
                  <a:pt x="0" y="68736"/>
                </a:cubicBezTo>
                <a:cubicBezTo>
                  <a:pt x="0" y="106672"/>
                  <a:pt x="30799" y="137471"/>
                  <a:pt x="68736" y="137471"/>
                </a:cubicBezTo>
                <a:close/>
                <a:moveTo>
                  <a:pt x="68736" y="47256"/>
                </a:moveTo>
                <a:cubicBezTo>
                  <a:pt x="63983" y="47256"/>
                  <a:pt x="60144" y="51095"/>
                  <a:pt x="60144" y="55848"/>
                </a:cubicBezTo>
                <a:cubicBezTo>
                  <a:pt x="60144" y="59419"/>
                  <a:pt x="57271" y="62292"/>
                  <a:pt x="53700" y="62292"/>
                </a:cubicBezTo>
                <a:cubicBezTo>
                  <a:pt x="50129" y="62292"/>
                  <a:pt x="47256" y="59419"/>
                  <a:pt x="47256" y="55848"/>
                </a:cubicBezTo>
                <a:cubicBezTo>
                  <a:pt x="47256" y="43980"/>
                  <a:pt x="56868" y="34368"/>
                  <a:pt x="68736" y="34368"/>
                </a:cubicBezTo>
                <a:cubicBezTo>
                  <a:pt x="80603" y="34368"/>
                  <a:pt x="90216" y="43980"/>
                  <a:pt x="90216" y="55848"/>
                </a:cubicBezTo>
                <a:cubicBezTo>
                  <a:pt x="90216" y="68521"/>
                  <a:pt x="80550" y="73891"/>
                  <a:pt x="75180" y="75851"/>
                </a:cubicBezTo>
                <a:lnTo>
                  <a:pt x="75180" y="76871"/>
                </a:lnTo>
                <a:cubicBezTo>
                  <a:pt x="75180" y="80442"/>
                  <a:pt x="72307" y="83315"/>
                  <a:pt x="68736" y="83315"/>
                </a:cubicBezTo>
                <a:cubicBezTo>
                  <a:pt x="65165" y="83315"/>
                  <a:pt x="62292" y="80442"/>
                  <a:pt x="62292" y="76871"/>
                </a:cubicBezTo>
                <a:lnTo>
                  <a:pt x="62292" y="74696"/>
                </a:lnTo>
                <a:cubicBezTo>
                  <a:pt x="62292" y="69192"/>
                  <a:pt x="66266" y="65245"/>
                  <a:pt x="70374" y="63903"/>
                </a:cubicBezTo>
                <a:cubicBezTo>
                  <a:pt x="72092" y="63339"/>
                  <a:pt x="73918" y="62426"/>
                  <a:pt x="75260" y="61137"/>
                </a:cubicBezTo>
                <a:cubicBezTo>
                  <a:pt x="76415" y="60010"/>
                  <a:pt x="77328" y="58452"/>
                  <a:pt x="77328" y="55875"/>
                </a:cubicBezTo>
                <a:cubicBezTo>
                  <a:pt x="77328" y="51122"/>
                  <a:pt x="73488" y="47283"/>
                  <a:pt x="68736" y="47283"/>
                </a:cubicBezTo>
                <a:close/>
                <a:moveTo>
                  <a:pt x="60144" y="98808"/>
                </a:moveTo>
                <a:cubicBezTo>
                  <a:pt x="60144" y="94066"/>
                  <a:pt x="63994" y="90216"/>
                  <a:pt x="68736" y="90216"/>
                </a:cubicBezTo>
                <a:cubicBezTo>
                  <a:pt x="73478" y="90216"/>
                  <a:pt x="77328" y="94066"/>
                  <a:pt x="77328" y="98808"/>
                </a:cubicBezTo>
                <a:cubicBezTo>
                  <a:pt x="77328" y="103550"/>
                  <a:pt x="73478" y="107400"/>
                  <a:pt x="68736" y="107400"/>
                </a:cubicBezTo>
                <a:cubicBezTo>
                  <a:pt x="63994" y="107400"/>
                  <a:pt x="60144" y="103550"/>
                  <a:pt x="60144" y="98808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14" name="Text 12"/>
          <p:cNvSpPr/>
          <p:nvPr/>
        </p:nvSpPr>
        <p:spPr>
          <a:xfrm>
            <a:off x="790461" y="2457302"/>
            <a:ext cx="2474486" cy="22339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预算 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多少？能承受的价格区间是什么？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67070" y="2783797"/>
            <a:ext cx="137471" cy="137471"/>
          </a:xfrm>
          <a:custGeom>
            <a:avLst/>
            <a:gdLst/>
            <a:ahLst/>
            <a:cxnLst/>
            <a:rect l="l" t="t" r="r" b="b"/>
            <a:pathLst>
              <a:path w="137471" h="137471">
                <a:moveTo>
                  <a:pt x="68736" y="137471"/>
                </a:moveTo>
                <a:cubicBezTo>
                  <a:pt x="106672" y="137471"/>
                  <a:pt x="137471" y="106672"/>
                  <a:pt x="137471" y="68736"/>
                </a:cubicBezTo>
                <a:cubicBezTo>
                  <a:pt x="137471" y="30799"/>
                  <a:pt x="106672" y="0"/>
                  <a:pt x="68736" y="0"/>
                </a:cubicBezTo>
                <a:cubicBezTo>
                  <a:pt x="30799" y="0"/>
                  <a:pt x="0" y="30799"/>
                  <a:pt x="0" y="68736"/>
                </a:cubicBezTo>
                <a:cubicBezTo>
                  <a:pt x="0" y="106672"/>
                  <a:pt x="30799" y="137471"/>
                  <a:pt x="68736" y="137471"/>
                </a:cubicBezTo>
                <a:close/>
                <a:moveTo>
                  <a:pt x="68736" y="47256"/>
                </a:moveTo>
                <a:cubicBezTo>
                  <a:pt x="63983" y="47256"/>
                  <a:pt x="60144" y="51095"/>
                  <a:pt x="60144" y="55848"/>
                </a:cubicBezTo>
                <a:cubicBezTo>
                  <a:pt x="60144" y="59419"/>
                  <a:pt x="57271" y="62292"/>
                  <a:pt x="53700" y="62292"/>
                </a:cubicBezTo>
                <a:cubicBezTo>
                  <a:pt x="50129" y="62292"/>
                  <a:pt x="47256" y="59419"/>
                  <a:pt x="47256" y="55848"/>
                </a:cubicBezTo>
                <a:cubicBezTo>
                  <a:pt x="47256" y="43980"/>
                  <a:pt x="56868" y="34368"/>
                  <a:pt x="68736" y="34368"/>
                </a:cubicBezTo>
                <a:cubicBezTo>
                  <a:pt x="80603" y="34368"/>
                  <a:pt x="90216" y="43980"/>
                  <a:pt x="90216" y="55848"/>
                </a:cubicBezTo>
                <a:cubicBezTo>
                  <a:pt x="90216" y="68521"/>
                  <a:pt x="80550" y="73891"/>
                  <a:pt x="75180" y="75851"/>
                </a:cubicBezTo>
                <a:lnTo>
                  <a:pt x="75180" y="76871"/>
                </a:lnTo>
                <a:cubicBezTo>
                  <a:pt x="75180" y="80442"/>
                  <a:pt x="72307" y="83315"/>
                  <a:pt x="68736" y="83315"/>
                </a:cubicBezTo>
                <a:cubicBezTo>
                  <a:pt x="65165" y="83315"/>
                  <a:pt x="62292" y="80442"/>
                  <a:pt x="62292" y="76871"/>
                </a:cubicBezTo>
                <a:lnTo>
                  <a:pt x="62292" y="74696"/>
                </a:lnTo>
                <a:cubicBezTo>
                  <a:pt x="62292" y="69192"/>
                  <a:pt x="66266" y="65245"/>
                  <a:pt x="70374" y="63903"/>
                </a:cubicBezTo>
                <a:cubicBezTo>
                  <a:pt x="72092" y="63339"/>
                  <a:pt x="73918" y="62426"/>
                  <a:pt x="75260" y="61137"/>
                </a:cubicBezTo>
                <a:cubicBezTo>
                  <a:pt x="76415" y="60010"/>
                  <a:pt x="77328" y="58452"/>
                  <a:pt x="77328" y="55875"/>
                </a:cubicBezTo>
                <a:cubicBezTo>
                  <a:pt x="77328" y="51122"/>
                  <a:pt x="73488" y="47283"/>
                  <a:pt x="68736" y="47283"/>
                </a:cubicBezTo>
                <a:close/>
                <a:moveTo>
                  <a:pt x="60144" y="98808"/>
                </a:moveTo>
                <a:cubicBezTo>
                  <a:pt x="60144" y="94066"/>
                  <a:pt x="63994" y="90216"/>
                  <a:pt x="68736" y="90216"/>
                </a:cubicBezTo>
                <a:cubicBezTo>
                  <a:pt x="73478" y="90216"/>
                  <a:pt x="77328" y="94066"/>
                  <a:pt x="77328" y="98808"/>
                </a:cubicBezTo>
                <a:cubicBezTo>
                  <a:pt x="77328" y="103550"/>
                  <a:pt x="73478" y="107400"/>
                  <a:pt x="68736" y="107400"/>
                </a:cubicBezTo>
                <a:cubicBezTo>
                  <a:pt x="63994" y="107400"/>
                  <a:pt x="60144" y="103550"/>
                  <a:pt x="60144" y="98808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16" name="Text 14"/>
          <p:cNvSpPr/>
          <p:nvPr/>
        </p:nvSpPr>
        <p:spPr>
          <a:xfrm>
            <a:off x="790461" y="2749429"/>
            <a:ext cx="2749429" cy="22339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时间 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多长？备考周期和课程时长是否匹配？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67070" y="3075924"/>
            <a:ext cx="137471" cy="137471"/>
          </a:xfrm>
          <a:custGeom>
            <a:avLst/>
            <a:gdLst/>
            <a:ahLst/>
            <a:cxnLst/>
            <a:rect l="l" t="t" r="r" b="b"/>
            <a:pathLst>
              <a:path w="137471" h="137471">
                <a:moveTo>
                  <a:pt x="68736" y="137471"/>
                </a:moveTo>
                <a:cubicBezTo>
                  <a:pt x="106672" y="137471"/>
                  <a:pt x="137471" y="106672"/>
                  <a:pt x="137471" y="68736"/>
                </a:cubicBezTo>
                <a:cubicBezTo>
                  <a:pt x="137471" y="30799"/>
                  <a:pt x="106672" y="0"/>
                  <a:pt x="68736" y="0"/>
                </a:cubicBezTo>
                <a:cubicBezTo>
                  <a:pt x="30799" y="0"/>
                  <a:pt x="0" y="30799"/>
                  <a:pt x="0" y="68736"/>
                </a:cubicBezTo>
                <a:cubicBezTo>
                  <a:pt x="0" y="106672"/>
                  <a:pt x="30799" y="137471"/>
                  <a:pt x="68736" y="137471"/>
                </a:cubicBezTo>
                <a:close/>
                <a:moveTo>
                  <a:pt x="68736" y="47256"/>
                </a:moveTo>
                <a:cubicBezTo>
                  <a:pt x="63983" y="47256"/>
                  <a:pt x="60144" y="51095"/>
                  <a:pt x="60144" y="55848"/>
                </a:cubicBezTo>
                <a:cubicBezTo>
                  <a:pt x="60144" y="59419"/>
                  <a:pt x="57271" y="62292"/>
                  <a:pt x="53700" y="62292"/>
                </a:cubicBezTo>
                <a:cubicBezTo>
                  <a:pt x="50129" y="62292"/>
                  <a:pt x="47256" y="59419"/>
                  <a:pt x="47256" y="55848"/>
                </a:cubicBezTo>
                <a:cubicBezTo>
                  <a:pt x="47256" y="43980"/>
                  <a:pt x="56868" y="34368"/>
                  <a:pt x="68736" y="34368"/>
                </a:cubicBezTo>
                <a:cubicBezTo>
                  <a:pt x="80603" y="34368"/>
                  <a:pt x="90216" y="43980"/>
                  <a:pt x="90216" y="55848"/>
                </a:cubicBezTo>
                <a:cubicBezTo>
                  <a:pt x="90216" y="68521"/>
                  <a:pt x="80550" y="73891"/>
                  <a:pt x="75180" y="75851"/>
                </a:cubicBezTo>
                <a:lnTo>
                  <a:pt x="75180" y="76871"/>
                </a:lnTo>
                <a:cubicBezTo>
                  <a:pt x="75180" y="80442"/>
                  <a:pt x="72307" y="83315"/>
                  <a:pt x="68736" y="83315"/>
                </a:cubicBezTo>
                <a:cubicBezTo>
                  <a:pt x="65165" y="83315"/>
                  <a:pt x="62292" y="80442"/>
                  <a:pt x="62292" y="76871"/>
                </a:cubicBezTo>
                <a:lnTo>
                  <a:pt x="62292" y="74696"/>
                </a:lnTo>
                <a:cubicBezTo>
                  <a:pt x="62292" y="69192"/>
                  <a:pt x="66266" y="65245"/>
                  <a:pt x="70374" y="63903"/>
                </a:cubicBezTo>
                <a:cubicBezTo>
                  <a:pt x="72092" y="63339"/>
                  <a:pt x="73918" y="62426"/>
                  <a:pt x="75260" y="61137"/>
                </a:cubicBezTo>
                <a:cubicBezTo>
                  <a:pt x="76415" y="60010"/>
                  <a:pt x="77328" y="58452"/>
                  <a:pt x="77328" y="55875"/>
                </a:cubicBezTo>
                <a:cubicBezTo>
                  <a:pt x="77328" y="51122"/>
                  <a:pt x="73488" y="47283"/>
                  <a:pt x="68736" y="47283"/>
                </a:cubicBezTo>
                <a:close/>
                <a:moveTo>
                  <a:pt x="60144" y="98808"/>
                </a:moveTo>
                <a:cubicBezTo>
                  <a:pt x="60144" y="94066"/>
                  <a:pt x="63994" y="90216"/>
                  <a:pt x="68736" y="90216"/>
                </a:cubicBezTo>
                <a:cubicBezTo>
                  <a:pt x="73478" y="90216"/>
                  <a:pt x="77328" y="94066"/>
                  <a:pt x="77328" y="98808"/>
                </a:cubicBezTo>
                <a:cubicBezTo>
                  <a:pt x="77328" y="103550"/>
                  <a:pt x="73478" y="107400"/>
                  <a:pt x="68736" y="107400"/>
                </a:cubicBezTo>
                <a:cubicBezTo>
                  <a:pt x="63994" y="107400"/>
                  <a:pt x="60144" y="103550"/>
                  <a:pt x="60144" y="98808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18" name="Text 16"/>
          <p:cNvSpPr/>
          <p:nvPr/>
        </p:nvSpPr>
        <p:spPr>
          <a:xfrm>
            <a:off x="790461" y="3041556"/>
            <a:ext cx="2062072" cy="22339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更看重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师资 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、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价格 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还是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服务 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？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60863" y="3574258"/>
            <a:ext cx="5662106" cy="2268279"/>
          </a:xfrm>
          <a:custGeom>
            <a:avLst/>
            <a:gdLst/>
            <a:ahLst/>
            <a:cxnLst/>
            <a:rect l="l" t="t" r="r" b="b"/>
            <a:pathLst>
              <a:path w="5662106" h="2268279">
                <a:moveTo>
                  <a:pt x="34368" y="0"/>
                </a:moveTo>
                <a:lnTo>
                  <a:pt x="5593377" y="0"/>
                </a:lnTo>
                <a:cubicBezTo>
                  <a:pt x="5631335" y="0"/>
                  <a:pt x="5662106" y="30771"/>
                  <a:pt x="5662106" y="68729"/>
                </a:cubicBezTo>
                <a:lnTo>
                  <a:pt x="5662106" y="2199550"/>
                </a:lnTo>
                <a:cubicBezTo>
                  <a:pt x="5662106" y="2237508"/>
                  <a:pt x="5631335" y="2268279"/>
                  <a:pt x="5593377" y="2268279"/>
                </a:cubicBezTo>
                <a:lnTo>
                  <a:pt x="34368" y="2268279"/>
                </a:lnTo>
                <a:cubicBezTo>
                  <a:pt x="15387" y="2268279"/>
                  <a:pt x="0" y="2252892"/>
                  <a:pt x="0" y="2233911"/>
                </a:cubicBezTo>
                <a:lnTo>
                  <a:pt x="0" y="34368"/>
                </a:lnTo>
                <a:cubicBezTo>
                  <a:pt x="0" y="15400"/>
                  <a:pt x="15400" y="0"/>
                  <a:pt x="34368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5776" dist="859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360863" y="3574258"/>
            <a:ext cx="34368" cy="2268279"/>
          </a:xfrm>
          <a:custGeom>
            <a:avLst/>
            <a:gdLst/>
            <a:ahLst/>
            <a:cxnLst/>
            <a:rect l="l" t="t" r="r" b="b"/>
            <a:pathLst>
              <a:path w="34368" h="2268279">
                <a:moveTo>
                  <a:pt x="34368" y="0"/>
                </a:moveTo>
                <a:lnTo>
                  <a:pt x="34368" y="0"/>
                </a:lnTo>
                <a:lnTo>
                  <a:pt x="34368" y="2268279"/>
                </a:lnTo>
                <a:lnTo>
                  <a:pt x="34368" y="2268279"/>
                </a:lnTo>
                <a:cubicBezTo>
                  <a:pt x="15387" y="2268279"/>
                  <a:pt x="0" y="2252892"/>
                  <a:pt x="0" y="2233911"/>
                </a:cubicBezTo>
                <a:lnTo>
                  <a:pt x="0" y="34368"/>
                </a:lnTo>
                <a:cubicBezTo>
                  <a:pt x="0" y="15400"/>
                  <a:pt x="15400" y="0"/>
                  <a:pt x="34368" y="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21" name="Shape 19"/>
          <p:cNvSpPr/>
          <p:nvPr/>
        </p:nvSpPr>
        <p:spPr>
          <a:xfrm>
            <a:off x="549886" y="3746097"/>
            <a:ext cx="412414" cy="412414"/>
          </a:xfrm>
          <a:custGeom>
            <a:avLst/>
            <a:gdLst/>
            <a:ahLst/>
            <a:cxnLst/>
            <a:rect l="l" t="t" r="r" b="b"/>
            <a:pathLst>
              <a:path w="412414" h="412414">
                <a:moveTo>
                  <a:pt x="206207" y="0"/>
                </a:moveTo>
                <a:lnTo>
                  <a:pt x="206207" y="0"/>
                </a:lnTo>
                <a:cubicBezTo>
                  <a:pt x="320016" y="0"/>
                  <a:pt x="412414" y="92398"/>
                  <a:pt x="412414" y="206207"/>
                </a:cubicBezTo>
                <a:lnTo>
                  <a:pt x="412414" y="206207"/>
                </a:lnTo>
                <a:cubicBezTo>
                  <a:pt x="412414" y="320016"/>
                  <a:pt x="320016" y="412414"/>
                  <a:pt x="206207" y="412414"/>
                </a:cubicBezTo>
                <a:lnTo>
                  <a:pt x="206207" y="412414"/>
                </a:lnTo>
                <a:cubicBezTo>
                  <a:pt x="92398" y="412414"/>
                  <a:pt x="0" y="320016"/>
                  <a:pt x="0" y="206207"/>
                </a:cubicBezTo>
                <a:lnTo>
                  <a:pt x="0" y="206207"/>
                </a:lnTo>
                <a:cubicBezTo>
                  <a:pt x="0" y="92398"/>
                  <a:pt x="92398" y="0"/>
                  <a:pt x="206207" y="0"/>
                </a:cubicBezTo>
                <a:close/>
              </a:path>
            </a:pathLst>
          </a:custGeom>
          <a:solidFill>
            <a:srgbClr val="5E7C73"/>
          </a:solidFill>
        </p:spPr>
      </p:sp>
      <p:sp>
        <p:nvSpPr>
          <p:cNvPr id="22" name="Text 20"/>
          <p:cNvSpPr/>
          <p:nvPr/>
        </p:nvSpPr>
        <p:spPr>
          <a:xfrm>
            <a:off x="506926" y="3746097"/>
            <a:ext cx="498334" cy="41241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55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65404" y="3832017"/>
            <a:ext cx="1228651" cy="2405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55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坚持"试听为王"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49886" y="4261615"/>
            <a:ext cx="5301243" cy="1409082"/>
          </a:xfrm>
          <a:custGeom>
            <a:avLst/>
            <a:gdLst/>
            <a:ahLst/>
            <a:cxnLst/>
            <a:rect l="l" t="t" r="r" b="b"/>
            <a:pathLst>
              <a:path w="5301243" h="1409082">
                <a:moveTo>
                  <a:pt x="68735" y="0"/>
                </a:moveTo>
                <a:lnTo>
                  <a:pt x="5232508" y="0"/>
                </a:lnTo>
                <a:cubicBezTo>
                  <a:pt x="5270469" y="0"/>
                  <a:pt x="5301243" y="30774"/>
                  <a:pt x="5301243" y="68735"/>
                </a:cubicBezTo>
                <a:lnTo>
                  <a:pt x="5301243" y="1340347"/>
                </a:lnTo>
                <a:cubicBezTo>
                  <a:pt x="5301243" y="1378309"/>
                  <a:pt x="5270469" y="1409082"/>
                  <a:pt x="5232508" y="1409082"/>
                </a:cubicBezTo>
                <a:lnTo>
                  <a:pt x="68735" y="1409082"/>
                </a:lnTo>
                <a:cubicBezTo>
                  <a:pt x="30774" y="1409082"/>
                  <a:pt x="0" y="1378309"/>
                  <a:pt x="0" y="1340347"/>
                </a:cubicBezTo>
                <a:lnTo>
                  <a:pt x="0" y="68735"/>
                </a:lnTo>
                <a:cubicBezTo>
                  <a:pt x="0" y="30799"/>
                  <a:pt x="30799" y="0"/>
                  <a:pt x="68735" y="0"/>
                </a:cubicBezTo>
                <a:close/>
              </a:path>
            </a:pathLst>
          </a:custGeom>
          <a:solidFill>
            <a:srgbClr val="5E7C73">
              <a:alpha val="10196"/>
            </a:srgbClr>
          </a:solidFill>
        </p:spPr>
      </p:sp>
      <p:sp>
        <p:nvSpPr>
          <p:cNvPr id="25" name="Text 23"/>
          <p:cNvSpPr/>
          <p:nvPr/>
        </p:nvSpPr>
        <p:spPr>
          <a:xfrm>
            <a:off x="687357" y="4416271"/>
            <a:ext cx="756093" cy="18329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核心原则：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48693" y="4725581"/>
            <a:ext cx="5103628" cy="4811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2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没有亲身体验</a:t>
            </a:r>
            <a:endParaRPr lang="en-US" sz="1600" dirty="0"/>
          </a:p>
          <a:p>
            <a:pPr algn="ctr">
              <a:lnSpc>
                <a:spcPct val="130000"/>
              </a:lnSpc>
            </a:pPr>
            <a:r>
              <a:rPr lang="en-US" sz="122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所有宣传都可能有水分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87357" y="5309835"/>
            <a:ext cx="5095036" cy="22339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务必参加试听课，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亲自感受 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教师的授课风格、专业度和课堂氛围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180488" y="1477818"/>
            <a:ext cx="5662106" cy="1958968"/>
          </a:xfrm>
          <a:custGeom>
            <a:avLst/>
            <a:gdLst/>
            <a:ahLst/>
            <a:cxnLst/>
            <a:rect l="l" t="t" r="r" b="b"/>
            <a:pathLst>
              <a:path w="5662106" h="1958968">
                <a:moveTo>
                  <a:pt x="34368" y="0"/>
                </a:moveTo>
                <a:lnTo>
                  <a:pt x="5593366" y="0"/>
                </a:lnTo>
                <a:cubicBezTo>
                  <a:pt x="5631330" y="0"/>
                  <a:pt x="5662106" y="30776"/>
                  <a:pt x="5662106" y="68740"/>
                </a:cubicBezTo>
                <a:lnTo>
                  <a:pt x="5662106" y="1890228"/>
                </a:lnTo>
                <a:cubicBezTo>
                  <a:pt x="5662106" y="1928192"/>
                  <a:pt x="5631330" y="1958968"/>
                  <a:pt x="5593366" y="1958968"/>
                </a:cubicBezTo>
                <a:lnTo>
                  <a:pt x="34368" y="1958968"/>
                </a:lnTo>
                <a:cubicBezTo>
                  <a:pt x="15387" y="1958968"/>
                  <a:pt x="0" y="1943581"/>
                  <a:pt x="0" y="1924600"/>
                </a:cubicBezTo>
                <a:lnTo>
                  <a:pt x="0" y="34368"/>
                </a:lnTo>
                <a:cubicBezTo>
                  <a:pt x="0" y="15400"/>
                  <a:pt x="15400" y="0"/>
                  <a:pt x="34368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25776" dist="859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180488" y="1477818"/>
            <a:ext cx="34368" cy="1958968"/>
          </a:xfrm>
          <a:custGeom>
            <a:avLst/>
            <a:gdLst/>
            <a:ahLst/>
            <a:cxnLst/>
            <a:rect l="l" t="t" r="r" b="b"/>
            <a:pathLst>
              <a:path w="34368" h="1958968">
                <a:moveTo>
                  <a:pt x="34368" y="0"/>
                </a:moveTo>
                <a:lnTo>
                  <a:pt x="34368" y="0"/>
                </a:lnTo>
                <a:lnTo>
                  <a:pt x="34368" y="1958968"/>
                </a:lnTo>
                <a:lnTo>
                  <a:pt x="34368" y="1958968"/>
                </a:lnTo>
                <a:cubicBezTo>
                  <a:pt x="15387" y="1958968"/>
                  <a:pt x="0" y="1943581"/>
                  <a:pt x="0" y="1924600"/>
                </a:cubicBezTo>
                <a:lnTo>
                  <a:pt x="0" y="34368"/>
                </a:lnTo>
                <a:cubicBezTo>
                  <a:pt x="0" y="15400"/>
                  <a:pt x="15400" y="0"/>
                  <a:pt x="34368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0" name="Shape 28"/>
          <p:cNvSpPr/>
          <p:nvPr/>
        </p:nvSpPr>
        <p:spPr>
          <a:xfrm>
            <a:off x="6369511" y="1649658"/>
            <a:ext cx="412414" cy="412414"/>
          </a:xfrm>
          <a:custGeom>
            <a:avLst/>
            <a:gdLst/>
            <a:ahLst/>
            <a:cxnLst/>
            <a:rect l="l" t="t" r="r" b="b"/>
            <a:pathLst>
              <a:path w="412414" h="412414">
                <a:moveTo>
                  <a:pt x="206207" y="0"/>
                </a:moveTo>
                <a:lnTo>
                  <a:pt x="206207" y="0"/>
                </a:lnTo>
                <a:cubicBezTo>
                  <a:pt x="320016" y="0"/>
                  <a:pt x="412414" y="92398"/>
                  <a:pt x="412414" y="206207"/>
                </a:cubicBezTo>
                <a:lnTo>
                  <a:pt x="412414" y="206207"/>
                </a:lnTo>
                <a:cubicBezTo>
                  <a:pt x="412414" y="320016"/>
                  <a:pt x="320016" y="412414"/>
                  <a:pt x="206207" y="412414"/>
                </a:cubicBezTo>
                <a:lnTo>
                  <a:pt x="206207" y="412414"/>
                </a:lnTo>
                <a:cubicBezTo>
                  <a:pt x="92398" y="412414"/>
                  <a:pt x="0" y="320016"/>
                  <a:pt x="0" y="206207"/>
                </a:cubicBezTo>
                <a:lnTo>
                  <a:pt x="0" y="206207"/>
                </a:lnTo>
                <a:cubicBezTo>
                  <a:pt x="0" y="92398"/>
                  <a:pt x="92398" y="0"/>
                  <a:pt x="206207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1" name="Text 29"/>
          <p:cNvSpPr/>
          <p:nvPr/>
        </p:nvSpPr>
        <p:spPr>
          <a:xfrm>
            <a:off x="6326551" y="1649658"/>
            <a:ext cx="498334" cy="41241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55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03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885029" y="1735577"/>
            <a:ext cx="1116956" cy="2405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55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多方验证信息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386695" y="2199543"/>
            <a:ext cx="137471" cy="137471"/>
          </a:xfrm>
          <a:custGeom>
            <a:avLst/>
            <a:gdLst/>
            <a:ahLst/>
            <a:cxnLst/>
            <a:rect l="l" t="t" r="r" b="b"/>
            <a:pathLst>
              <a:path w="137471" h="137471">
                <a:moveTo>
                  <a:pt x="68736" y="137471"/>
                </a:moveTo>
                <a:cubicBezTo>
                  <a:pt x="106672" y="137471"/>
                  <a:pt x="137471" y="106672"/>
                  <a:pt x="137471" y="68736"/>
                </a:cubicBezTo>
                <a:cubicBezTo>
                  <a:pt x="137471" y="30799"/>
                  <a:pt x="106672" y="0"/>
                  <a:pt x="68736" y="0"/>
                </a:cubicBezTo>
                <a:cubicBezTo>
                  <a:pt x="30799" y="0"/>
                  <a:pt x="0" y="30799"/>
                  <a:pt x="0" y="68736"/>
                </a:cubicBezTo>
                <a:cubicBezTo>
                  <a:pt x="0" y="106672"/>
                  <a:pt x="30799" y="137471"/>
                  <a:pt x="68736" y="137471"/>
                </a:cubicBezTo>
                <a:close/>
                <a:moveTo>
                  <a:pt x="91397" y="57110"/>
                </a:moveTo>
                <a:lnTo>
                  <a:pt x="69917" y="91478"/>
                </a:lnTo>
                <a:cubicBezTo>
                  <a:pt x="68789" y="93277"/>
                  <a:pt x="66856" y="94404"/>
                  <a:pt x="64735" y="94512"/>
                </a:cubicBezTo>
                <a:cubicBezTo>
                  <a:pt x="62614" y="94619"/>
                  <a:pt x="60573" y="93652"/>
                  <a:pt x="59311" y="91934"/>
                </a:cubicBezTo>
                <a:lnTo>
                  <a:pt x="46423" y="74750"/>
                </a:lnTo>
                <a:cubicBezTo>
                  <a:pt x="44275" y="71904"/>
                  <a:pt x="44866" y="67877"/>
                  <a:pt x="47712" y="65729"/>
                </a:cubicBezTo>
                <a:cubicBezTo>
                  <a:pt x="50558" y="63581"/>
                  <a:pt x="54586" y="64171"/>
                  <a:pt x="56734" y="67017"/>
                </a:cubicBezTo>
                <a:lnTo>
                  <a:pt x="63983" y="76683"/>
                </a:lnTo>
                <a:lnTo>
                  <a:pt x="80469" y="50290"/>
                </a:lnTo>
                <a:cubicBezTo>
                  <a:pt x="82349" y="47283"/>
                  <a:pt x="86322" y="46343"/>
                  <a:pt x="89356" y="48249"/>
                </a:cubicBezTo>
                <a:cubicBezTo>
                  <a:pt x="92390" y="50156"/>
                  <a:pt x="93303" y="54103"/>
                  <a:pt x="91397" y="57137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4" name="Text 32"/>
          <p:cNvSpPr/>
          <p:nvPr/>
        </p:nvSpPr>
        <p:spPr>
          <a:xfrm>
            <a:off x="6610086" y="2165175"/>
            <a:ext cx="3230579" cy="22339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0" b="1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机构宣传：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了解官方提供的师资、课程、通过率信息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386695" y="2491670"/>
            <a:ext cx="137471" cy="137471"/>
          </a:xfrm>
          <a:custGeom>
            <a:avLst/>
            <a:gdLst/>
            <a:ahLst/>
            <a:cxnLst/>
            <a:rect l="l" t="t" r="r" b="b"/>
            <a:pathLst>
              <a:path w="137471" h="137471">
                <a:moveTo>
                  <a:pt x="68736" y="137471"/>
                </a:moveTo>
                <a:cubicBezTo>
                  <a:pt x="106672" y="137471"/>
                  <a:pt x="137471" y="106672"/>
                  <a:pt x="137471" y="68736"/>
                </a:cubicBezTo>
                <a:cubicBezTo>
                  <a:pt x="137471" y="30799"/>
                  <a:pt x="106672" y="0"/>
                  <a:pt x="68736" y="0"/>
                </a:cubicBezTo>
                <a:cubicBezTo>
                  <a:pt x="30799" y="0"/>
                  <a:pt x="0" y="30799"/>
                  <a:pt x="0" y="68736"/>
                </a:cubicBezTo>
                <a:cubicBezTo>
                  <a:pt x="0" y="106672"/>
                  <a:pt x="30799" y="137471"/>
                  <a:pt x="68736" y="137471"/>
                </a:cubicBezTo>
                <a:close/>
                <a:moveTo>
                  <a:pt x="91397" y="57110"/>
                </a:moveTo>
                <a:lnTo>
                  <a:pt x="69917" y="91478"/>
                </a:lnTo>
                <a:cubicBezTo>
                  <a:pt x="68789" y="93277"/>
                  <a:pt x="66856" y="94404"/>
                  <a:pt x="64735" y="94512"/>
                </a:cubicBezTo>
                <a:cubicBezTo>
                  <a:pt x="62614" y="94619"/>
                  <a:pt x="60573" y="93652"/>
                  <a:pt x="59311" y="91934"/>
                </a:cubicBezTo>
                <a:lnTo>
                  <a:pt x="46423" y="74750"/>
                </a:lnTo>
                <a:cubicBezTo>
                  <a:pt x="44275" y="71904"/>
                  <a:pt x="44866" y="67877"/>
                  <a:pt x="47712" y="65729"/>
                </a:cubicBezTo>
                <a:cubicBezTo>
                  <a:pt x="50558" y="63581"/>
                  <a:pt x="54586" y="64171"/>
                  <a:pt x="56734" y="67017"/>
                </a:cubicBezTo>
                <a:lnTo>
                  <a:pt x="63983" y="76683"/>
                </a:lnTo>
                <a:lnTo>
                  <a:pt x="80469" y="50290"/>
                </a:lnTo>
                <a:cubicBezTo>
                  <a:pt x="82349" y="47283"/>
                  <a:pt x="86322" y="46343"/>
                  <a:pt x="89356" y="48249"/>
                </a:cubicBezTo>
                <a:cubicBezTo>
                  <a:pt x="92390" y="50156"/>
                  <a:pt x="93303" y="54103"/>
                  <a:pt x="91397" y="57137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6" name="Text 34"/>
          <p:cNvSpPr/>
          <p:nvPr/>
        </p:nvSpPr>
        <p:spPr>
          <a:xfrm>
            <a:off x="6610086" y="2457302"/>
            <a:ext cx="3436786" cy="22339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0" b="1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学员评价：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在知乎、小红书等平台寻找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真实学员 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的反馈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386695" y="2783797"/>
            <a:ext cx="137471" cy="137471"/>
          </a:xfrm>
          <a:custGeom>
            <a:avLst/>
            <a:gdLst/>
            <a:ahLst/>
            <a:cxnLst/>
            <a:rect l="l" t="t" r="r" b="b"/>
            <a:pathLst>
              <a:path w="137471" h="137471">
                <a:moveTo>
                  <a:pt x="68736" y="137471"/>
                </a:moveTo>
                <a:cubicBezTo>
                  <a:pt x="106672" y="137471"/>
                  <a:pt x="137471" y="106672"/>
                  <a:pt x="137471" y="68736"/>
                </a:cubicBezTo>
                <a:cubicBezTo>
                  <a:pt x="137471" y="30799"/>
                  <a:pt x="106672" y="0"/>
                  <a:pt x="68736" y="0"/>
                </a:cubicBezTo>
                <a:cubicBezTo>
                  <a:pt x="30799" y="0"/>
                  <a:pt x="0" y="30799"/>
                  <a:pt x="0" y="68736"/>
                </a:cubicBezTo>
                <a:cubicBezTo>
                  <a:pt x="0" y="106672"/>
                  <a:pt x="30799" y="137471"/>
                  <a:pt x="68736" y="137471"/>
                </a:cubicBezTo>
                <a:close/>
                <a:moveTo>
                  <a:pt x="91397" y="57110"/>
                </a:moveTo>
                <a:lnTo>
                  <a:pt x="69917" y="91478"/>
                </a:lnTo>
                <a:cubicBezTo>
                  <a:pt x="68789" y="93277"/>
                  <a:pt x="66856" y="94404"/>
                  <a:pt x="64735" y="94512"/>
                </a:cubicBezTo>
                <a:cubicBezTo>
                  <a:pt x="62614" y="94619"/>
                  <a:pt x="60573" y="93652"/>
                  <a:pt x="59311" y="91934"/>
                </a:cubicBezTo>
                <a:lnTo>
                  <a:pt x="46423" y="74750"/>
                </a:lnTo>
                <a:cubicBezTo>
                  <a:pt x="44275" y="71904"/>
                  <a:pt x="44866" y="67877"/>
                  <a:pt x="47712" y="65729"/>
                </a:cubicBezTo>
                <a:cubicBezTo>
                  <a:pt x="50558" y="63581"/>
                  <a:pt x="54586" y="64171"/>
                  <a:pt x="56734" y="67017"/>
                </a:cubicBezTo>
                <a:lnTo>
                  <a:pt x="63983" y="76683"/>
                </a:lnTo>
                <a:lnTo>
                  <a:pt x="80469" y="50290"/>
                </a:lnTo>
                <a:cubicBezTo>
                  <a:pt x="82349" y="47283"/>
                  <a:pt x="86322" y="46343"/>
                  <a:pt x="89356" y="48249"/>
                </a:cubicBezTo>
                <a:cubicBezTo>
                  <a:pt x="92390" y="50156"/>
                  <a:pt x="93303" y="54103"/>
                  <a:pt x="91397" y="57137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38" name="Text 36"/>
          <p:cNvSpPr/>
          <p:nvPr/>
        </p:nvSpPr>
        <p:spPr>
          <a:xfrm>
            <a:off x="6610086" y="2749429"/>
            <a:ext cx="3093108" cy="22339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0" b="1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试听感受：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结合自身试听体验，判断是否符合预期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386695" y="3075924"/>
            <a:ext cx="137471" cy="137471"/>
          </a:xfrm>
          <a:custGeom>
            <a:avLst/>
            <a:gdLst/>
            <a:ahLst/>
            <a:cxnLst/>
            <a:rect l="l" t="t" r="r" b="b"/>
            <a:pathLst>
              <a:path w="137471" h="137471">
                <a:moveTo>
                  <a:pt x="68736" y="137471"/>
                </a:moveTo>
                <a:cubicBezTo>
                  <a:pt x="106672" y="137471"/>
                  <a:pt x="137471" y="106672"/>
                  <a:pt x="137471" y="68736"/>
                </a:cubicBezTo>
                <a:cubicBezTo>
                  <a:pt x="137471" y="30799"/>
                  <a:pt x="106672" y="0"/>
                  <a:pt x="68736" y="0"/>
                </a:cubicBezTo>
                <a:cubicBezTo>
                  <a:pt x="30799" y="0"/>
                  <a:pt x="0" y="30799"/>
                  <a:pt x="0" y="68736"/>
                </a:cubicBezTo>
                <a:cubicBezTo>
                  <a:pt x="0" y="106672"/>
                  <a:pt x="30799" y="137471"/>
                  <a:pt x="68736" y="137471"/>
                </a:cubicBezTo>
                <a:close/>
                <a:moveTo>
                  <a:pt x="91397" y="57110"/>
                </a:moveTo>
                <a:lnTo>
                  <a:pt x="69917" y="91478"/>
                </a:lnTo>
                <a:cubicBezTo>
                  <a:pt x="68789" y="93277"/>
                  <a:pt x="66856" y="94404"/>
                  <a:pt x="64735" y="94512"/>
                </a:cubicBezTo>
                <a:cubicBezTo>
                  <a:pt x="62614" y="94619"/>
                  <a:pt x="60573" y="93652"/>
                  <a:pt x="59311" y="91934"/>
                </a:cubicBezTo>
                <a:lnTo>
                  <a:pt x="46423" y="74750"/>
                </a:lnTo>
                <a:cubicBezTo>
                  <a:pt x="44275" y="71904"/>
                  <a:pt x="44866" y="67877"/>
                  <a:pt x="47712" y="65729"/>
                </a:cubicBezTo>
                <a:cubicBezTo>
                  <a:pt x="50558" y="63581"/>
                  <a:pt x="54586" y="64171"/>
                  <a:pt x="56734" y="67017"/>
                </a:cubicBezTo>
                <a:lnTo>
                  <a:pt x="63983" y="76683"/>
                </a:lnTo>
                <a:lnTo>
                  <a:pt x="80469" y="50290"/>
                </a:lnTo>
                <a:cubicBezTo>
                  <a:pt x="82349" y="47283"/>
                  <a:pt x="86322" y="46343"/>
                  <a:pt x="89356" y="48249"/>
                </a:cubicBezTo>
                <a:cubicBezTo>
                  <a:pt x="92390" y="50156"/>
                  <a:pt x="93303" y="54103"/>
                  <a:pt x="91397" y="57137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40" name="Text 38"/>
          <p:cNvSpPr/>
          <p:nvPr/>
        </p:nvSpPr>
        <p:spPr>
          <a:xfrm>
            <a:off x="6610086" y="3041556"/>
            <a:ext cx="2886901" cy="22339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0" b="1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综合判断：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三方信息交叉验证，做出</a:t>
            </a:r>
            <a:r>
              <a:rPr lang="en-US" sz="1080" dirty="0">
                <a:solidFill>
                  <a:srgbClr val="2F3D40">
                    <a:alpha val="80000"/>
                  </a:srgbClr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理性决策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163304" y="3574258"/>
            <a:ext cx="5679290" cy="2646326"/>
          </a:xfrm>
          <a:custGeom>
            <a:avLst/>
            <a:gdLst/>
            <a:ahLst/>
            <a:cxnLst/>
            <a:rect l="l" t="t" r="r" b="b"/>
            <a:pathLst>
              <a:path w="5679290" h="2646326">
                <a:moveTo>
                  <a:pt x="68725" y="0"/>
                </a:moveTo>
                <a:lnTo>
                  <a:pt x="5610565" y="0"/>
                </a:lnTo>
                <a:cubicBezTo>
                  <a:pt x="5648520" y="0"/>
                  <a:pt x="5679290" y="30769"/>
                  <a:pt x="5679290" y="68725"/>
                </a:cubicBezTo>
                <a:lnTo>
                  <a:pt x="5679290" y="2577601"/>
                </a:lnTo>
                <a:cubicBezTo>
                  <a:pt x="5679290" y="2615556"/>
                  <a:pt x="5648520" y="2646326"/>
                  <a:pt x="5610565" y="2646326"/>
                </a:cubicBezTo>
                <a:lnTo>
                  <a:pt x="68725" y="2646326"/>
                </a:lnTo>
                <a:cubicBezTo>
                  <a:pt x="30769" y="2646326"/>
                  <a:pt x="0" y="2615556"/>
                  <a:pt x="0" y="2577601"/>
                </a:cubicBezTo>
                <a:lnTo>
                  <a:pt x="0" y="68725"/>
                </a:lnTo>
                <a:cubicBezTo>
                  <a:pt x="0" y="30795"/>
                  <a:pt x="30795" y="0"/>
                  <a:pt x="68725" y="0"/>
                </a:cubicBezTo>
                <a:close/>
              </a:path>
            </a:pathLst>
          </a:custGeom>
          <a:solidFill>
            <a:srgbClr val="2A4B43"/>
          </a:solidFill>
        </p:spPr>
      </p:sp>
      <p:sp>
        <p:nvSpPr>
          <p:cNvPr id="42" name="Shape 40"/>
          <p:cNvSpPr/>
          <p:nvPr/>
        </p:nvSpPr>
        <p:spPr>
          <a:xfrm>
            <a:off x="6335143" y="3746097"/>
            <a:ext cx="412414" cy="412414"/>
          </a:xfrm>
          <a:custGeom>
            <a:avLst/>
            <a:gdLst/>
            <a:ahLst/>
            <a:cxnLst/>
            <a:rect l="l" t="t" r="r" b="b"/>
            <a:pathLst>
              <a:path w="412414" h="412414">
                <a:moveTo>
                  <a:pt x="206207" y="0"/>
                </a:moveTo>
                <a:lnTo>
                  <a:pt x="206207" y="0"/>
                </a:lnTo>
                <a:cubicBezTo>
                  <a:pt x="320016" y="0"/>
                  <a:pt x="412414" y="92398"/>
                  <a:pt x="412414" y="206207"/>
                </a:cubicBezTo>
                <a:lnTo>
                  <a:pt x="412414" y="206207"/>
                </a:lnTo>
                <a:cubicBezTo>
                  <a:pt x="412414" y="320016"/>
                  <a:pt x="320016" y="412414"/>
                  <a:pt x="206207" y="412414"/>
                </a:cubicBezTo>
                <a:lnTo>
                  <a:pt x="206207" y="412414"/>
                </a:lnTo>
                <a:cubicBezTo>
                  <a:pt x="92398" y="412414"/>
                  <a:pt x="0" y="320016"/>
                  <a:pt x="0" y="206207"/>
                </a:cubicBezTo>
                <a:lnTo>
                  <a:pt x="0" y="206207"/>
                </a:lnTo>
                <a:cubicBezTo>
                  <a:pt x="0" y="92398"/>
                  <a:pt x="92398" y="0"/>
                  <a:pt x="206207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</p:spPr>
      </p:sp>
      <p:sp>
        <p:nvSpPr>
          <p:cNvPr id="43" name="Text 41"/>
          <p:cNvSpPr/>
          <p:nvPr/>
        </p:nvSpPr>
        <p:spPr>
          <a:xfrm>
            <a:off x="6292184" y="3746097"/>
            <a:ext cx="498334" cy="41241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55" b="1" dirty="0">
                <a:solidFill>
                  <a:srgbClr val="FFFFFF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04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850661" y="3832017"/>
            <a:ext cx="1348939" cy="2405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55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重视"练"胜于"听"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335143" y="4261615"/>
            <a:ext cx="5335611" cy="429598"/>
          </a:xfrm>
          <a:custGeom>
            <a:avLst/>
            <a:gdLst/>
            <a:ahLst/>
            <a:cxnLst/>
            <a:rect l="l" t="t" r="r" b="b"/>
            <a:pathLst>
              <a:path w="5335611" h="429598">
                <a:moveTo>
                  <a:pt x="68736" y="0"/>
                </a:moveTo>
                <a:lnTo>
                  <a:pt x="5266875" y="0"/>
                </a:lnTo>
                <a:cubicBezTo>
                  <a:pt x="5304837" y="0"/>
                  <a:pt x="5335611" y="30774"/>
                  <a:pt x="5335611" y="68736"/>
                </a:cubicBezTo>
                <a:lnTo>
                  <a:pt x="5335611" y="360863"/>
                </a:lnTo>
                <a:cubicBezTo>
                  <a:pt x="5335611" y="398824"/>
                  <a:pt x="5304837" y="429598"/>
                  <a:pt x="5266875" y="429598"/>
                </a:cubicBezTo>
                <a:lnTo>
                  <a:pt x="68736" y="429598"/>
                </a:lnTo>
                <a:cubicBezTo>
                  <a:pt x="30774" y="429598"/>
                  <a:pt x="0" y="398824"/>
                  <a:pt x="0" y="360863"/>
                </a:cubicBezTo>
                <a:lnTo>
                  <a:pt x="0" y="68736"/>
                </a:lnTo>
                <a:cubicBezTo>
                  <a:pt x="0" y="30799"/>
                  <a:pt x="30799" y="0"/>
                  <a:pt x="68736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</p:spPr>
      </p:sp>
      <p:sp>
        <p:nvSpPr>
          <p:cNvPr id="46" name="Text 44"/>
          <p:cNvSpPr/>
          <p:nvPr/>
        </p:nvSpPr>
        <p:spPr>
          <a:xfrm>
            <a:off x="6438247" y="4364719"/>
            <a:ext cx="5198140" cy="22339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0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无论选择哪家机构，</a:t>
            </a:r>
            <a:r>
              <a:rPr lang="en-US" sz="1080" b="1" dirty="0">
                <a:solidFill>
                  <a:srgbClr val="FFFFFF"/>
                </a:solidFill>
                <a:highlight>
                  <a:srgbClr val="B58A3F">
                    <a:alpha val="3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面试成功的关键 </a:t>
            </a:r>
            <a:r>
              <a:rPr lang="en-US" sz="1080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在于：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335143" y="4794317"/>
            <a:ext cx="2620550" cy="859197"/>
          </a:xfrm>
          <a:custGeom>
            <a:avLst/>
            <a:gdLst/>
            <a:ahLst/>
            <a:cxnLst/>
            <a:rect l="l" t="t" r="r" b="b"/>
            <a:pathLst>
              <a:path w="2620550" h="859197">
                <a:moveTo>
                  <a:pt x="34368" y="0"/>
                </a:moveTo>
                <a:lnTo>
                  <a:pt x="2586182" y="0"/>
                </a:lnTo>
                <a:cubicBezTo>
                  <a:pt x="2605163" y="0"/>
                  <a:pt x="2620550" y="15387"/>
                  <a:pt x="2620550" y="34368"/>
                </a:cubicBezTo>
                <a:lnTo>
                  <a:pt x="2620550" y="824829"/>
                </a:lnTo>
                <a:cubicBezTo>
                  <a:pt x="2620550" y="843810"/>
                  <a:pt x="2605163" y="859197"/>
                  <a:pt x="2586182" y="859197"/>
                </a:cubicBezTo>
                <a:lnTo>
                  <a:pt x="34368" y="859197"/>
                </a:lnTo>
                <a:cubicBezTo>
                  <a:pt x="15387" y="859197"/>
                  <a:pt x="0" y="843810"/>
                  <a:pt x="0" y="824829"/>
                </a:cubicBezTo>
                <a:lnTo>
                  <a:pt x="0" y="34368"/>
                </a:lnTo>
                <a:cubicBezTo>
                  <a:pt x="0" y="15400"/>
                  <a:pt x="15400" y="0"/>
                  <a:pt x="34368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</p:spPr>
      </p:sp>
      <p:sp>
        <p:nvSpPr>
          <p:cNvPr id="48" name="Shape 46"/>
          <p:cNvSpPr/>
          <p:nvPr/>
        </p:nvSpPr>
        <p:spPr>
          <a:xfrm>
            <a:off x="7515107" y="4897421"/>
            <a:ext cx="257759" cy="206207"/>
          </a:xfrm>
          <a:custGeom>
            <a:avLst/>
            <a:gdLst/>
            <a:ahLst/>
            <a:cxnLst/>
            <a:rect l="l" t="t" r="r" b="b"/>
            <a:pathLst>
              <a:path w="257759" h="206207">
                <a:moveTo>
                  <a:pt x="38664" y="45108"/>
                </a:moveTo>
                <a:cubicBezTo>
                  <a:pt x="38664" y="34435"/>
                  <a:pt x="47323" y="25776"/>
                  <a:pt x="57996" y="25776"/>
                </a:cubicBezTo>
                <a:cubicBezTo>
                  <a:pt x="68669" y="25776"/>
                  <a:pt x="77328" y="34435"/>
                  <a:pt x="77328" y="45108"/>
                </a:cubicBezTo>
                <a:lnTo>
                  <a:pt x="77328" y="90216"/>
                </a:lnTo>
                <a:lnTo>
                  <a:pt x="180431" y="90216"/>
                </a:lnTo>
                <a:lnTo>
                  <a:pt x="180431" y="45108"/>
                </a:lnTo>
                <a:cubicBezTo>
                  <a:pt x="180431" y="34435"/>
                  <a:pt x="189090" y="25776"/>
                  <a:pt x="199763" y="25776"/>
                </a:cubicBezTo>
                <a:cubicBezTo>
                  <a:pt x="210436" y="25776"/>
                  <a:pt x="219095" y="34435"/>
                  <a:pt x="219095" y="45108"/>
                </a:cubicBezTo>
                <a:lnTo>
                  <a:pt x="219095" y="51552"/>
                </a:lnTo>
                <a:lnTo>
                  <a:pt x="225539" y="51552"/>
                </a:lnTo>
                <a:cubicBezTo>
                  <a:pt x="236212" y="51552"/>
                  <a:pt x="244871" y="60211"/>
                  <a:pt x="244871" y="70884"/>
                </a:cubicBezTo>
                <a:lnTo>
                  <a:pt x="244871" y="90216"/>
                </a:lnTo>
                <a:cubicBezTo>
                  <a:pt x="252000" y="90216"/>
                  <a:pt x="257759" y="95975"/>
                  <a:pt x="257759" y="103104"/>
                </a:cubicBezTo>
                <a:cubicBezTo>
                  <a:pt x="257759" y="110232"/>
                  <a:pt x="252000" y="115992"/>
                  <a:pt x="244871" y="115992"/>
                </a:cubicBezTo>
                <a:lnTo>
                  <a:pt x="244871" y="135323"/>
                </a:lnTo>
                <a:cubicBezTo>
                  <a:pt x="244871" y="145996"/>
                  <a:pt x="236212" y="154655"/>
                  <a:pt x="225539" y="154655"/>
                </a:cubicBezTo>
                <a:lnTo>
                  <a:pt x="219095" y="154655"/>
                </a:lnTo>
                <a:lnTo>
                  <a:pt x="219095" y="161099"/>
                </a:lnTo>
                <a:cubicBezTo>
                  <a:pt x="219095" y="171772"/>
                  <a:pt x="210436" y="180431"/>
                  <a:pt x="199763" y="180431"/>
                </a:cubicBezTo>
                <a:cubicBezTo>
                  <a:pt x="189090" y="180431"/>
                  <a:pt x="180431" y="171772"/>
                  <a:pt x="180431" y="161099"/>
                </a:cubicBezTo>
                <a:lnTo>
                  <a:pt x="180431" y="115992"/>
                </a:lnTo>
                <a:lnTo>
                  <a:pt x="77328" y="115992"/>
                </a:lnTo>
                <a:lnTo>
                  <a:pt x="77328" y="161099"/>
                </a:lnTo>
                <a:cubicBezTo>
                  <a:pt x="77328" y="171772"/>
                  <a:pt x="68669" y="180431"/>
                  <a:pt x="57996" y="180431"/>
                </a:cubicBezTo>
                <a:cubicBezTo>
                  <a:pt x="47323" y="180431"/>
                  <a:pt x="38664" y="171772"/>
                  <a:pt x="38664" y="161099"/>
                </a:cubicBezTo>
                <a:lnTo>
                  <a:pt x="38664" y="154655"/>
                </a:lnTo>
                <a:lnTo>
                  <a:pt x="32220" y="154655"/>
                </a:lnTo>
                <a:cubicBezTo>
                  <a:pt x="21547" y="154655"/>
                  <a:pt x="12888" y="145996"/>
                  <a:pt x="12888" y="135323"/>
                </a:cubicBezTo>
                <a:lnTo>
                  <a:pt x="12888" y="115992"/>
                </a:lnTo>
                <a:cubicBezTo>
                  <a:pt x="5759" y="115992"/>
                  <a:pt x="0" y="110232"/>
                  <a:pt x="0" y="103104"/>
                </a:cubicBezTo>
                <a:cubicBezTo>
                  <a:pt x="0" y="95975"/>
                  <a:pt x="5759" y="90216"/>
                  <a:pt x="12888" y="90216"/>
                </a:cubicBezTo>
                <a:lnTo>
                  <a:pt x="12888" y="70884"/>
                </a:lnTo>
                <a:cubicBezTo>
                  <a:pt x="12888" y="60211"/>
                  <a:pt x="21547" y="51552"/>
                  <a:pt x="32220" y="51552"/>
                </a:cubicBezTo>
                <a:lnTo>
                  <a:pt x="38664" y="51552"/>
                </a:lnTo>
                <a:lnTo>
                  <a:pt x="38664" y="45108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49" name="Text 47"/>
          <p:cNvSpPr/>
          <p:nvPr/>
        </p:nvSpPr>
        <p:spPr>
          <a:xfrm>
            <a:off x="6403879" y="5172364"/>
            <a:ext cx="2483078" cy="2062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8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大量的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408175" y="5378571"/>
            <a:ext cx="2474486" cy="17183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45" dirty="0">
                <a:solidFill>
                  <a:srgbClr val="EAEAE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模拟练习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9055932" y="4794317"/>
            <a:ext cx="2620550" cy="859197"/>
          </a:xfrm>
          <a:custGeom>
            <a:avLst/>
            <a:gdLst/>
            <a:ahLst/>
            <a:cxnLst/>
            <a:rect l="l" t="t" r="r" b="b"/>
            <a:pathLst>
              <a:path w="2620550" h="859197">
                <a:moveTo>
                  <a:pt x="34368" y="0"/>
                </a:moveTo>
                <a:lnTo>
                  <a:pt x="2586182" y="0"/>
                </a:lnTo>
                <a:cubicBezTo>
                  <a:pt x="2605163" y="0"/>
                  <a:pt x="2620550" y="15387"/>
                  <a:pt x="2620550" y="34368"/>
                </a:cubicBezTo>
                <a:lnTo>
                  <a:pt x="2620550" y="824829"/>
                </a:lnTo>
                <a:cubicBezTo>
                  <a:pt x="2620550" y="843810"/>
                  <a:pt x="2605163" y="859197"/>
                  <a:pt x="2586182" y="859197"/>
                </a:cubicBezTo>
                <a:lnTo>
                  <a:pt x="34368" y="859197"/>
                </a:lnTo>
                <a:cubicBezTo>
                  <a:pt x="15387" y="859197"/>
                  <a:pt x="0" y="843810"/>
                  <a:pt x="0" y="824829"/>
                </a:cubicBezTo>
                <a:lnTo>
                  <a:pt x="0" y="34368"/>
                </a:lnTo>
                <a:cubicBezTo>
                  <a:pt x="0" y="15400"/>
                  <a:pt x="15400" y="0"/>
                  <a:pt x="34368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</p:spPr>
      </p:sp>
      <p:sp>
        <p:nvSpPr>
          <p:cNvPr id="52" name="Shape 50"/>
          <p:cNvSpPr/>
          <p:nvPr/>
        </p:nvSpPr>
        <p:spPr>
          <a:xfrm>
            <a:off x="10248784" y="4897421"/>
            <a:ext cx="231983" cy="206207"/>
          </a:xfrm>
          <a:custGeom>
            <a:avLst/>
            <a:gdLst/>
            <a:ahLst/>
            <a:cxnLst/>
            <a:rect l="l" t="t" r="r" b="b"/>
            <a:pathLst>
              <a:path w="231983" h="206207">
                <a:moveTo>
                  <a:pt x="124651" y="-7612"/>
                </a:moveTo>
                <a:cubicBezTo>
                  <a:pt x="122999" y="-10834"/>
                  <a:pt x="119657" y="-12888"/>
                  <a:pt x="116032" y="-12888"/>
                </a:cubicBezTo>
                <a:cubicBezTo>
                  <a:pt x="112407" y="-12888"/>
                  <a:pt x="109064" y="-10834"/>
                  <a:pt x="107413" y="-7612"/>
                </a:cubicBezTo>
                <a:lnTo>
                  <a:pt x="77771" y="50464"/>
                </a:lnTo>
                <a:lnTo>
                  <a:pt x="13371" y="60694"/>
                </a:lnTo>
                <a:cubicBezTo>
                  <a:pt x="9787" y="61258"/>
                  <a:pt x="6806" y="63795"/>
                  <a:pt x="5679" y="67259"/>
                </a:cubicBezTo>
                <a:cubicBezTo>
                  <a:pt x="4551" y="70723"/>
                  <a:pt x="5477" y="74508"/>
                  <a:pt x="8015" y="77086"/>
                </a:cubicBezTo>
                <a:lnTo>
                  <a:pt x="54089" y="123201"/>
                </a:lnTo>
                <a:lnTo>
                  <a:pt x="43940" y="187600"/>
                </a:lnTo>
                <a:cubicBezTo>
                  <a:pt x="43376" y="191185"/>
                  <a:pt x="44866" y="194809"/>
                  <a:pt x="47806" y="196944"/>
                </a:cubicBezTo>
                <a:cubicBezTo>
                  <a:pt x="50746" y="199079"/>
                  <a:pt x="54613" y="199401"/>
                  <a:pt x="57875" y="197749"/>
                </a:cubicBezTo>
                <a:lnTo>
                  <a:pt x="116032" y="168188"/>
                </a:lnTo>
                <a:lnTo>
                  <a:pt x="174148" y="197749"/>
                </a:lnTo>
                <a:cubicBezTo>
                  <a:pt x="177370" y="199401"/>
                  <a:pt x="181277" y="199079"/>
                  <a:pt x="184217" y="196944"/>
                </a:cubicBezTo>
                <a:cubicBezTo>
                  <a:pt x="187157" y="194809"/>
                  <a:pt x="188647" y="191225"/>
                  <a:pt x="188084" y="187600"/>
                </a:cubicBezTo>
                <a:lnTo>
                  <a:pt x="177894" y="123201"/>
                </a:lnTo>
                <a:lnTo>
                  <a:pt x="223968" y="77086"/>
                </a:lnTo>
                <a:cubicBezTo>
                  <a:pt x="226546" y="74508"/>
                  <a:pt x="227432" y="70723"/>
                  <a:pt x="226304" y="67259"/>
                </a:cubicBezTo>
                <a:cubicBezTo>
                  <a:pt x="225177" y="63795"/>
                  <a:pt x="222237" y="61258"/>
                  <a:pt x="218612" y="60694"/>
                </a:cubicBezTo>
                <a:lnTo>
                  <a:pt x="154253" y="50464"/>
                </a:lnTo>
                <a:lnTo>
                  <a:pt x="124651" y="-7612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53" name="Text 51"/>
          <p:cNvSpPr/>
          <p:nvPr/>
        </p:nvSpPr>
        <p:spPr>
          <a:xfrm>
            <a:off x="9124668" y="5172364"/>
            <a:ext cx="2483078" cy="2062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8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高质量的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9128964" y="5378571"/>
            <a:ext cx="2474486" cy="17183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45" dirty="0">
                <a:solidFill>
                  <a:srgbClr val="EAEAE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点对点的</a:t>
            </a:r>
            <a:r>
              <a:rPr lang="en-US" sz="945" dirty="0">
                <a:solidFill>
                  <a:srgbClr val="EAEAE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针对性反馈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6300776" y="5756617"/>
            <a:ext cx="5404347" cy="292127"/>
          </a:xfrm>
          <a:prstGeom prst="rect">
            <a:avLst/>
          </a:prstGeom>
          <a:noFill/>
        </p:spPr>
        <p:txBody>
          <a:bodyPr wrap="square" lIns="0" tIns="68736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080" dirty="0">
                <a:solidFill>
                  <a:srgbClr val="EAEAE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祝您面试顺利，成功上岸！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360863" y="6330115"/>
            <a:ext cx="11487459" cy="498334"/>
          </a:xfrm>
          <a:custGeom>
            <a:avLst/>
            <a:gdLst/>
            <a:ahLst/>
            <a:cxnLst/>
            <a:rect l="l" t="t" r="r" b="b"/>
            <a:pathLst>
              <a:path w="11487459" h="498334">
                <a:moveTo>
                  <a:pt x="34368" y="0"/>
                </a:moveTo>
                <a:lnTo>
                  <a:pt x="11418724" y="0"/>
                </a:lnTo>
                <a:cubicBezTo>
                  <a:pt x="11456685" y="0"/>
                  <a:pt x="11487459" y="30774"/>
                  <a:pt x="11487459" y="68735"/>
                </a:cubicBezTo>
                <a:lnTo>
                  <a:pt x="11487459" y="429599"/>
                </a:lnTo>
                <a:cubicBezTo>
                  <a:pt x="11487459" y="467560"/>
                  <a:pt x="11456685" y="498334"/>
                  <a:pt x="11418724" y="498334"/>
                </a:cubicBezTo>
                <a:lnTo>
                  <a:pt x="34368" y="498334"/>
                </a:lnTo>
                <a:cubicBezTo>
                  <a:pt x="15387" y="498334"/>
                  <a:pt x="0" y="482947"/>
                  <a:pt x="0" y="463966"/>
                </a:cubicBezTo>
                <a:lnTo>
                  <a:pt x="0" y="34368"/>
                </a:lnTo>
                <a:cubicBezTo>
                  <a:pt x="0" y="15400"/>
                  <a:pt x="15400" y="0"/>
                  <a:pt x="34368" y="0"/>
                </a:cubicBezTo>
                <a:close/>
              </a:path>
            </a:pathLst>
          </a:custGeom>
          <a:solidFill>
            <a:srgbClr val="B58A3F">
              <a:alpha val="10196"/>
            </a:srgbClr>
          </a:solidFill>
        </p:spPr>
      </p:sp>
      <p:sp>
        <p:nvSpPr>
          <p:cNvPr id="57" name="Shape 55"/>
          <p:cNvSpPr/>
          <p:nvPr/>
        </p:nvSpPr>
        <p:spPr>
          <a:xfrm>
            <a:off x="360863" y="6358055"/>
            <a:ext cx="34368" cy="498334"/>
          </a:xfrm>
          <a:custGeom>
            <a:avLst/>
            <a:gdLst/>
            <a:ahLst/>
            <a:cxnLst/>
            <a:rect l="l" t="t" r="r" b="b"/>
            <a:pathLst>
              <a:path w="34368" h="498334">
                <a:moveTo>
                  <a:pt x="34368" y="0"/>
                </a:moveTo>
                <a:lnTo>
                  <a:pt x="34368" y="0"/>
                </a:lnTo>
                <a:lnTo>
                  <a:pt x="34368" y="498334"/>
                </a:lnTo>
                <a:lnTo>
                  <a:pt x="34368" y="498334"/>
                </a:lnTo>
                <a:cubicBezTo>
                  <a:pt x="15387" y="498334"/>
                  <a:pt x="0" y="482947"/>
                  <a:pt x="0" y="463966"/>
                </a:cubicBezTo>
                <a:lnTo>
                  <a:pt x="0" y="34368"/>
                </a:lnTo>
                <a:cubicBezTo>
                  <a:pt x="0" y="15400"/>
                  <a:pt x="15400" y="0"/>
                  <a:pt x="34368" y="0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58" name="Shape 56"/>
          <p:cNvSpPr/>
          <p:nvPr/>
        </p:nvSpPr>
        <p:spPr>
          <a:xfrm>
            <a:off x="1492496" y="6535625"/>
            <a:ext cx="120288" cy="137471"/>
          </a:xfrm>
          <a:custGeom>
            <a:avLst/>
            <a:gdLst/>
            <a:ahLst/>
            <a:cxnLst/>
            <a:rect l="l" t="t" r="r" b="b"/>
            <a:pathLst>
              <a:path w="120288" h="137471">
                <a:moveTo>
                  <a:pt x="0" y="57996"/>
                </a:moveTo>
                <a:cubicBezTo>
                  <a:pt x="0" y="40194"/>
                  <a:pt x="14418" y="25776"/>
                  <a:pt x="32220" y="25776"/>
                </a:cubicBezTo>
                <a:lnTo>
                  <a:pt x="34368" y="25776"/>
                </a:lnTo>
                <a:cubicBezTo>
                  <a:pt x="39120" y="25776"/>
                  <a:pt x="42960" y="29615"/>
                  <a:pt x="42960" y="34368"/>
                </a:cubicBezTo>
                <a:cubicBezTo>
                  <a:pt x="42960" y="39120"/>
                  <a:pt x="39120" y="42960"/>
                  <a:pt x="34368" y="42960"/>
                </a:cubicBezTo>
                <a:lnTo>
                  <a:pt x="32220" y="42960"/>
                </a:lnTo>
                <a:cubicBezTo>
                  <a:pt x="23923" y="42960"/>
                  <a:pt x="17184" y="49699"/>
                  <a:pt x="17184" y="57996"/>
                </a:cubicBezTo>
                <a:lnTo>
                  <a:pt x="17184" y="60144"/>
                </a:lnTo>
                <a:lnTo>
                  <a:pt x="34368" y="60144"/>
                </a:lnTo>
                <a:cubicBezTo>
                  <a:pt x="43846" y="60144"/>
                  <a:pt x="51552" y="67850"/>
                  <a:pt x="51552" y="77328"/>
                </a:cubicBezTo>
                <a:lnTo>
                  <a:pt x="51552" y="94512"/>
                </a:lnTo>
                <a:cubicBezTo>
                  <a:pt x="51552" y="103990"/>
                  <a:pt x="43846" y="111696"/>
                  <a:pt x="34368" y="111696"/>
                </a:cubicBezTo>
                <a:lnTo>
                  <a:pt x="17184" y="111696"/>
                </a:lnTo>
                <a:cubicBezTo>
                  <a:pt x="7706" y="111696"/>
                  <a:pt x="0" y="103990"/>
                  <a:pt x="0" y="94512"/>
                </a:cubicBezTo>
                <a:lnTo>
                  <a:pt x="0" y="57996"/>
                </a:lnTo>
                <a:close/>
                <a:moveTo>
                  <a:pt x="68736" y="57996"/>
                </a:moveTo>
                <a:cubicBezTo>
                  <a:pt x="68736" y="40194"/>
                  <a:pt x="83154" y="25776"/>
                  <a:pt x="100956" y="25776"/>
                </a:cubicBezTo>
                <a:lnTo>
                  <a:pt x="103104" y="25776"/>
                </a:lnTo>
                <a:cubicBezTo>
                  <a:pt x="107856" y="25776"/>
                  <a:pt x="111696" y="29615"/>
                  <a:pt x="111696" y="34368"/>
                </a:cubicBezTo>
                <a:cubicBezTo>
                  <a:pt x="111696" y="39120"/>
                  <a:pt x="107856" y="42960"/>
                  <a:pt x="103104" y="42960"/>
                </a:cubicBezTo>
                <a:lnTo>
                  <a:pt x="100956" y="42960"/>
                </a:lnTo>
                <a:cubicBezTo>
                  <a:pt x="92659" y="42960"/>
                  <a:pt x="85920" y="49699"/>
                  <a:pt x="85920" y="57996"/>
                </a:cubicBezTo>
                <a:lnTo>
                  <a:pt x="85920" y="60144"/>
                </a:lnTo>
                <a:lnTo>
                  <a:pt x="103104" y="60144"/>
                </a:lnTo>
                <a:cubicBezTo>
                  <a:pt x="112582" y="60144"/>
                  <a:pt x="120288" y="67850"/>
                  <a:pt x="120288" y="77328"/>
                </a:cubicBezTo>
                <a:lnTo>
                  <a:pt x="120288" y="94512"/>
                </a:lnTo>
                <a:cubicBezTo>
                  <a:pt x="120288" y="103990"/>
                  <a:pt x="112582" y="111696"/>
                  <a:pt x="103104" y="111696"/>
                </a:cubicBezTo>
                <a:lnTo>
                  <a:pt x="85920" y="111696"/>
                </a:lnTo>
                <a:cubicBezTo>
                  <a:pt x="76442" y="111696"/>
                  <a:pt x="68736" y="103990"/>
                  <a:pt x="68736" y="94512"/>
                </a:cubicBezTo>
                <a:lnTo>
                  <a:pt x="68736" y="57996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59" name="Text 57"/>
          <p:cNvSpPr/>
          <p:nvPr/>
        </p:nvSpPr>
        <p:spPr>
          <a:xfrm>
            <a:off x="699491" y="6495526"/>
            <a:ext cx="11045726" cy="22339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080" b="1" dirty="0">
                <a:solidFill>
                  <a:srgbClr val="2A4B43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核心理念：</a:t>
            </a:r>
            <a:r>
              <a:rPr lang="en-US" sz="108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面试培训的本质是</a:t>
            </a:r>
            <a:r>
              <a:rPr lang="en-US" sz="1080" dirty="0">
                <a:solidFill>
                  <a:srgbClr val="2F3D40"/>
                </a:solidFill>
                <a:highlight>
                  <a:srgbClr val="B58A3F">
                    <a:alpha val="2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投资自己 </a:t>
            </a:r>
            <a:r>
              <a:rPr lang="en-US" sz="1080" dirty="0">
                <a:solidFill>
                  <a:srgbClr val="2F3D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。愿这份评估报告成为您决策路上的可靠指南，助您找到最适合的培训机构，在面试考场展现最佳状态。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4B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i.pinimg.com/fa9065f520cb551ef5e38e2d65e8b5d2e4d6c459.jpg"/>
          <p:cNvPicPr>
            <a:picLocks noChangeAspect="1"/>
          </p:cNvPicPr>
          <p:nvPr/>
        </p:nvPicPr>
        <p:blipFill>
          <a:blip r:embed="rId1">
            <a:alphaModFix amt="20000"/>
          </a:blip>
          <a:srcRect t="35048" b="35048"/>
          <a:stretch>
            <a:fillRect/>
          </a:stretch>
        </p:blipFill>
        <p:spPr>
          <a:xfrm>
            <a:off x="0" y="0"/>
            <a:ext cx="12192000" cy="6859779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9779"/>
          </a:xfrm>
          <a:custGeom>
            <a:avLst/>
            <a:gdLst/>
            <a:ahLst/>
            <a:cxnLst/>
            <a:rect l="l" t="t" r="r" b="b"/>
            <a:pathLst>
              <a:path w="12192000" h="6859779">
                <a:moveTo>
                  <a:pt x="0" y="0"/>
                </a:moveTo>
                <a:lnTo>
                  <a:pt x="12192000" y="0"/>
                </a:lnTo>
                <a:lnTo>
                  <a:pt x="12192000" y="6859779"/>
                </a:lnTo>
                <a:lnTo>
                  <a:pt x="0" y="685977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2A4B43">
                  <a:alpha val="95000"/>
                </a:srgbClr>
              </a:gs>
              <a:gs pos="50000">
                <a:srgbClr val="5E7C73">
                  <a:alpha val="90000"/>
                </a:srgbClr>
              </a:gs>
              <a:gs pos="100000">
                <a:srgbClr val="2A4B43">
                  <a:alpha val="95000"/>
                </a:srgbClr>
              </a:gs>
            </a:gsLst>
            <a:lin ang="2700000" scaled="1"/>
          </a:gradFill>
        </p:spPr>
      </p:sp>
      <p:sp>
        <p:nvSpPr>
          <p:cNvPr id="4" name="Shape 1"/>
          <p:cNvSpPr/>
          <p:nvPr/>
        </p:nvSpPr>
        <p:spPr>
          <a:xfrm>
            <a:off x="5798711" y="-14232"/>
            <a:ext cx="597740" cy="683132"/>
          </a:xfrm>
          <a:custGeom>
            <a:avLst/>
            <a:gdLst/>
            <a:ahLst/>
            <a:cxnLst/>
            <a:rect l="l" t="t" r="r" b="b"/>
            <a:pathLst>
              <a:path w="597740" h="683132">
                <a:moveTo>
                  <a:pt x="328090" y="-34557"/>
                </a:moveTo>
                <a:cubicBezTo>
                  <a:pt x="310211" y="-45498"/>
                  <a:pt x="287662" y="-45498"/>
                  <a:pt x="269784" y="-34557"/>
                </a:cubicBezTo>
                <a:cubicBezTo>
                  <a:pt x="237228" y="-14677"/>
                  <a:pt x="217081" y="-9340"/>
                  <a:pt x="178922" y="-10140"/>
                </a:cubicBezTo>
                <a:cubicBezTo>
                  <a:pt x="157974" y="-10674"/>
                  <a:pt x="138494" y="667"/>
                  <a:pt x="128354" y="19080"/>
                </a:cubicBezTo>
                <a:cubicBezTo>
                  <a:pt x="110075" y="52569"/>
                  <a:pt x="95265" y="67379"/>
                  <a:pt x="61775" y="85658"/>
                </a:cubicBezTo>
                <a:cubicBezTo>
                  <a:pt x="43363" y="95665"/>
                  <a:pt x="32155" y="115278"/>
                  <a:pt x="32555" y="136226"/>
                </a:cubicBezTo>
                <a:cubicBezTo>
                  <a:pt x="33489" y="174385"/>
                  <a:pt x="28019" y="194532"/>
                  <a:pt x="8139" y="227088"/>
                </a:cubicBezTo>
                <a:cubicBezTo>
                  <a:pt x="-2802" y="244967"/>
                  <a:pt x="-2802" y="267515"/>
                  <a:pt x="8139" y="285394"/>
                </a:cubicBezTo>
                <a:cubicBezTo>
                  <a:pt x="28019" y="317950"/>
                  <a:pt x="33356" y="338097"/>
                  <a:pt x="32555" y="376256"/>
                </a:cubicBezTo>
                <a:cubicBezTo>
                  <a:pt x="32022" y="397204"/>
                  <a:pt x="43363" y="416684"/>
                  <a:pt x="61775" y="426824"/>
                </a:cubicBezTo>
                <a:cubicBezTo>
                  <a:pt x="91262" y="442968"/>
                  <a:pt x="106206" y="456311"/>
                  <a:pt x="121950" y="482195"/>
                </a:cubicBezTo>
                <a:lnTo>
                  <a:pt x="56972" y="611750"/>
                </a:lnTo>
                <a:cubicBezTo>
                  <a:pt x="49100" y="627627"/>
                  <a:pt x="55504" y="646840"/>
                  <a:pt x="71248" y="654712"/>
                </a:cubicBezTo>
                <a:lnTo>
                  <a:pt x="185993" y="712085"/>
                </a:lnTo>
                <a:cubicBezTo>
                  <a:pt x="201337" y="719690"/>
                  <a:pt x="220016" y="713952"/>
                  <a:pt x="228289" y="699009"/>
                </a:cubicBezTo>
                <a:lnTo>
                  <a:pt x="298737" y="572123"/>
                </a:lnTo>
                <a:lnTo>
                  <a:pt x="369185" y="699009"/>
                </a:lnTo>
                <a:cubicBezTo>
                  <a:pt x="377457" y="713952"/>
                  <a:pt x="396136" y="719823"/>
                  <a:pt x="411480" y="712085"/>
                </a:cubicBezTo>
                <a:lnTo>
                  <a:pt x="526225" y="654712"/>
                </a:lnTo>
                <a:cubicBezTo>
                  <a:pt x="542102" y="646840"/>
                  <a:pt x="548507" y="627627"/>
                  <a:pt x="540501" y="611750"/>
                </a:cubicBezTo>
                <a:lnTo>
                  <a:pt x="475657" y="482061"/>
                </a:lnTo>
                <a:cubicBezTo>
                  <a:pt x="491268" y="456177"/>
                  <a:pt x="506345" y="442835"/>
                  <a:pt x="535831" y="426690"/>
                </a:cubicBezTo>
                <a:cubicBezTo>
                  <a:pt x="554244" y="416684"/>
                  <a:pt x="565451" y="397070"/>
                  <a:pt x="565051" y="376123"/>
                </a:cubicBezTo>
                <a:cubicBezTo>
                  <a:pt x="564117" y="337963"/>
                  <a:pt x="569588" y="317816"/>
                  <a:pt x="589468" y="285261"/>
                </a:cubicBezTo>
                <a:cubicBezTo>
                  <a:pt x="600409" y="267382"/>
                  <a:pt x="600409" y="244833"/>
                  <a:pt x="589468" y="226954"/>
                </a:cubicBezTo>
                <a:cubicBezTo>
                  <a:pt x="569588" y="194399"/>
                  <a:pt x="564251" y="174252"/>
                  <a:pt x="565051" y="136093"/>
                </a:cubicBezTo>
                <a:cubicBezTo>
                  <a:pt x="565585" y="115145"/>
                  <a:pt x="554244" y="95665"/>
                  <a:pt x="535831" y="85525"/>
                </a:cubicBezTo>
                <a:cubicBezTo>
                  <a:pt x="502342" y="67246"/>
                  <a:pt x="487532" y="52436"/>
                  <a:pt x="469253" y="18946"/>
                </a:cubicBezTo>
                <a:cubicBezTo>
                  <a:pt x="459246" y="534"/>
                  <a:pt x="439632" y="-10674"/>
                  <a:pt x="418685" y="-10274"/>
                </a:cubicBezTo>
                <a:cubicBezTo>
                  <a:pt x="380526" y="-9340"/>
                  <a:pt x="360379" y="-14810"/>
                  <a:pt x="327823" y="-34690"/>
                </a:cubicBezTo>
                <a:close/>
                <a:moveTo>
                  <a:pt x="298870" y="128087"/>
                </a:moveTo>
                <a:cubicBezTo>
                  <a:pt x="369563" y="128087"/>
                  <a:pt x="426957" y="185481"/>
                  <a:pt x="426957" y="256174"/>
                </a:cubicBezTo>
                <a:cubicBezTo>
                  <a:pt x="426957" y="326868"/>
                  <a:pt x="369563" y="384261"/>
                  <a:pt x="298870" y="384261"/>
                </a:cubicBezTo>
                <a:cubicBezTo>
                  <a:pt x="228177" y="384261"/>
                  <a:pt x="170783" y="326868"/>
                  <a:pt x="170783" y="256174"/>
                </a:cubicBezTo>
                <a:cubicBezTo>
                  <a:pt x="170783" y="185481"/>
                  <a:pt x="228177" y="128087"/>
                  <a:pt x="298870" y="128087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5" name="Text 2"/>
          <p:cNvSpPr/>
          <p:nvPr/>
        </p:nvSpPr>
        <p:spPr>
          <a:xfrm>
            <a:off x="3678157" y="896610"/>
            <a:ext cx="4838848" cy="142319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4480" b="1" dirty="0">
                <a:solidFill>
                  <a:srgbClr val="EAEAEA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理性选择</a:t>
            </a:r>
            <a:endParaRPr lang="en-US" sz="1600" dirty="0"/>
          </a:p>
          <a:p>
            <a:pPr algn="ctr">
              <a:lnSpc>
                <a:spcPct val="100000"/>
              </a:lnSpc>
            </a:pPr>
            <a:r>
              <a:rPr lang="en-US" sz="4480" b="1" dirty="0">
                <a:solidFill>
                  <a:srgbClr val="EAEAEA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成功上岸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490354" y="2547511"/>
            <a:ext cx="1214456" cy="37952"/>
          </a:xfrm>
          <a:custGeom>
            <a:avLst/>
            <a:gdLst/>
            <a:ahLst/>
            <a:cxnLst/>
            <a:rect l="l" t="t" r="r" b="b"/>
            <a:pathLst>
              <a:path w="1214456" h="37952">
                <a:moveTo>
                  <a:pt x="0" y="0"/>
                </a:moveTo>
                <a:lnTo>
                  <a:pt x="1214456" y="0"/>
                </a:lnTo>
                <a:lnTo>
                  <a:pt x="1214456" y="37952"/>
                </a:lnTo>
                <a:lnTo>
                  <a:pt x="0" y="37952"/>
                </a:lnTo>
                <a:lnTo>
                  <a:pt x="0" y="0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7" name="Text 4"/>
          <p:cNvSpPr/>
          <p:nvPr/>
        </p:nvSpPr>
        <p:spPr>
          <a:xfrm>
            <a:off x="3763549" y="2889077"/>
            <a:ext cx="4668065" cy="37003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795" dirty="0">
                <a:solidFill>
                  <a:srgbClr val="EAEAE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面试培训的本质是</a:t>
            </a:r>
            <a:r>
              <a:rPr lang="en-US" sz="1795" dirty="0">
                <a:solidFill>
                  <a:srgbClr val="EAEAEA">
                    <a:alpha val="90000"/>
                  </a:srgbClr>
                </a:solidFill>
                <a:highlight>
                  <a:srgbClr val="B58A3F">
                    <a:alpha val="30000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投资自己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773037" y="3562721"/>
            <a:ext cx="4649089" cy="6167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495" dirty="0">
                <a:solidFill>
                  <a:srgbClr val="EAEAE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愿这份评估报告成为您决策路上的可靠指南</a:t>
            </a:r>
            <a:endParaRPr lang="en-US" sz="1600" dirty="0"/>
          </a:p>
          <a:p>
            <a:pPr algn="ctr">
              <a:lnSpc>
                <a:spcPct val="140000"/>
              </a:lnSpc>
            </a:pPr>
            <a:r>
              <a:rPr lang="en-US" sz="1495" dirty="0">
                <a:solidFill>
                  <a:srgbClr val="EAEAE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助您找到最适合的培训机构，在面试考场展现最佳状态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1846985" y="4786665"/>
            <a:ext cx="2628159" cy="1480118"/>
          </a:xfrm>
          <a:custGeom>
            <a:avLst/>
            <a:gdLst/>
            <a:ahLst/>
            <a:cxnLst/>
            <a:rect l="l" t="t" r="r" b="b"/>
            <a:pathLst>
              <a:path w="2628159" h="1480118">
                <a:moveTo>
                  <a:pt x="75900" y="0"/>
                </a:moveTo>
                <a:lnTo>
                  <a:pt x="2552258" y="0"/>
                </a:lnTo>
                <a:cubicBezTo>
                  <a:pt x="2594177" y="0"/>
                  <a:pt x="2628159" y="33982"/>
                  <a:pt x="2628159" y="75900"/>
                </a:cubicBezTo>
                <a:lnTo>
                  <a:pt x="2628159" y="1404218"/>
                </a:lnTo>
                <a:cubicBezTo>
                  <a:pt x="2628159" y="1446136"/>
                  <a:pt x="2594177" y="1480118"/>
                  <a:pt x="2552258" y="1480118"/>
                </a:cubicBezTo>
                <a:lnTo>
                  <a:pt x="75900" y="1480118"/>
                </a:lnTo>
                <a:cubicBezTo>
                  <a:pt x="33982" y="1480118"/>
                  <a:pt x="0" y="1446136"/>
                  <a:pt x="0" y="1404218"/>
                </a:cubicBezTo>
                <a:lnTo>
                  <a:pt x="0" y="75900"/>
                </a:lnTo>
                <a:cubicBezTo>
                  <a:pt x="0" y="34010"/>
                  <a:pt x="34010" y="0"/>
                  <a:pt x="75900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</p:spPr>
      </p:sp>
      <p:sp>
        <p:nvSpPr>
          <p:cNvPr id="10" name="Shape 7"/>
          <p:cNvSpPr/>
          <p:nvPr/>
        </p:nvSpPr>
        <p:spPr>
          <a:xfrm>
            <a:off x="3034559" y="5014375"/>
            <a:ext cx="256174" cy="341566"/>
          </a:xfrm>
          <a:custGeom>
            <a:avLst/>
            <a:gdLst/>
            <a:ahLst/>
            <a:cxnLst/>
            <a:rect l="l" t="t" r="r" b="b"/>
            <a:pathLst>
              <a:path w="256174" h="341566">
                <a:moveTo>
                  <a:pt x="195400" y="256174"/>
                </a:moveTo>
                <a:cubicBezTo>
                  <a:pt x="200270" y="241298"/>
                  <a:pt x="210010" y="227822"/>
                  <a:pt x="221017" y="216214"/>
                </a:cubicBezTo>
                <a:cubicBezTo>
                  <a:pt x="242832" y="193265"/>
                  <a:pt x="256174" y="162244"/>
                  <a:pt x="256174" y="128087"/>
                </a:cubicBezTo>
                <a:cubicBezTo>
                  <a:pt x="256174" y="57372"/>
                  <a:pt x="198802" y="0"/>
                  <a:pt x="128087" y="0"/>
                </a:cubicBezTo>
                <a:cubicBezTo>
                  <a:pt x="57372" y="0"/>
                  <a:pt x="0" y="57372"/>
                  <a:pt x="0" y="128087"/>
                </a:cubicBezTo>
                <a:cubicBezTo>
                  <a:pt x="0" y="162244"/>
                  <a:pt x="13342" y="193265"/>
                  <a:pt x="35157" y="216214"/>
                </a:cubicBezTo>
                <a:cubicBezTo>
                  <a:pt x="46165" y="227822"/>
                  <a:pt x="55971" y="241298"/>
                  <a:pt x="60775" y="256174"/>
                </a:cubicBezTo>
                <a:lnTo>
                  <a:pt x="195333" y="256174"/>
                </a:lnTo>
                <a:close/>
                <a:moveTo>
                  <a:pt x="192131" y="288196"/>
                </a:moveTo>
                <a:lnTo>
                  <a:pt x="64044" y="288196"/>
                </a:lnTo>
                <a:lnTo>
                  <a:pt x="64044" y="298870"/>
                </a:lnTo>
                <a:cubicBezTo>
                  <a:pt x="64044" y="328357"/>
                  <a:pt x="87926" y="352240"/>
                  <a:pt x="117413" y="352240"/>
                </a:cubicBezTo>
                <a:lnTo>
                  <a:pt x="138761" y="352240"/>
                </a:lnTo>
                <a:cubicBezTo>
                  <a:pt x="168248" y="352240"/>
                  <a:pt x="192131" y="328357"/>
                  <a:pt x="192131" y="298870"/>
                </a:cubicBezTo>
                <a:lnTo>
                  <a:pt x="192131" y="288196"/>
                </a:lnTo>
                <a:close/>
                <a:moveTo>
                  <a:pt x="122750" y="74718"/>
                </a:moveTo>
                <a:cubicBezTo>
                  <a:pt x="96199" y="74718"/>
                  <a:pt x="74718" y="96199"/>
                  <a:pt x="74718" y="122750"/>
                </a:cubicBezTo>
                <a:cubicBezTo>
                  <a:pt x="74718" y="131623"/>
                  <a:pt x="67579" y="138761"/>
                  <a:pt x="58707" y="138761"/>
                </a:cubicBezTo>
                <a:cubicBezTo>
                  <a:pt x="49834" y="138761"/>
                  <a:pt x="42696" y="131623"/>
                  <a:pt x="42696" y="122750"/>
                </a:cubicBezTo>
                <a:cubicBezTo>
                  <a:pt x="42696" y="78520"/>
                  <a:pt x="78520" y="42696"/>
                  <a:pt x="122750" y="42696"/>
                </a:cubicBezTo>
                <a:cubicBezTo>
                  <a:pt x="131623" y="42696"/>
                  <a:pt x="138761" y="49834"/>
                  <a:pt x="138761" y="58707"/>
                </a:cubicBezTo>
                <a:cubicBezTo>
                  <a:pt x="138761" y="67579"/>
                  <a:pt x="131623" y="74718"/>
                  <a:pt x="122750" y="74718"/>
                </a:cubicBezTo>
                <a:close/>
              </a:path>
            </a:pathLst>
          </a:custGeom>
          <a:solidFill>
            <a:srgbClr val="B58A3F"/>
          </a:solidFill>
        </p:spPr>
      </p:sp>
      <p:sp>
        <p:nvSpPr>
          <p:cNvPr id="11" name="Text 8"/>
          <p:cNvSpPr/>
          <p:nvPr/>
        </p:nvSpPr>
        <p:spPr>
          <a:xfrm>
            <a:off x="2032000" y="5469796"/>
            <a:ext cx="2258129" cy="26566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45" b="1" dirty="0">
                <a:solidFill>
                  <a:srgbClr val="EAEAEA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明确需求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2036744" y="5811362"/>
            <a:ext cx="2248641" cy="22771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5" dirty="0">
                <a:solidFill>
                  <a:srgbClr val="EAEAE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找准自身定位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781921" y="4786665"/>
            <a:ext cx="2628159" cy="1480118"/>
          </a:xfrm>
          <a:custGeom>
            <a:avLst/>
            <a:gdLst/>
            <a:ahLst/>
            <a:cxnLst/>
            <a:rect l="l" t="t" r="r" b="b"/>
            <a:pathLst>
              <a:path w="2628159" h="1480118">
                <a:moveTo>
                  <a:pt x="75900" y="0"/>
                </a:moveTo>
                <a:lnTo>
                  <a:pt x="2552258" y="0"/>
                </a:lnTo>
                <a:cubicBezTo>
                  <a:pt x="2594177" y="0"/>
                  <a:pt x="2628159" y="33982"/>
                  <a:pt x="2628159" y="75900"/>
                </a:cubicBezTo>
                <a:lnTo>
                  <a:pt x="2628159" y="1404218"/>
                </a:lnTo>
                <a:cubicBezTo>
                  <a:pt x="2628159" y="1446136"/>
                  <a:pt x="2594177" y="1480118"/>
                  <a:pt x="2552258" y="1480118"/>
                </a:cubicBezTo>
                <a:lnTo>
                  <a:pt x="75900" y="1480118"/>
                </a:lnTo>
                <a:cubicBezTo>
                  <a:pt x="33982" y="1480118"/>
                  <a:pt x="0" y="1446136"/>
                  <a:pt x="0" y="1404218"/>
                </a:cubicBezTo>
                <a:lnTo>
                  <a:pt x="0" y="75900"/>
                </a:lnTo>
                <a:cubicBezTo>
                  <a:pt x="0" y="34010"/>
                  <a:pt x="34010" y="0"/>
                  <a:pt x="75900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</p:spPr>
      </p:sp>
      <p:sp>
        <p:nvSpPr>
          <p:cNvPr id="14" name="Shape 11"/>
          <p:cNvSpPr/>
          <p:nvPr/>
        </p:nvSpPr>
        <p:spPr>
          <a:xfrm>
            <a:off x="5948146" y="5014375"/>
            <a:ext cx="298870" cy="341566"/>
          </a:xfrm>
          <a:custGeom>
            <a:avLst/>
            <a:gdLst/>
            <a:ahLst/>
            <a:cxnLst/>
            <a:rect l="l" t="t" r="r" b="b"/>
            <a:pathLst>
              <a:path w="298870" h="341566">
                <a:moveTo>
                  <a:pt x="42696" y="149435"/>
                </a:moveTo>
                <a:cubicBezTo>
                  <a:pt x="42696" y="90462"/>
                  <a:pt x="90462" y="42696"/>
                  <a:pt x="149435" y="42696"/>
                </a:cubicBezTo>
                <a:cubicBezTo>
                  <a:pt x="208408" y="42696"/>
                  <a:pt x="256174" y="90462"/>
                  <a:pt x="256174" y="149435"/>
                </a:cubicBezTo>
                <a:lnTo>
                  <a:pt x="256174" y="174452"/>
                </a:lnTo>
                <a:cubicBezTo>
                  <a:pt x="249503" y="172117"/>
                  <a:pt x="242298" y="170783"/>
                  <a:pt x="234826" y="170783"/>
                </a:cubicBezTo>
                <a:lnTo>
                  <a:pt x="224153" y="170783"/>
                </a:lnTo>
                <a:cubicBezTo>
                  <a:pt x="206474" y="170783"/>
                  <a:pt x="192131" y="185126"/>
                  <a:pt x="192131" y="202805"/>
                </a:cubicBezTo>
                <a:lnTo>
                  <a:pt x="192131" y="288196"/>
                </a:lnTo>
                <a:cubicBezTo>
                  <a:pt x="192131" y="305875"/>
                  <a:pt x="206474" y="320218"/>
                  <a:pt x="224153" y="320218"/>
                </a:cubicBezTo>
                <a:lnTo>
                  <a:pt x="234826" y="320218"/>
                </a:lnTo>
                <a:cubicBezTo>
                  <a:pt x="270184" y="320218"/>
                  <a:pt x="298870" y="291532"/>
                  <a:pt x="298870" y="256174"/>
                </a:cubicBezTo>
                <a:lnTo>
                  <a:pt x="298870" y="149435"/>
                </a:lnTo>
                <a:cubicBezTo>
                  <a:pt x="298870" y="66912"/>
                  <a:pt x="231958" y="0"/>
                  <a:pt x="149435" y="0"/>
                </a:cubicBezTo>
                <a:cubicBezTo>
                  <a:pt x="66912" y="0"/>
                  <a:pt x="0" y="66912"/>
                  <a:pt x="0" y="149435"/>
                </a:cubicBezTo>
                <a:lnTo>
                  <a:pt x="0" y="256174"/>
                </a:lnTo>
                <a:cubicBezTo>
                  <a:pt x="0" y="291532"/>
                  <a:pt x="28686" y="320218"/>
                  <a:pt x="64044" y="320218"/>
                </a:cubicBezTo>
                <a:lnTo>
                  <a:pt x="74718" y="320218"/>
                </a:lnTo>
                <a:cubicBezTo>
                  <a:pt x="92396" y="320218"/>
                  <a:pt x="106739" y="305875"/>
                  <a:pt x="106739" y="288196"/>
                </a:cubicBezTo>
                <a:lnTo>
                  <a:pt x="106739" y="202805"/>
                </a:lnTo>
                <a:cubicBezTo>
                  <a:pt x="106739" y="185126"/>
                  <a:pt x="92396" y="170783"/>
                  <a:pt x="74718" y="170783"/>
                </a:cubicBezTo>
                <a:lnTo>
                  <a:pt x="64044" y="170783"/>
                </a:lnTo>
                <a:cubicBezTo>
                  <a:pt x="56572" y="170783"/>
                  <a:pt x="49367" y="172050"/>
                  <a:pt x="42696" y="174452"/>
                </a:cubicBezTo>
                <a:lnTo>
                  <a:pt x="42696" y="149435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15" name="Text 12"/>
          <p:cNvSpPr/>
          <p:nvPr/>
        </p:nvSpPr>
        <p:spPr>
          <a:xfrm>
            <a:off x="4966935" y="5469796"/>
            <a:ext cx="2258129" cy="26566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45" b="1" dirty="0">
                <a:solidFill>
                  <a:srgbClr val="EAEAEA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试听为王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971679" y="5811362"/>
            <a:ext cx="2248641" cy="22771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5" dirty="0">
                <a:solidFill>
                  <a:srgbClr val="EAEAE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亲身体验验证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716856" y="4786665"/>
            <a:ext cx="2628159" cy="1480118"/>
          </a:xfrm>
          <a:custGeom>
            <a:avLst/>
            <a:gdLst/>
            <a:ahLst/>
            <a:cxnLst/>
            <a:rect l="l" t="t" r="r" b="b"/>
            <a:pathLst>
              <a:path w="2628159" h="1480118">
                <a:moveTo>
                  <a:pt x="75900" y="0"/>
                </a:moveTo>
                <a:lnTo>
                  <a:pt x="2552258" y="0"/>
                </a:lnTo>
                <a:cubicBezTo>
                  <a:pt x="2594177" y="0"/>
                  <a:pt x="2628159" y="33982"/>
                  <a:pt x="2628159" y="75900"/>
                </a:cubicBezTo>
                <a:lnTo>
                  <a:pt x="2628159" y="1404218"/>
                </a:lnTo>
                <a:cubicBezTo>
                  <a:pt x="2628159" y="1446136"/>
                  <a:pt x="2594177" y="1480118"/>
                  <a:pt x="2552258" y="1480118"/>
                </a:cubicBezTo>
                <a:lnTo>
                  <a:pt x="75900" y="1480118"/>
                </a:lnTo>
                <a:cubicBezTo>
                  <a:pt x="33982" y="1480118"/>
                  <a:pt x="0" y="1446136"/>
                  <a:pt x="0" y="1404218"/>
                </a:cubicBezTo>
                <a:lnTo>
                  <a:pt x="0" y="75900"/>
                </a:lnTo>
                <a:cubicBezTo>
                  <a:pt x="0" y="34010"/>
                  <a:pt x="34010" y="0"/>
                  <a:pt x="75900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</p:spPr>
      </p:sp>
      <p:sp>
        <p:nvSpPr>
          <p:cNvPr id="18" name="Shape 15"/>
          <p:cNvSpPr/>
          <p:nvPr/>
        </p:nvSpPr>
        <p:spPr>
          <a:xfrm>
            <a:off x="8819038" y="5014375"/>
            <a:ext cx="426957" cy="341566"/>
          </a:xfrm>
          <a:custGeom>
            <a:avLst/>
            <a:gdLst/>
            <a:ahLst/>
            <a:cxnLst/>
            <a:rect l="l" t="t" r="r" b="b"/>
            <a:pathLst>
              <a:path w="426957" h="341566">
                <a:moveTo>
                  <a:pt x="64044" y="74718"/>
                </a:moveTo>
                <a:cubicBezTo>
                  <a:pt x="64044" y="57039"/>
                  <a:pt x="78387" y="42696"/>
                  <a:pt x="96065" y="42696"/>
                </a:cubicBezTo>
                <a:cubicBezTo>
                  <a:pt x="113744" y="42696"/>
                  <a:pt x="128087" y="57039"/>
                  <a:pt x="128087" y="74718"/>
                </a:cubicBezTo>
                <a:lnTo>
                  <a:pt x="128087" y="149435"/>
                </a:lnTo>
                <a:lnTo>
                  <a:pt x="298870" y="149435"/>
                </a:lnTo>
                <a:lnTo>
                  <a:pt x="298870" y="74718"/>
                </a:lnTo>
                <a:cubicBezTo>
                  <a:pt x="298870" y="57039"/>
                  <a:pt x="313213" y="42696"/>
                  <a:pt x="330892" y="42696"/>
                </a:cubicBezTo>
                <a:cubicBezTo>
                  <a:pt x="348571" y="42696"/>
                  <a:pt x="362914" y="57039"/>
                  <a:pt x="362914" y="74718"/>
                </a:cubicBezTo>
                <a:lnTo>
                  <a:pt x="362914" y="85391"/>
                </a:lnTo>
                <a:lnTo>
                  <a:pt x="373588" y="85391"/>
                </a:lnTo>
                <a:cubicBezTo>
                  <a:pt x="391266" y="85391"/>
                  <a:pt x="405609" y="99735"/>
                  <a:pt x="405609" y="117413"/>
                </a:cubicBezTo>
                <a:lnTo>
                  <a:pt x="405609" y="149435"/>
                </a:lnTo>
                <a:cubicBezTo>
                  <a:pt x="417417" y="149435"/>
                  <a:pt x="426957" y="158975"/>
                  <a:pt x="426957" y="170783"/>
                </a:cubicBezTo>
                <a:cubicBezTo>
                  <a:pt x="426957" y="182591"/>
                  <a:pt x="417417" y="192131"/>
                  <a:pt x="405609" y="192131"/>
                </a:cubicBezTo>
                <a:lnTo>
                  <a:pt x="405609" y="224153"/>
                </a:lnTo>
                <a:cubicBezTo>
                  <a:pt x="405609" y="241831"/>
                  <a:pt x="391266" y="256174"/>
                  <a:pt x="373588" y="256174"/>
                </a:cubicBezTo>
                <a:lnTo>
                  <a:pt x="362914" y="256174"/>
                </a:lnTo>
                <a:lnTo>
                  <a:pt x="362914" y="266848"/>
                </a:lnTo>
                <a:cubicBezTo>
                  <a:pt x="362914" y="284527"/>
                  <a:pt x="348571" y="298870"/>
                  <a:pt x="330892" y="298870"/>
                </a:cubicBezTo>
                <a:cubicBezTo>
                  <a:pt x="313213" y="298870"/>
                  <a:pt x="298870" y="284527"/>
                  <a:pt x="298870" y="266848"/>
                </a:cubicBezTo>
                <a:lnTo>
                  <a:pt x="298870" y="192131"/>
                </a:lnTo>
                <a:lnTo>
                  <a:pt x="128087" y="192131"/>
                </a:lnTo>
                <a:lnTo>
                  <a:pt x="128087" y="266848"/>
                </a:lnTo>
                <a:cubicBezTo>
                  <a:pt x="128087" y="284527"/>
                  <a:pt x="113744" y="298870"/>
                  <a:pt x="96065" y="298870"/>
                </a:cubicBezTo>
                <a:cubicBezTo>
                  <a:pt x="78387" y="298870"/>
                  <a:pt x="64044" y="284527"/>
                  <a:pt x="64044" y="266848"/>
                </a:cubicBezTo>
                <a:lnTo>
                  <a:pt x="64044" y="256174"/>
                </a:lnTo>
                <a:lnTo>
                  <a:pt x="53370" y="256174"/>
                </a:lnTo>
                <a:cubicBezTo>
                  <a:pt x="35691" y="256174"/>
                  <a:pt x="21348" y="241831"/>
                  <a:pt x="21348" y="224153"/>
                </a:cubicBezTo>
                <a:lnTo>
                  <a:pt x="21348" y="192131"/>
                </a:lnTo>
                <a:cubicBezTo>
                  <a:pt x="9540" y="192131"/>
                  <a:pt x="0" y="182591"/>
                  <a:pt x="0" y="170783"/>
                </a:cubicBezTo>
                <a:cubicBezTo>
                  <a:pt x="0" y="158975"/>
                  <a:pt x="9540" y="149435"/>
                  <a:pt x="21348" y="149435"/>
                </a:cubicBezTo>
                <a:lnTo>
                  <a:pt x="21348" y="117413"/>
                </a:lnTo>
                <a:cubicBezTo>
                  <a:pt x="21348" y="99735"/>
                  <a:pt x="35691" y="85391"/>
                  <a:pt x="53370" y="85391"/>
                </a:cubicBezTo>
                <a:lnTo>
                  <a:pt x="64044" y="85391"/>
                </a:lnTo>
                <a:lnTo>
                  <a:pt x="64044" y="74718"/>
                </a:lnTo>
                <a:close/>
              </a:path>
            </a:pathLst>
          </a:custGeom>
          <a:solidFill>
            <a:srgbClr val="B58A3F"/>
          </a:solidFill>
        </p:spPr>
      </p:sp>
      <p:sp>
        <p:nvSpPr>
          <p:cNvPr id="19" name="Text 16"/>
          <p:cNvSpPr/>
          <p:nvPr/>
        </p:nvSpPr>
        <p:spPr>
          <a:xfrm>
            <a:off x="7901871" y="5469796"/>
            <a:ext cx="2258129" cy="26566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45" b="1" dirty="0">
                <a:solidFill>
                  <a:srgbClr val="EAEAEA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重视练习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7906615" y="5811362"/>
            <a:ext cx="2248641" cy="22771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5" dirty="0">
                <a:solidFill>
                  <a:srgbClr val="EAEAE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实战决定成败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4563402" y="6646300"/>
            <a:ext cx="3064604" cy="22771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5" dirty="0">
                <a:solidFill>
                  <a:srgbClr val="EAEAEA">
                    <a:alpha val="6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江苏事业单位面试机构评估报告 | 2026年2月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3783</Words>
  <Application>WPS 演示</Application>
  <PresentationFormat>On-screen Show (16:9)</PresentationFormat>
  <Paragraphs>616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Arial</vt:lpstr>
      <vt:lpstr>宋体</vt:lpstr>
      <vt:lpstr>Wingdings</vt:lpstr>
      <vt:lpstr>MiSans</vt:lpstr>
      <vt:lpstr>MiSans</vt:lpstr>
      <vt:lpstr>Liter</vt:lpstr>
      <vt:lpstr>Liter</vt:lpstr>
      <vt:lpstr>Liter</vt:lpstr>
      <vt:lpstr>Calibri</vt:lpstr>
      <vt:lpstr>微软雅黑</vt:lpstr>
      <vt:lpstr>Arial Unicode MS</vt:lpstr>
      <vt:lpstr>等线</vt:lpstr>
      <vt:lpstr>Custom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Moonshot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江苏事业单位面试机构评估报告</dc:title>
  <dc:creator>Kimi</dc:creator>
  <dc:subject>江苏事业单位面试机构评估报告</dc:subject>
  <cp:lastModifiedBy>habokn</cp:lastModifiedBy>
  <cp:revision>3</cp:revision>
  <dcterms:created xsi:type="dcterms:W3CDTF">2026-02-05T13:08:00Z</dcterms:created>
  <dcterms:modified xsi:type="dcterms:W3CDTF">2026-02-05T13:23:01Z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江苏事业单位面试机构评估报告","ContentProducer":"001191110108MACG2KBH8F10000","ProduceID":"19c2dd79-22a2-8177-8000-0000d958e858","ReservedCode1":"","ContentPropagator":"001191110108MACG2KBH8F20000","PropagateID":"19c2dd79-22a2-8177-8000-0000d958e858","ReservedCode2":""}</vt:lpwstr>
  </property>
  <property fmtid="{D5CDD505-2E9C-101B-9397-08002B2CF9AE}" pid="3" name="KSOProductBuildVer">
    <vt:lpwstr>2052-12.1.0.24657</vt:lpwstr>
  </property>
  <property fmtid="{D5CDD505-2E9C-101B-9397-08002B2CF9AE}" pid="4" name="ICV">
    <vt:lpwstr>84B4C64E6734443CA60A9455E7F50E31_12</vt:lpwstr>
  </property>
</Properties>
</file>