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029" r:id="rId1"/>
    <p:sldMasterId id="2147488066" r:id="rId2"/>
  </p:sldMasterIdLst>
  <p:notesMasterIdLst>
    <p:notesMasterId r:id="rId3"/>
  </p:notesMasterIdLst>
  <p:sldIdLst>
    <p:sldId id="2301" r:id="rId4"/>
    <p:sldId id="2305" r:id="rId5"/>
    <p:sldId id="2308" r:id="rId6"/>
    <p:sldId id="2311" r:id="rId7"/>
    <p:sldId id="2317" r:id="rId9"/>
    <p:sldId id="2320" r:id="rId10"/>
    <p:sldId id="2323" r:id="rId11"/>
    <p:sldId id="2326" r:id="rId12"/>
    <p:sldId id="2332" r:id="rId14"/>
    <p:sldId id="2335" r:id="rId15"/>
    <p:sldId id="2338" r:id="rId16"/>
    <p:sldId id="2341" r:id="rId17"/>
    <p:sldId id="2347" r:id="rId19"/>
    <p:sldId id="2350" r:id="rId20"/>
    <p:sldId id="2353" r:id="rId21"/>
    <p:sldId id="2356" r:id="rId22"/>
    <p:sldId id="2362" r:id="rId24"/>
    <p:sldId id="2365" r:id="rId25"/>
    <p:sldId id="2368" r:id="rId26"/>
    <p:sldId id="2371" r:id="rId27"/>
    <p:sldId id="2377" r:id="rId29"/>
    <p:sldId id="2380" r:id="rId30"/>
    <p:sldId id="2383" r:id="rId31"/>
    <p:sldId id="2386" r:id="rId32"/>
    <p:sldId id="2389" r:id="rId33"/>
    <p:sldId id="2395" r:id="rId35"/>
    <p:sldId id="2398" r:id="rId36"/>
    <p:sldId id="2401" r:id="rId37"/>
    <p:sldId id="2404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030" r:id="rId1"/>
    <p:sldLayoutId id="2147488031" r:id="rId2"/>
    <p:sldLayoutId id="2147488032" r:id="rId3"/>
    <p:sldLayoutId id="2147488033" r:id="rId4"/>
    <p:sldLayoutId id="2147488034" r:id="rId5"/>
    <p:sldLayoutId id="2147488035" r:id="rId6"/>
    <p:sldLayoutId id="2147488036" r:id="rId7"/>
    <p:sldLayoutId id="2147488037" r:id="rId8"/>
    <p:sldLayoutId id="2147488038" r:id="rId9"/>
    <p:sldLayoutId id="2147488039" r:id="rId10"/>
    <p:sldLayoutId id="214748804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067" r:id="rId1"/>
    <p:sldLayoutId id="2147488068" r:id="rId2"/>
    <p:sldLayoutId id="2147488069" r:id="rId3"/>
    <p:sldLayoutId id="2147488070" r:id="rId4"/>
    <p:sldLayoutId id="2147488071" r:id="rId5"/>
    <p:sldLayoutId id="2147488072" r:id="rId6"/>
    <p:sldLayoutId id="2147488073" r:id="rId7"/>
    <p:sldLayoutId id="2147488074" r:id="rId8"/>
    <p:sldLayoutId id="2147488075" r:id="rId9"/>
    <p:sldLayoutId id="2147488076" r:id="rId10"/>
    <p:sldLayoutId id="214748807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tags" Target="../tags/tag164.xml"/><Relationship Id="rId14" Type="http://schemas.openxmlformats.org/officeDocument/2006/relationships/tags" Target="../tags/tag165.xml"/><Relationship Id="rId15" Type="http://schemas.openxmlformats.org/officeDocument/2006/relationships/tags" Target="../tags/tag166.xml"/><Relationship Id="rId16" Type="http://schemas.openxmlformats.org/officeDocument/2006/relationships/tags" Target="../tags/tag167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tags" Target="../tags/tag196.xml"/><Relationship Id="rId18" Type="http://schemas.openxmlformats.org/officeDocument/2006/relationships/tags" Target="../tags/tag197.xml"/><Relationship Id="rId19" Type="http://schemas.openxmlformats.org/officeDocument/2006/relationships/tags" Target="../tags/tag198.xml"/><Relationship Id="rId20" Type="http://schemas.openxmlformats.org/officeDocument/2006/relationships/tags" Target="../tags/tag199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tags" Target="../tags/tag292.xml"/><Relationship Id="rId14" Type="http://schemas.openxmlformats.org/officeDocument/2006/relationships/tags" Target="../tags/tag293.xml"/><Relationship Id="rId15" Type="http://schemas.openxmlformats.org/officeDocument/2006/relationships/tags" Target="../tags/tag294.xml"/><Relationship Id="rId16" Type="http://schemas.openxmlformats.org/officeDocument/2006/relationships/tags" Target="../tags/tag295.xml"/><Relationship Id="rId17" Type="http://schemas.openxmlformats.org/officeDocument/2006/relationships/tags" Target="../tags/tag296.xml"/><Relationship Id="rId18" Type="http://schemas.openxmlformats.org/officeDocument/2006/relationships/tags" Target="../tags/tag297.xml"/><Relationship Id="rId19" Type="http://schemas.openxmlformats.org/officeDocument/2006/relationships/tags" Target="../tags/tag298.xml"/><Relationship Id="rId20" Type="http://schemas.openxmlformats.org/officeDocument/2006/relationships/tags" Target="../tags/tag299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tags" Target="../tags/tag324.xml"/><Relationship Id="rId14" Type="http://schemas.openxmlformats.org/officeDocument/2006/relationships/tags" Target="../tags/tag325.xml"/><Relationship Id="rId15" Type="http://schemas.openxmlformats.org/officeDocument/2006/relationships/tags" Target="../tags/tag326.xml"/><Relationship Id="rId16" Type="http://schemas.openxmlformats.org/officeDocument/2006/relationships/tags" Target="../tags/tag327.xml"/><Relationship Id="rId17" Type="http://schemas.openxmlformats.org/officeDocument/2006/relationships/tags" Target="../tags/tag328.xml"/><Relationship Id="rId18" Type="http://schemas.openxmlformats.org/officeDocument/2006/relationships/tags" Target="../tags/tag329.xml"/><Relationship Id="rId19" Type="http://schemas.openxmlformats.org/officeDocument/2006/relationships/tags" Target="../tags/tag330.xml"/><Relationship Id="rId20" Type="http://schemas.openxmlformats.org/officeDocument/2006/relationships/tags" Target="../tags/tag331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建立高效的品牌管理体系的关键因素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明确品牌定位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制定品牌策略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强化品牌管理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提升品牌价值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加强品牌创新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明确品牌定位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确定目标市场</a:t>
            </a:r>
            <a:endParaRPr altLang="en-US" lang="zh-CN"/>
          </a:p>
        </p:txBody>
      </p:sp>
      <p:sp>
        <p:nvSpPr>
          <p:cNvPr id="10489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0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了解目标客户的需求和偏好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1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确定目标市场的规模和潜力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1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确定目标市场的竞争状况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2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2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确定目标市场的增长趋势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品牌核心价值</a:t>
            </a:r>
            <a:endParaRPr altLang="en-US" lang="zh-CN"/>
          </a:p>
        </p:txBody>
      </p:sp>
      <p:sp>
        <p:nvSpPr>
          <p:cNvPr id="104896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品牌核心价值的定义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品牌核心价值的重要性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如何明确品牌核心价值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品牌核心价值在品牌管理体系中的应用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品牌差异化</a:t>
            </a:r>
            <a:endParaRPr altLang="en-US" lang="zh-CN"/>
          </a:p>
        </p:txBody>
      </p:sp>
      <p:sp>
        <p:nvSpPr>
          <p:cNvPr id="10490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品牌传播：通过有效的品牌传播手段，如广告、公关、社交媒体等，将品牌差异化信息传递给目标客户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品牌定位：明确品牌在市场中的定位，包括目标客户、产品特点、市场定位等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品牌差异化：通过独特的产品特点、品牌形象、营销策略等手段，使品牌在市场中与其他竞争对手区分开来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品牌体验：通过提供优质的产品和服务，营造独特的品牌体验，增强客户对品牌的认同感和忠诚度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制定品牌策略</a:t>
            </a:r>
            <a:endParaRPr altLang="en-US" lang="zh-CN"/>
          </a:p>
        </p:txBody>
      </p:sp>
      <p:sp>
        <p:nvSpPr>
          <p:cNvPr id="104908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品牌传播策略</a:t>
            </a:r>
            <a:endParaRPr altLang="en-US" lang="zh-CN"/>
          </a:p>
        </p:txBody>
      </p:sp>
      <p:sp>
        <p:nvSpPr>
          <p:cNvPr id="104913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传播方式：采用多元化的传播方式，如故事营销、事件营销、体验营销等，以吸引目标受众的注意力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传播渠道：选择适合目标受众的传播渠道，如广告、公关、社交媒体等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传播内容：制定统一的品牌形象和信息，确保传播内容的一致性和准确性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评估与调整：对品牌传播效果进行评估，根据评估结果及时调整传播策略，以提高品牌传播效果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品牌形象塑造</a:t>
            </a:r>
            <a:endParaRPr altLang="en-US" lang="zh-CN"/>
          </a:p>
        </p:txBody>
      </p:sp>
      <p:sp>
        <p:nvSpPr>
          <p:cNvPr id="104920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品牌定位：明确品牌的目标市场和竞争优势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品牌名称：选择易于记忆和与品牌形象相符的名称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品牌标识：设计简洁、醒目、具有辨识度的标识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品牌故事：打造具有情感共鸣和故事性的品牌故事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品牌营销策略</a:t>
            </a:r>
            <a:endParaRPr altLang="en-US" lang="zh-CN"/>
          </a:p>
        </p:txBody>
      </p:sp>
      <p:sp>
        <p:nvSpPr>
          <p:cNvPr id="1049262" name="对角圆角矩形 15"/>
          <p:cNvSpPr/>
          <p:nvPr>
            <p:custDataLst>
              <p:tags r:id="rId1"/>
            </p:custDataLst>
          </p:nvPr>
        </p:nvSpPr>
        <p:spPr>
          <a:xfrm>
            <a:off x="1372017" y="3481849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对角圆角矩形 16"/>
          <p:cNvSpPr/>
          <p:nvPr>
            <p:custDataLst>
              <p:tags r:id="rId2"/>
            </p:custDataLst>
          </p:nvPr>
        </p:nvSpPr>
        <p:spPr>
          <a:xfrm>
            <a:off x="1372017" y="3352838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直角三角形 17"/>
          <p:cNvSpPr/>
          <p:nvPr>
            <p:custDataLst>
              <p:tags r:id="rId3"/>
            </p:custDataLst>
          </p:nvPr>
        </p:nvSpPr>
        <p:spPr>
          <a:xfrm>
            <a:off x="1883567" y="3353479"/>
            <a:ext cx="77021" cy="12836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8" name="文本框 27"/>
          <p:cNvSpPr txBox="1"/>
          <p:nvPr>
            <p:custDataLst>
              <p:tags r:id="rId4"/>
            </p:custDataLst>
          </p:nvPr>
        </p:nvSpPr>
        <p:spPr>
          <a:xfrm>
            <a:off x="1916943" y="3491476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品牌传播策略：选择合适的传播渠道和传播方式，提高品牌知名度和美誉度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对角圆角矩形 52"/>
          <p:cNvSpPr/>
          <p:nvPr>
            <p:custDataLst>
              <p:tags r:id="rId5"/>
            </p:custDataLst>
          </p:nvPr>
        </p:nvSpPr>
        <p:spPr>
          <a:xfrm>
            <a:off x="1372017" y="1493411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对角圆角矩形 53"/>
          <p:cNvSpPr/>
          <p:nvPr>
            <p:custDataLst>
              <p:tags r:id="rId6"/>
            </p:custDataLst>
          </p:nvPr>
        </p:nvSpPr>
        <p:spPr>
          <a:xfrm>
            <a:off x="1372017" y="1364400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直角三角形 54"/>
          <p:cNvSpPr/>
          <p:nvPr>
            <p:custDataLst>
              <p:tags r:id="rId7"/>
            </p:custDataLst>
          </p:nvPr>
        </p:nvSpPr>
        <p:spPr>
          <a:xfrm>
            <a:off x="1883567" y="1365042"/>
            <a:ext cx="77021" cy="12836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6" name="文本框 56"/>
          <p:cNvSpPr txBox="1"/>
          <p:nvPr>
            <p:custDataLst>
              <p:tags r:id="rId8"/>
            </p:custDataLst>
          </p:nvPr>
        </p:nvSpPr>
        <p:spPr>
          <a:xfrm>
            <a:off x="1916943" y="1496620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目标市场定位：明确品牌的目标市场和目标消费者群体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对角圆角矩形 5"/>
          <p:cNvSpPr/>
          <p:nvPr>
            <p:custDataLst>
              <p:tags r:id="rId9"/>
            </p:custDataLst>
          </p:nvPr>
        </p:nvSpPr>
        <p:spPr>
          <a:xfrm>
            <a:off x="1372017" y="2487630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对角圆角矩形 6"/>
          <p:cNvSpPr/>
          <p:nvPr>
            <p:custDataLst>
              <p:tags r:id="rId10"/>
            </p:custDataLst>
          </p:nvPr>
        </p:nvSpPr>
        <p:spPr>
          <a:xfrm>
            <a:off x="1372017" y="2358619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直角三角形 7"/>
          <p:cNvSpPr/>
          <p:nvPr>
            <p:custDataLst>
              <p:tags r:id="rId11"/>
            </p:custDataLst>
          </p:nvPr>
        </p:nvSpPr>
        <p:spPr>
          <a:xfrm>
            <a:off x="1883567" y="2359261"/>
            <a:ext cx="77021" cy="12836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4" name="文本框 8"/>
          <p:cNvSpPr txBox="1"/>
          <p:nvPr>
            <p:custDataLst>
              <p:tags r:id="rId12"/>
            </p:custDataLst>
          </p:nvPr>
        </p:nvSpPr>
        <p:spPr>
          <a:xfrm>
            <a:off x="1916943" y="2497257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品牌形象塑造：通过视觉、语言、行为等多种手段塑造独特的品牌形象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对角圆角矩形 9"/>
          <p:cNvSpPr/>
          <p:nvPr>
            <p:custDataLst>
              <p:tags r:id="rId13"/>
            </p:custDataLst>
          </p:nvPr>
        </p:nvSpPr>
        <p:spPr>
          <a:xfrm>
            <a:off x="1372017" y="4476067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对角圆角矩形 10"/>
          <p:cNvSpPr/>
          <p:nvPr>
            <p:custDataLst>
              <p:tags r:id="rId14"/>
            </p:custDataLst>
          </p:nvPr>
        </p:nvSpPr>
        <p:spPr>
          <a:xfrm>
            <a:off x="1372017" y="4347056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直角三角形 11"/>
          <p:cNvSpPr/>
          <p:nvPr>
            <p:custDataLst>
              <p:tags r:id="rId15"/>
            </p:custDataLst>
          </p:nvPr>
        </p:nvSpPr>
        <p:spPr>
          <a:xfrm>
            <a:off x="1883567" y="4347698"/>
            <a:ext cx="77021" cy="12836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2" name="文本框 12"/>
          <p:cNvSpPr txBox="1"/>
          <p:nvPr>
            <p:custDataLst>
              <p:tags r:id="rId16"/>
            </p:custDataLst>
          </p:nvPr>
        </p:nvSpPr>
        <p:spPr>
          <a:xfrm>
            <a:off x="1916943" y="4485695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品牌营销活动：策划有吸引力的营销活动，吸引目标消费者的关注和参与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对角圆角矩形 14"/>
          <p:cNvSpPr/>
          <p:nvPr>
            <p:custDataLst>
              <p:tags r:id="rId17"/>
            </p:custDataLst>
          </p:nvPr>
        </p:nvSpPr>
        <p:spPr>
          <a:xfrm>
            <a:off x="1372017" y="5470286"/>
            <a:ext cx="9448713" cy="70795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对角圆角矩形 18"/>
          <p:cNvSpPr/>
          <p:nvPr>
            <p:custDataLst>
              <p:tags r:id="rId18"/>
            </p:custDataLst>
          </p:nvPr>
        </p:nvSpPr>
        <p:spPr>
          <a:xfrm>
            <a:off x="1372017" y="5341275"/>
            <a:ext cx="511207" cy="48780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直角三角形 19"/>
          <p:cNvSpPr/>
          <p:nvPr>
            <p:custDataLst>
              <p:tags r:id="rId19"/>
            </p:custDataLst>
          </p:nvPr>
        </p:nvSpPr>
        <p:spPr>
          <a:xfrm>
            <a:off x="1883567" y="5341917"/>
            <a:ext cx="77021" cy="12836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文本框 20"/>
          <p:cNvSpPr txBox="1"/>
          <p:nvPr>
            <p:custDataLst>
              <p:tags r:id="rId20"/>
            </p:custDataLst>
          </p:nvPr>
        </p:nvSpPr>
        <p:spPr>
          <a:xfrm>
            <a:off x="1916943" y="5479914"/>
            <a:ext cx="8656571" cy="695761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数据分析与优化：通过对营销活动数据的分析，不断优化品牌营销策略，提高营销效果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强化品牌管理</a:t>
            </a:r>
            <a:endParaRPr altLang="en-US" lang="zh-CN"/>
          </a:p>
        </p:txBody>
      </p:sp>
      <p:sp>
        <p:nvSpPr>
          <p:cNvPr id="104933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品牌管理组织架构</a:t>
            </a:r>
            <a:endParaRPr altLang="en-US" lang="zh-CN"/>
          </a:p>
        </p:txBody>
      </p:sp>
      <p:sp>
        <p:nvSpPr>
          <p:cNvPr id="10493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品牌管理委员会：负责制定品牌战略和决策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品牌管理部门：负责品牌日常管理和运营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品牌经理：负责具体品牌项目的策划和执行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品牌团队：负责品牌推广和营销活动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品牌管理制度建设</a:t>
            </a:r>
            <a:endParaRPr altLang="en-US" lang="zh-CN"/>
          </a:p>
        </p:txBody>
      </p:sp>
      <p:sp>
        <p:nvSpPr>
          <p:cNvPr id="10494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明确品牌管理目标：制定品牌管理策略，明确品牌定位、品牌形象和品牌传播等目标。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建立品牌管理组织：设立专门的品牌管理部门，负责品牌策划、品牌传播、品牌监控等管理工作。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制定品牌管理制度：建立完善的品牌管理制度，包括品牌命名、商标注册、品牌形象设计、品牌传播等方面的规定。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强化品牌管理培训：对员工进行品牌管理培训，提高员工的品牌意识和品牌管理能力。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品牌危机管理</a:t>
            </a:r>
            <a:endParaRPr altLang="en-US" lang="zh-CN"/>
          </a:p>
        </p:txBody>
      </p:sp>
      <p:sp>
        <p:nvSpPr>
          <p:cNvPr id="1049504" name="正文"/>
          <p:cNvSpPr txBox="1"/>
          <p:nvPr>
            <p:custDataLst>
              <p:tags r:id="rId1"/>
            </p:custDataLst>
          </p:nvPr>
        </p:nvSpPr>
        <p:spPr>
          <a:xfrm>
            <a:off x="2787010" y="1879857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品牌危机定义：品牌危机是指品牌在受到突发事件影响后，品牌形象受到损害，导致消费者对品牌的信任度下降，销售量减少等负面影响。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标题"/>
          <p:cNvSpPr txBox="1"/>
          <p:nvPr>
            <p:custDataLst>
              <p:tags r:id="rId2"/>
            </p:custDataLst>
          </p:nvPr>
        </p:nvSpPr>
        <p:spPr>
          <a:xfrm>
            <a:off x="2787690" y="1364400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08" name="标题"/>
          <p:cNvSpPr txBox="1"/>
          <p:nvPr>
            <p:custDataLst>
              <p:tags r:id="rId3"/>
            </p:custDataLst>
          </p:nvPr>
        </p:nvSpPr>
        <p:spPr>
          <a:xfrm>
            <a:off x="2787690" y="5058283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10" name="正文"/>
          <p:cNvSpPr txBox="1"/>
          <p:nvPr>
            <p:custDataLst>
              <p:tags r:id="rId4"/>
            </p:custDataLst>
          </p:nvPr>
        </p:nvSpPr>
        <p:spPr>
          <a:xfrm>
            <a:off x="2787690" y="5573740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 fontScale="7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危机管理实践：一些知名品牌在面临品牌危机时，通过有效的品牌危机管理策略，成功地保护了品牌声誉和消费者信任度。例如，某知名手机品牌在面临电池爆炸事件时，及时采取了召回措施和道歉声明，有效地缓解了消费者对品牌的负面情绪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正文"/>
          <p:cNvSpPr txBox="1"/>
          <p:nvPr>
            <p:custDataLst>
              <p:tags r:id="rId5"/>
            </p:custDataLst>
          </p:nvPr>
        </p:nvSpPr>
        <p:spPr>
          <a:xfrm>
            <a:off x="2787690" y="3110698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品牌危机管理的重要性：品牌危机管理是建立高效品牌管理体系的关键因素之一，它能够有效地减少品牌危机对品牌形象和销售量的负面影响，保护品牌声誉和消费者信任度。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标题"/>
          <p:cNvSpPr txBox="1"/>
          <p:nvPr>
            <p:custDataLst>
              <p:tags r:id="rId6"/>
            </p:custDataLst>
          </p:nvPr>
        </p:nvSpPr>
        <p:spPr>
          <a:xfrm>
            <a:off x="2788370" y="2595921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16" name="标题"/>
          <p:cNvSpPr txBox="1"/>
          <p:nvPr>
            <p:custDataLst>
              <p:tags r:id="rId7"/>
            </p:custDataLst>
          </p:nvPr>
        </p:nvSpPr>
        <p:spPr>
          <a:xfrm>
            <a:off x="2788370" y="3826762"/>
            <a:ext cx="6617300" cy="449786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518" name="正文"/>
          <p:cNvSpPr txBox="1"/>
          <p:nvPr>
            <p:custDataLst>
              <p:tags r:id="rId8"/>
            </p:custDataLst>
          </p:nvPr>
        </p:nvSpPr>
        <p:spPr>
          <a:xfrm>
            <a:off x="2787690" y="4342219"/>
            <a:ext cx="6617300" cy="603764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危机管理策略：有效的品牌危机管理需要制定一系列策略，包括预防策略、应对策略和恢复策略。预防策略主要是通过加强品牌管理和风险控制，减少品牌危机的发生；应对策略主要是通过快速响应和有效沟通，减轻品牌危机的影响；恢复策略主要是通过加强品牌建设和营销活动，恢复消费者对品牌的信任度和忠诚度。</a:t>
            </a:r>
            <a:endParaRPr altLang="en-US" dirty="0" sz="10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提升品牌价值</a:t>
            </a:r>
            <a:endParaRPr altLang="en-US" lang="zh-CN"/>
          </a:p>
        </p:txBody>
      </p:sp>
      <p:sp>
        <p:nvSpPr>
          <p:cNvPr id="104955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品牌资产评估</a:t>
            </a:r>
            <a:endParaRPr altLang="en-US" lang="zh-CN"/>
          </a:p>
        </p:txBody>
      </p:sp>
      <p:sp>
        <p:nvSpPr>
          <p:cNvPr id="104960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0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品牌知名度：评估品牌在目标市场中的认知度和影响力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1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品牌美誉度：评估消费者对品牌的信任和好感度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1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品牌忠诚度：评估消费者对品牌的持续购买意愿和口碑传播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2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2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品牌联想度：评估消费者在看到品牌时能够联想到的相关事物或概念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品牌价值提升途径</a:t>
            </a:r>
            <a:endParaRPr altLang="en-US" lang="zh-CN"/>
          </a:p>
        </p:txBody>
      </p:sp>
      <p:sp>
        <p:nvSpPr>
          <p:cNvPr id="10496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1605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品牌定位：明确品牌的目标市场和竞争优势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42"/>
          <p:cNvSpPr/>
          <p:nvPr>
            <p:custDataLst>
              <p:tags r:id="rId3"/>
            </p:custDataLst>
          </p:nvPr>
        </p:nvSpPr>
        <p:spPr>
          <a:xfrm>
            <a:off x="957994" y="2837551"/>
            <a:ext cx="1568086" cy="111045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0" name="任意多边形 18"/>
          <p:cNvSpPr/>
          <p:nvPr>
            <p:custDataLst>
              <p:tags r:id="rId4"/>
            </p:custDataLst>
          </p:nvPr>
        </p:nvSpPr>
        <p:spPr>
          <a:xfrm rot="5400000">
            <a:off x="333838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015350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品牌传播：通过有效的传播渠道，提高品牌知名度和美誉度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3"/>
          <p:cNvSpPr/>
          <p:nvPr>
            <p:custDataLst>
              <p:tags r:id="rId6"/>
            </p:custDataLst>
          </p:nvPr>
        </p:nvSpPr>
        <p:spPr>
          <a:xfrm>
            <a:off x="3135144" y="2837551"/>
            <a:ext cx="1568086" cy="111045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551486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5191827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品牌体验：提供优质的客户体验，增强品牌忠诚度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矩形 44"/>
          <p:cNvSpPr/>
          <p:nvPr>
            <p:custDataLst>
              <p:tags r:id="rId9"/>
            </p:custDataLst>
          </p:nvPr>
        </p:nvSpPr>
        <p:spPr>
          <a:xfrm>
            <a:off x="5312293" y="2837551"/>
            <a:ext cx="1568086" cy="111045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7692016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736897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品牌合作：与其他品牌或机构合作，扩大品牌影响力和资源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5"/>
          <p:cNvSpPr/>
          <p:nvPr>
            <p:custDataLst>
              <p:tags r:id="rId12"/>
            </p:custDataLst>
          </p:nvPr>
        </p:nvSpPr>
        <p:spPr>
          <a:xfrm>
            <a:off x="7488770" y="2837551"/>
            <a:ext cx="1568086" cy="111045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任意多边形 3"/>
          <p:cNvSpPr/>
          <p:nvPr>
            <p:custDataLst>
              <p:tags r:id="rId13"/>
            </p:custDataLst>
          </p:nvPr>
        </p:nvSpPr>
        <p:spPr>
          <a:xfrm rot="16200000" flipV="1">
            <a:off x="9869839" y="1605964"/>
            <a:ext cx="1162268" cy="116428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文本框 4"/>
          <p:cNvSpPr txBox="1"/>
          <p:nvPr>
            <p:custDataLst>
              <p:tags r:id="rId14"/>
            </p:custDataLst>
          </p:nvPr>
        </p:nvSpPr>
        <p:spPr bwMode="auto">
          <a:xfrm>
            <a:off x="9546126" y="3179434"/>
            <a:ext cx="1807808" cy="2757274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品牌创新：不断推出新产品或服务，满足消费者需求，提升品牌竞争力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5"/>
          <p:cNvSpPr/>
          <p:nvPr>
            <p:custDataLst>
              <p:tags r:id="rId15"/>
            </p:custDataLst>
          </p:nvPr>
        </p:nvSpPr>
        <p:spPr>
          <a:xfrm>
            <a:off x="9665920" y="2837551"/>
            <a:ext cx="1568086" cy="111045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品牌合作与联盟</a:t>
            </a:r>
            <a:endParaRPr altLang="en-US" lang="zh-CN"/>
          </a:p>
        </p:txBody>
      </p:sp>
      <p:sp>
        <p:nvSpPr>
          <p:cNvPr id="10497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品牌合作：通过与其他品牌或公司合作，共同推广产品或服务，提高品牌知名度和影响力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品牌联盟：与其他品牌或公司建立战略合作关系，共同研发新产品或服务，提高品牌竞争力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品牌合作与联盟的意义：通过合作与联盟，可以扩大品牌影响力，提高品牌竞争力，促进业务增长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品牌合作与联盟的实践：举例说明一些成功的品牌合作与联盟案例，如某品牌与某公司或某明星的合作推广等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加强品牌创新</a:t>
            </a:r>
            <a:endParaRPr altLang="en-US" lang="zh-CN"/>
          </a:p>
        </p:txBody>
      </p:sp>
      <p:sp>
        <p:nvSpPr>
          <p:cNvPr id="104977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产品创新</a:t>
            </a:r>
            <a:endParaRPr altLang="en-US" lang="zh-CN"/>
          </a:p>
        </p:txBody>
      </p:sp>
      <p:sp>
        <p:nvSpPr>
          <p:cNvPr id="10498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创新产品设计：注重产品外观、功能等方面的设计创新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创新产品研发：不断投入研发，推出具有竞争力的新产品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创新产品营销：采用多种营销手段，提高产品的知名度和美誉度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创新产品服务：提供优质的售后服务，增强客户对品牌的信任和忠诚度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</a:t>
            </a:r>
            <a:endParaRPr altLang="en-US" lang="zh-CN"/>
          </a:p>
        </p:txBody>
      </p:sp>
      <p:sp>
        <p:nvSpPr>
          <p:cNvPr id="10498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品牌创新是建立高效品牌管理体系的关键因素之一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技术创新可以推动品牌的发展和升级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技术创新可以增强品牌的吸引力和影响力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技术创新可以提高品牌的竞争力和市场占有率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服务创新</a:t>
            </a:r>
            <a:endParaRPr altLang="en-US" lang="zh-CN"/>
          </a:p>
        </p:txBody>
      </p:sp>
      <p:sp>
        <p:nvSpPr>
          <p:cNvPr id="104994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5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5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强化服务团队：培训服务团队，提高服务人员的专业素养和沟通能力，确保服务的高效执行。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创新服务技术：运用先进的技术手段，如人工智能、大数据等，提升服务效率和质量，为消费者提供更加便捷、高效的服务体验。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提升服务体验：通过优化服务流程、提高服务质量，增强消费者对品牌的认同感和满意度。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6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创新服务模式：探索新的服务模式，如个性化定制、线上线下融合等，以满足消费者多样化的需求。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营销创新</a:t>
            </a:r>
            <a:endParaRPr altLang="en-US" lang="zh-CN"/>
          </a:p>
        </p:txBody>
      </p:sp>
      <p:sp>
        <p:nvSpPr>
          <p:cNvPr id="10500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品牌定位：明确品牌的目标市场和竞争优势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品牌形象：通过创意和设计，打造独特的品牌形象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数字化转型：利用数字化技术，提高品牌营销的效率和效果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营销策略：制定有针对性的营销策略，如社交媒体营销、内容营销等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培养品牌人才</a:t>
            </a:r>
            <a:endParaRPr altLang="en-US" lang="zh-CN"/>
          </a:p>
        </p:txBody>
      </p:sp>
      <p:sp>
        <p:nvSpPr>
          <p:cNvPr id="105007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品牌管理人才选拔</a:t>
            </a:r>
            <a:endParaRPr altLang="en-US" lang="zh-CN"/>
          </a:p>
        </p:txBody>
      </p:sp>
      <p:sp>
        <p:nvSpPr>
          <p:cNvPr id="10501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7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具备团队协作和沟通能力：品牌管理人才需要具备团队协作和沟通能力，能够与其他部门协作，共同完成品牌管理工作，同时能够与客户、媒体等外部合作伙伴保持良好的沟通和合作关系。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具备领导力和责任心：品牌管理人才需要具备领导力和责任心，能够带领团队完成各项品牌管理工作，对品牌的发展和成功负责。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501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具备专业知识和技能：品牌管理人才需要具备市场营销、品牌策划、市场调研等方面的专业知识和技能，能够独立完成品牌策划和管理工作。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501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具备创新思维和敏锐的市场洞察力：品牌管理人才需要具备创新思维和敏锐的市场洞察力，能够及时发现市场变化和趋势，提出有效的品牌策略。</a:t>
            </a:r>
            <a:endParaRPr altLang="en-US" dirty="0" sz="17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品牌人才培训与激励</a:t>
            </a:r>
            <a:endParaRPr altLang="en-US" lang="zh-CN"/>
          </a:p>
        </p:txBody>
      </p:sp>
      <p:sp>
        <p:nvSpPr>
          <p:cNvPr id="10501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培训计划：制定针对不同岗位和需求的培训计划，提高品牌人才的专业素质和综合能力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激励机制：建立合理的激励机制，包括薪酬、晋升、奖励等方面，激发品牌人才的积极性和创造力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团队建设：加强团队建设，提高品牌人才之间的协作和沟通能力，形成良好的工作氛围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企业文化：培养符合企业文化的品牌人才，增强其对企业的认同感和归属感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跨部门协作与沟通</a:t>
            </a:r>
            <a:endParaRPr altLang="en-US" lang="zh-CN"/>
          </a:p>
        </p:txBody>
      </p:sp>
      <p:sp>
        <p:nvSpPr>
          <p:cNvPr id="105024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4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5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建立跨部门协作机制：确保各部门之间的顺畅沟通和协作，共同推动品牌发展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5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5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定期召开跨部门会议：分享品牌信息，讨论问题，共同制定解决方案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培养跨部门沟通技巧：提高员工沟通能力和团队协作意识，促进信息共享和经验交流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6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6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建立有效的反馈机制：及时收集各部门对品牌管理的意见和建议，不断改进和优化管理体系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30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306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4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4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07_4*l_h_a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07_4*l_h_f*1_4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4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4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07_4*l_h_a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07_4*l_h_f*1_3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4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7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3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74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2023-12-19T13:52:32Z</dcterms:created>
  <dcterms:modified xsi:type="dcterms:W3CDTF">2023-12-19T13:52:32Z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ba6a16c889524fcdb506ad1aa64c7101_21</vt:lpwstr>
  </property>
</Properties>
</file>