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462" r:id="rId1"/>
    <p:sldMasterId id="2147495499" r:id="rId2"/>
  </p:sldMasterIdLst>
  <p:notesMasterIdLst>
    <p:notesMasterId r:id="rId3"/>
  </p:notesMasterIdLst>
  <p:sldIdLst>
    <p:sldId id="5734" r:id="rId4"/>
    <p:sldId id="5739" r:id="rId5"/>
    <p:sldId id="5744" r:id="rId6"/>
    <p:sldId id="5749" r:id="rId7"/>
    <p:sldId id="5756" r:id="rId9"/>
    <p:sldId id="5759" r:id="rId10"/>
    <p:sldId id="5762" r:id="rId11"/>
    <p:sldId id="5765" r:id="rId12"/>
    <p:sldId id="5769" r:id="rId13"/>
    <p:sldId id="5776" r:id="rId15"/>
    <p:sldId id="5779" r:id="rId16"/>
    <p:sldId id="5782" r:id="rId17"/>
    <p:sldId id="5785" r:id="rId18"/>
    <p:sldId id="5789" r:id="rId19"/>
    <p:sldId id="5796" r:id="rId21"/>
    <p:sldId id="5799" r:id="rId22"/>
    <p:sldId id="5802" r:id="rId23"/>
    <p:sldId id="5805" r:id="rId24"/>
    <p:sldId id="5809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63" r:id="rId1"/>
    <p:sldLayoutId id="2147495464" r:id="rId2"/>
    <p:sldLayoutId id="2147495465" r:id="rId3"/>
    <p:sldLayoutId id="2147495466" r:id="rId4"/>
    <p:sldLayoutId id="2147495467" r:id="rId5"/>
    <p:sldLayoutId id="2147495468" r:id="rId6"/>
    <p:sldLayoutId id="2147495469" r:id="rId7"/>
    <p:sldLayoutId id="2147495470" r:id="rId8"/>
    <p:sldLayoutId id="2147495471" r:id="rId9"/>
    <p:sldLayoutId id="2147495472" r:id="rId10"/>
    <p:sldLayoutId id="21474954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500" r:id="rId1"/>
    <p:sldLayoutId id="2147495501" r:id="rId2"/>
    <p:sldLayoutId id="2147495502" r:id="rId3"/>
    <p:sldLayoutId id="2147495503" r:id="rId4"/>
    <p:sldLayoutId id="2147495504" r:id="rId5"/>
    <p:sldLayoutId id="2147495505" r:id="rId6"/>
    <p:sldLayoutId id="2147495506" r:id="rId7"/>
    <p:sldLayoutId id="2147495507" r:id="rId8"/>
    <p:sldLayoutId id="2147495508" r:id="rId9"/>
    <p:sldLayoutId id="2147495509" r:id="rId10"/>
    <p:sldLayoutId id="21474955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银行业2024工作总结及工作展望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913681" y="224725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43952" y="334505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91063" y="444284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72155" y="12084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996055" y="1268095"/>
            <a:ext cx="725932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4175125" y="230949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980305" y="2369185"/>
            <a:ext cx="6275705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2024年银行业工作总结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5083175" y="341820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878195" y="3482975"/>
            <a:ext cx="537718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银行业在2024年的工作亮点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6121400" y="4514215"/>
            <a:ext cx="625475" cy="8458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6939280" y="4573905"/>
            <a:ext cx="4316730" cy="7708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  <a:sym typeface="+mn-ea"/>
              </a:rPr>
              <a:t>银行业在2025年的工作展望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2024年银行业工作总结</a:t>
            </a:r>
            <a:endParaRPr altLang="en-US" lang="zh-CN"/>
          </a:p>
        </p:txBody>
      </p:sp>
      <p:sp>
        <p:nvSpPr>
          <p:cNvPr id="10488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银行业整体发展情况</a:t>
            </a:r>
            <a:endParaRPr altLang="en-US" lang="zh-CN"/>
          </a:p>
        </p:txBody>
      </p:sp>
      <p:sp>
        <p:nvSpPr>
          <p:cNvPr id="104895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银行业在金融科技方面的应用情况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银行业整体规模增长情况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银行业主要业务发展情况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银行业在风险管理和监管方面的挑战与应对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银行业主要业务表现</a:t>
            </a:r>
            <a:endParaRPr altLang="en-US" lang="zh-CN"/>
          </a:p>
        </p:txBody>
      </p:sp>
      <p:sp>
        <p:nvSpPr>
          <p:cNvPr id="1049016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银行业务规模：2024年银行业务规模持续增长，主要业务指标均实现正增长。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银行业务结构：银行业务结构不断优化，零售银行业务占比持续提高，对公业务占比有所下降。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银行业务创新：银行业务创新不断涌现，数字化转型加速推进，金融科技应用广泛普及。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银行业务风险：银行业务风险得到有效控制，不良贷款率保持低位运行，风险抵御能力不断增强。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银行业在科技创新方面的成果</a:t>
            </a:r>
            <a:endParaRPr altLang="en-US" lang="zh-CN"/>
          </a:p>
        </p:txBody>
      </p:sp>
      <p:sp>
        <p:nvSpPr>
          <p:cNvPr id="10490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数字化转型：利用大数据、人工智能等技术提升业务效率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区块链技术应用：实现跨境支付、供应链融资等场景的优化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金融科技产品创新：推出智能投顾、移动支付等新型金融产品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科技风险管理：加强网络安全、数据保护等方面的风险管理能力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银行业在风险管理方面的表现</a:t>
            </a:r>
            <a:endParaRPr altLang="en-US" lang="zh-CN"/>
          </a:p>
        </p:txBody>
      </p:sp>
      <p:sp>
        <p:nvSpPr>
          <p:cNvPr id="104913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风险管理效果：通过有效的风险管理，银行业在2024年成功地控制了风险，减少了损失，保障了业务的稳健发展。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风险管理策略：银行业在2024年采取了更加全面和精细的风险管理策略，包括信用风险、市场风险、操作风险等方面。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风险管理技术：银行业在风险管理技术方面不断创新，采用了大数据、人工智能等技术手段，提高了风险管理的准确性和效率。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风险管理未来展望：银行业将继续加强风险管理，不断完善风险管理机制和技术手段，以应对未来可能出现的风险挑战。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银行业在2024年的工作亮点</a:t>
            </a:r>
            <a:endParaRPr altLang="en-US" lang="zh-CN"/>
          </a:p>
        </p:txBody>
      </p:sp>
      <p:sp>
        <p:nvSpPr>
          <p:cNvPr id="10491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银行业在支持实体经济方面的贡献</a:t>
            </a:r>
            <a:endParaRPr altLang="en-US" lang="zh-CN"/>
          </a:p>
        </p:txBody>
      </p:sp>
      <p:sp>
        <p:nvSpPr>
          <p:cNvPr id="104926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03" y="3976832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4" name="矩形 4"/>
          <p:cNvSpPr/>
          <p:nvPr>
            <p:custDataLst>
              <p:tags r:id="rId2"/>
            </p:custDataLst>
          </p:nvPr>
        </p:nvSpPr>
        <p:spPr>
          <a:xfrm>
            <a:off x="622282" y="4336419"/>
            <a:ext cx="178634" cy="1800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5"/>
          <p:cNvSpPr txBox="1"/>
          <p:nvPr>
            <p:custDataLst>
              <p:tags r:id="rId3"/>
            </p:custDataLst>
          </p:nvPr>
        </p:nvSpPr>
        <p:spPr>
          <a:xfrm>
            <a:off x="920353" y="4292660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100000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推动普惠金融：加大对小微企业、农民、城镇低收入人群等普惠群体的金融支持力度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7923" y="3976832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矩形 57"/>
          <p:cNvSpPr/>
          <p:nvPr>
            <p:custDataLst>
              <p:tags r:id="rId5"/>
            </p:custDataLst>
          </p:nvPr>
        </p:nvSpPr>
        <p:spPr>
          <a:xfrm>
            <a:off x="4328502" y="4336419"/>
            <a:ext cx="178634" cy="1800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58"/>
          <p:cNvSpPr txBox="1"/>
          <p:nvPr>
            <p:custDataLst>
              <p:tags r:id="rId6"/>
            </p:custDataLst>
          </p:nvPr>
        </p:nvSpPr>
        <p:spPr>
          <a:xfrm>
            <a:off x="4626572" y="4292660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助力乡村振兴：加强农村金融服务，支持乡村振兴战略实施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509" y="3976832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61"/>
          <p:cNvSpPr/>
          <p:nvPr>
            <p:custDataLst>
              <p:tags r:id="rId8"/>
            </p:custDataLst>
          </p:nvPr>
        </p:nvSpPr>
        <p:spPr>
          <a:xfrm>
            <a:off x="8034722" y="4336419"/>
            <a:ext cx="178634" cy="1800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62"/>
          <p:cNvSpPr txBox="1"/>
          <p:nvPr>
            <p:custDataLst>
              <p:tags r:id="rId9"/>
            </p:custDataLst>
          </p:nvPr>
        </p:nvSpPr>
        <p:spPr>
          <a:xfrm>
            <a:off x="8332792" y="4292660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促进绿色金融发展：加大对绿色产业、环保领域的金融支持力度，推动绿色发展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17" y="1476846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矩形 65"/>
          <p:cNvSpPr/>
          <p:nvPr>
            <p:custDataLst>
              <p:tags r:id="rId11"/>
            </p:custDataLst>
          </p:nvPr>
        </p:nvSpPr>
        <p:spPr>
          <a:xfrm>
            <a:off x="608330" y="1835799"/>
            <a:ext cx="178634" cy="1800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66"/>
          <p:cNvSpPr txBox="1"/>
          <p:nvPr>
            <p:custDataLst>
              <p:tags r:id="rId12"/>
            </p:custDataLst>
          </p:nvPr>
        </p:nvSpPr>
        <p:spPr>
          <a:xfrm>
            <a:off x="906400" y="1792040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信贷投放：增加对实体经济的信贷支持，满足企业融资需求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6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337" y="1476846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69"/>
          <p:cNvSpPr/>
          <p:nvPr>
            <p:custDataLst>
              <p:tags r:id="rId14"/>
            </p:custDataLst>
          </p:nvPr>
        </p:nvSpPr>
        <p:spPr>
          <a:xfrm>
            <a:off x="4313916" y="1835799"/>
            <a:ext cx="178634" cy="1800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70"/>
          <p:cNvSpPr txBox="1"/>
          <p:nvPr>
            <p:custDataLst>
              <p:tags r:id="rId15"/>
            </p:custDataLst>
          </p:nvPr>
        </p:nvSpPr>
        <p:spPr>
          <a:xfrm>
            <a:off x="4611986" y="1792040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创新金融产品：推出适合实体经济发展的金融产品，降低企业融资成本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2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557" y="1476846"/>
            <a:ext cx="3453874" cy="222873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4" name="矩形 73"/>
          <p:cNvSpPr/>
          <p:nvPr>
            <p:custDataLst>
              <p:tags r:id="rId17"/>
            </p:custDataLst>
          </p:nvPr>
        </p:nvSpPr>
        <p:spPr>
          <a:xfrm>
            <a:off x="8020136" y="1835799"/>
            <a:ext cx="178634" cy="1800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74"/>
          <p:cNvSpPr txBox="1"/>
          <p:nvPr>
            <p:custDataLst>
              <p:tags r:id="rId18"/>
            </p:custDataLst>
          </p:nvPr>
        </p:nvSpPr>
        <p:spPr>
          <a:xfrm>
            <a:off x="8318206" y="1792040"/>
            <a:ext cx="3036217" cy="1260386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优化金融服务：提升金融服务质量和效率，为企业提供便捷、高效的金融服务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银行业在推动普惠金融发展方面的举措</a:t>
            </a:r>
            <a:endParaRPr altLang="en-US" lang="zh-CN"/>
          </a:p>
        </p:txBody>
      </p:sp>
      <p:sp>
        <p:nvSpPr>
          <p:cNvPr id="104933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降低服务成本：通过优化业务流程、提高服务效率等方式，降低金融服务成本，让更多人能够负担得起金融服务。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加强风险防控：在推动普惠金融发展的同时，加强风险防控，保障金融安全，确保服务质量和可持续性。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扩大服务覆盖面：通过增加网点、拓展线上渠道等方式，提高金融服务覆盖面，让更多人享受便捷的金融服务。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创新金融产品：针对不同客户群体，推出个性化的金融产品和服务，满足不同需求，降低服务门槛。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银行业在绿色金融发展方面的创新</a:t>
            </a:r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绿色金融政策推动：国家出台相关政策，鼓励银行业发展绿色金融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绿色金融产品创新：银行推出绿色债券、绿色基金等创新产品，为绿色项目提供融资支持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绿色金融技术应用：利用大数据、区块链等技术手段，提高绿色金融业务的透明度和效率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绿色金融国际合作：加强与国际金融机构的合作，共同推动全球绿色金融发展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银行业在数字化转型方面的成果</a:t>
            </a:r>
            <a:endParaRPr altLang="en-US" lang="zh-CN"/>
          </a:p>
        </p:txBody>
      </p:sp>
      <p:sp>
        <p:nvSpPr>
          <p:cNvPr id="10494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数字化转型战略的制定与实施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金融科技在业务中的应用与创新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数据驱动的决策与风险管理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客户体验的提升与满意度提高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银行业在2025年的工作展望</a:t>
            </a:r>
            <a:endParaRPr altLang="en-US" lang="zh-CN"/>
          </a:p>
        </p:txBody>
      </p:sp>
      <p:sp>
        <p:nvSpPr>
          <p:cNvPr id="10494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银行业在支持实体经济方面的展望</a:t>
            </a:r>
            <a:endParaRPr altLang="en-US" lang="zh-CN"/>
          </a:p>
        </p:txBody>
      </p:sp>
      <p:sp>
        <p:nvSpPr>
          <p:cNvPr id="104955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创新金融产品和服务，满足实体经济多样化需求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加大对实体经济的信贷支持力度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推动金融科技与实体经济深度融合，提高金融服务效率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加强金融监管，确保银行业支持实体经济的可持续发展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银行业在推动普惠金融发展方面的展望</a:t>
            </a:r>
            <a:endParaRPr altLang="en-US" lang="zh-CN"/>
          </a:p>
        </p:txBody>
      </p:sp>
      <p:sp>
        <p:nvSpPr>
          <p:cNvPr id="104960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扩大普惠金融覆盖面：通过创新金融产品和服务，满足更多小微企业和低收入人群的金融需求。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提高普惠金融服务质量：加强风险管理，提高服务效率，为普惠金融客户提供更加便捷、高效、安全的金融服务。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加强普惠金融基础设施建设：加大科技投入，推动数字化转型，提高普惠金融服务的可及性和便利性。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完善普惠金融政策体系：加强政策引导和支持，推动形成政府、市场、社会共同参与的普惠金融发展格局。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银行业在绿色金融发展方面的展望</a:t>
            </a:r>
            <a:endParaRPr altLang="en-US" lang="zh-CN"/>
          </a:p>
        </p:txBody>
      </p:sp>
      <p:sp>
        <p:nvSpPr>
          <p:cNvPr id="1049646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绿色金融政策推动：政府将加大对绿色金融的扶持力度，推动银行业发展绿色金融业务，为环保产业提供更多资金支持。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绿色金融产品创新：银行业将积极创新绿色金融产品，如绿色债券、绿色基金等，为环保产业提供更多融资渠道。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绿色金融风险管理：银行业将加强绿色金融风险管理，建立完善的绿色金融风险评估体系，确保绿色金融业务的风险可控。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绿色金融国际合作：银行业将加强与国际金融机构的合作，共同推动全球绿色金融发展，为全球环保事业做出贡献。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银行业在数字化转型方面的展望</a:t>
            </a:r>
            <a:endParaRPr altLang="en-US" lang="zh-CN"/>
          </a:p>
        </p:txBody>
      </p:sp>
      <p:sp>
        <p:nvSpPr>
          <p:cNvPr id="1049688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9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数字化转型战略：银行将制定全面的数字化转型战略，明确转型目标、路径和时间表。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6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科技创新：银行将加大科技创新力度，引入先进的技术和工具，提升数字化水平。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2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业务模式创新：银行将探索新的业务模式，如互联网金融、移动支付等，拓展数字化服务领域。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8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1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人才培养：银行将加强数字化人才队伍建设，培养具备数字化技能和思维的人才。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74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4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4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4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4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4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4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4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4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4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4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4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4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4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SLIDE_ID" val="custom2023023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4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2023-12-17T14:25:45Z</dcterms:created>
  <dcterms:modified xsi:type="dcterms:W3CDTF">2023-12-17T14:25:45Z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bb0b643e849e420fa0d1a0cb23f19229_21</vt:lpwstr>
  </property>
</Properties>
</file>