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43" r:id="rId1"/>
    <p:sldMasterId id="2147485380" r:id="rId2"/>
  </p:sldMasterIdLst>
  <p:notesMasterIdLst>
    <p:notesMasterId r:id="rId3"/>
  </p:notesMasterIdLst>
  <p:sldIdLst>
    <p:sldId id="1001" r:id="rId4"/>
    <p:sldId id="1004" r:id="rId5"/>
    <p:sldId id="1007" r:id="rId6"/>
    <p:sldId id="1010" r:id="rId7"/>
    <p:sldId id="1013" r:id="rId8"/>
    <p:sldId id="1016" r:id="rId9"/>
    <p:sldId id="1019" r:id="rId10"/>
    <p:sldId id="1022" r:id="rId11"/>
    <p:sldId id="1025" r:id="rId12"/>
    <p:sldId id="1028" r:id="rId13"/>
    <p:sldId id="1031" r:id="rId14"/>
    <p:sldId id="1034" r:id="rId15"/>
    <p:sldId id="1037" r:id="rId16"/>
    <p:sldId id="1040" r:id="rId17"/>
    <p:sldId id="1043" r:id="rId18"/>
    <p:sldId id="1046" r:id="rId19"/>
    <p:sldId id="1049" r:id="rId20"/>
    <p:sldId id="1052" r:id="rId21"/>
    <p:sldId id="1055" r:id="rId22"/>
    <p:sldId id="1058" r:id="rId23"/>
    <p:sldId id="1061" r:id="rId24"/>
    <p:sldId id="1064" r:id="rId25"/>
    <p:sldId id="1067" r:id="rId26"/>
    <p:sldId id="1070" r:id="rId27"/>
    <p:sldId id="1073" r:id="rId28"/>
    <p:sldId id="107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44" r:id="rId1"/>
    <p:sldLayoutId id="2147485345" r:id="rId2"/>
    <p:sldLayoutId id="2147485346" r:id="rId3"/>
    <p:sldLayoutId id="2147485347" r:id="rId4"/>
    <p:sldLayoutId id="2147485348" r:id="rId5"/>
    <p:sldLayoutId id="2147485349" r:id="rId6"/>
    <p:sldLayoutId id="2147485350" r:id="rId7"/>
    <p:sldLayoutId id="2147485351" r:id="rId8"/>
    <p:sldLayoutId id="2147485352" r:id="rId9"/>
    <p:sldLayoutId id="2147485353" r:id="rId10"/>
    <p:sldLayoutId id="214748535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81" r:id="rId1"/>
    <p:sldLayoutId id="2147485382" r:id="rId2"/>
    <p:sldLayoutId id="2147485383" r:id="rId3"/>
    <p:sldLayoutId id="2147485384" r:id="rId4"/>
    <p:sldLayoutId id="2147485385" r:id="rId5"/>
    <p:sldLayoutId id="2147485386" r:id="rId6"/>
    <p:sldLayoutId id="2147485387" r:id="rId7"/>
    <p:sldLayoutId id="2147485388" r:id="rId8"/>
    <p:sldLayoutId id="2147485389" r:id="rId9"/>
    <p:sldLayoutId id="2147485390" r:id="rId10"/>
    <p:sldLayoutId id="214748539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学校双减对校外培训机构监管的重要性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双减政策背景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双减政策对校外培训机构的影响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校外培训机构监管的重要性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加强校外培训机构监管的措施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双减政策实施中存在的问题和对策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双减政策背景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双减政策的出台</a:t>
            </a:r>
            <a:endParaRPr altLang="en-US" lang="zh-CN"/>
          </a:p>
        </p:txBody>
      </p:sp>
      <p:sp>
        <p:nvSpPr>
          <p:cNvPr id="10489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实施时间：2021年7月24日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意义：促进学生全面发展、健康成长的重大举措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背景：教育焦虑、学生课业负担过重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目的：减轻学生作业负担、减轻学生校外培训负担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双减政策的目标和意义</a:t>
            </a:r>
            <a:endParaRPr altLang="en-US" lang="zh-CN"/>
          </a:p>
        </p:txBody>
      </p:sp>
      <p:sp>
        <p:nvSpPr>
          <p:cNvPr id="10490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深化教育改革，提高教育质量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规范校外培训机构，促进教育公平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落实立德树人根本任务，培养德智体美劳全面发展的社会主义建设者和接班人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校外培训机构监管的重要性</a:t>
            </a:r>
            <a:endParaRPr altLang="en-US" dirty="0" lang="zh-CN"/>
          </a:p>
        </p:txBody>
      </p:sp>
      <p:sp>
        <p:nvSpPr>
          <p:cNvPr id="1049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保障学生权益</a:t>
            </a:r>
            <a:endParaRPr altLang="en-US" lang="zh-CN"/>
          </a:p>
        </p:txBody>
      </p:sp>
      <p:sp>
        <p:nvSpPr>
          <p:cNvPr id="10491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校外培训机构监管能够保障学生的合法权益，防止机构侵犯学生的权益。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监管校外培训机构可以确保机构的教学质量和课程内容的合法性，避免不良机构对学生造成伤害。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监管校外培训机构有助于维护教育公平，防止机构进行不正当竞争和违规招生。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校外培训机构监管能够促进行业健康发展，提高机构的整体水平和服务质量，为学生提供更好的教育服务。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规范市场秩序</a:t>
            </a:r>
            <a:endParaRPr altLang="en-US" lang="zh-CN"/>
          </a:p>
        </p:txBody>
      </p:sp>
      <p:sp>
        <p:nvSpPr>
          <p:cNvPr id="10491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防止资本的过度介入，维护社会公平和稳定。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减轻学生和家庭的负担，促进教育公平和社会和谐。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保障学生和家长的权益，避免过度竞争和欺诈行为。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促进教育培训行业的健康发展，提高教育质量。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防止教育资源过度集中</a:t>
            </a:r>
            <a:endParaRPr altLang="en-US" lang="zh-CN"/>
          </a:p>
        </p:txBody>
      </p:sp>
      <p:sp>
        <p:nvSpPr>
          <p:cNvPr id="10492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校外培训机构监管可以防止教育资源过度集中，促进教育公平。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监管校外培训机构有助于规范教育培训市场，减少不良竞争。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严格监管校外培训机构有助于提高教育培训质量，保障学生权益。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校外培训机构监管能够减轻学生和家庭的负担，促进教育健康发展。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校外培训机构监管能够减少教育资源的不平等分配，确保每个孩子都有公平接受教育的机会。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规范校外培训机构的教学质量和收费标准，避免因不良竞争而损害学生和家长的利益。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校外培训机构监管能够促进教育资源的合理配置，提高教育整体水平，为国家和社会的可持续发展提供有力支持。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校外培训机构监管能够加强教育行业的自律和自我约束，推动教育培训行业的健康发展，为学生提供更多优质的教育服务。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双减政策对校外培训机构的影响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限制学科类培训机构的规模和行为</a:t>
            </a:r>
            <a:endParaRPr altLang="en-US" lang="zh-CN"/>
          </a:p>
        </p:txBody>
      </p:sp>
      <p:sp>
        <p:nvSpPr>
          <p:cNvPr id="10493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学科类培训机构数量减少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学科类培训机构规模缩小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学科类培训机构教学内容受限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4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学科类培训机构教师资质要求提高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鼓励非学科类培训机构的健康发展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政策支持非学科类培训机构提升教育质量，加强监管和评估，确保学生获得优质的教育服务。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双减政策鼓励非学科类培训机构的发展，为学生的全面发展和兴趣培养提供更多选择。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双减政策推动非学科类培训机构创新教育模式，探索更加符合学生需求的培训形式和内容。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鼓励非学科类培训机构与学校合作，共同推进素质教育，促进学生全面发展。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推动校外培训机构转型升级</a:t>
            </a:r>
            <a:endParaRPr altLang="en-US" lang="zh-CN"/>
          </a:p>
        </p:txBody>
      </p:sp>
      <p:sp>
        <p:nvSpPr>
          <p:cNvPr id="104950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校外培训机构需要适应双减政策，积极进行转型升级，提高教学质量和效率。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双减政策对校外培训机构提出了新的要求，需要加强监管和规范市场秩序。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校外培训机构需要创新教学模式和服务模式，满足学生和家长的需求，提高竞争力。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转型升级是校外培训机构发展的必经之路，需要加强自身建设和管理，提高教育质量和社会声誉。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提高校外培训机构的监管力度</a:t>
            </a:r>
            <a:endParaRPr altLang="en-US" lang="zh-CN"/>
          </a:p>
        </p:txBody>
      </p:sp>
      <p:sp>
        <p:nvSpPr>
          <p:cNvPr id="1049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建立完善的投诉机制，及时处理家长和学生的投诉和反馈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加大对违规校外培训机构的处罚力度，提高其违法成本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制定严格的监管政策，规范校外培训机构的行为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加强对校外培训机构的监督和评估，确保其教学质量和安全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加强校外培训机构监管的措施</a:t>
            </a:r>
            <a:endParaRPr altLang="en-US" dirty="0" lang="zh-CN"/>
          </a:p>
        </p:txBody>
      </p:sp>
      <p:sp>
        <p:nvSpPr>
          <p:cNvPr id="10496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建立健全监管机制</a:t>
            </a:r>
            <a:endParaRPr altLang="en-US" lang="zh-CN"/>
          </a:p>
        </p:txBody>
      </p:sp>
      <p:sp>
        <p:nvSpPr>
          <p:cNvPr id="10496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制定相关法律法规，明确校外培训机构的监管标准和要求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建立完善的监管机构和人员队伍，确保监管工作的有效实施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加强对校外培训机构的日常监督和检查，及时发现和纠正违规行为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建立校外培训机构信用评价体系，对违规机构进行惩戒和处罚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加强执法力度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严格执法，对违规机构进行严厉处罚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加强执法队伍建设，提高执法人员的专业素质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建立完善的监管机制，对校外培训机构进行全面监督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定期开展专项整治行动，对存在问题的机构进行集中整治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建立黑白名单制度</a:t>
            </a:r>
            <a:endParaRPr altLang="en-US" lang="zh-CN"/>
          </a:p>
        </p:txBody>
      </p:sp>
      <p:sp>
        <p:nvSpPr>
          <p:cNvPr id="10497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定义：将符合条件的校外培训机构列入白名单，不符合条件的列入黑名单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作用：方便家长查询和选择优质培训机构，同时对违规机构起到震慑作用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监管部门：教育、市场监管等部门负责审核和监督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更新和维护：定期更新和维护黑白名单，确保信息准确可靠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强化社会监督</a:t>
            </a:r>
            <a:endParaRPr altLang="en-US" lang="zh-CN"/>
          </a:p>
        </p:txBody>
      </p:sp>
      <p:sp>
        <p:nvSpPr>
          <p:cNvPr id="10498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发挥媒体舆论监督作用，对违规机构进行曝光和谴责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建立第三方评估机制，定期对校外培训机构进行评估和监督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建立校外培训机构信息公示制度，提高透明度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鼓励社会各界人士举报违规行为，设立举报奖励机制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双减政策实施中存在的问题和对策</a:t>
            </a:r>
            <a:endParaRPr altLang="en-US" dirty="0" lang="zh-CN"/>
          </a:p>
        </p:txBody>
      </p:sp>
      <p:sp>
        <p:nvSpPr>
          <p:cNvPr id="1049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部分学科类培训机构仍存在违规行为</a:t>
            </a:r>
            <a:endParaRPr altLang="en-US" lang="zh-CN"/>
          </a:p>
        </p:txBody>
      </p:sp>
      <p:sp>
        <p:nvSpPr>
          <p:cNvPr id="10499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培训时间与学校作息时间冲突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学科类培训内容与学校教学内容脱节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存在超前、超纲教学的情况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收费不规范，存在退费难的问题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非学科类培训机构监管力度不够</a:t>
            </a:r>
            <a:endParaRPr altLang="en-US" lang="zh-CN"/>
          </a:p>
        </p:txBody>
      </p:sp>
      <p:sp>
        <p:nvSpPr>
          <p:cNvPr id="10499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具体措施：制定相关法律法规，明确非学科类培训机构的资质要求和经营范围；建立监管平台，实现信息共享和动态监测；加强执法队伍建设，提高执法水平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存在问题：非学科类培训机构监管力度不够，存在违规经营、虚假宣传等问题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对策建议：加强对非学科类培训机构的监管，建立完善的监管机制，提高违规成本，加强执法力度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实施效果：通过加强监管，规范非学科类培训机构经营行为，保护消费者权益，促进教育培训行业的健康发展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需要进一步完善政策体系和监管机制</a:t>
            </a:r>
            <a:endParaRPr altLang="en-US" lang="zh-CN"/>
          </a:p>
        </p:txBody>
      </p:sp>
      <p:sp>
        <p:nvSpPr>
          <p:cNvPr id="10500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政策体系：双减政策实施中存在政策不健全、不完善的问题，需要进一步细化和完善相关政策。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监管机制：双减政策的监管力度不够，需要建立更加严格的监管机制，加强对校外培训机构的监督和管理。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政策执行：双减政策的执行存在不到位、不严格的问题，需要加强对政策执行的监督和评估。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配套措施：双减政策的实施需要一系列配套措施的支持，如加强学校教育质量、提高教师素质等，需要进一步完善相关配套措施。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加强宣传引导，提高全社会对双减政策的认识和理解。</a:t>
            </a:r>
            <a:endParaRPr altLang="en-US" lang="zh-CN"/>
          </a:p>
        </p:txBody>
      </p:sp>
      <p:sp>
        <p:nvSpPr>
          <p:cNvPr id="1050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加强宣传引导，提高全社会对双减政策的认识和理解。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建立多部门联合执法机制，加大对违规校外培训机构的惩处力度。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鼓励和支持校内提质减负，提高学校教学质量和课后服务质量。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完善相关法律法规，明确校外培训机构的定位和监管要求。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1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4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2024-01-05T11:07:35Z</dcterms:created>
  <dcterms:modified xsi:type="dcterms:W3CDTF">2024-01-05T11:07:35Z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ef91349a99a34ae2b3ca79bd296ff521_21</vt:lpwstr>
  </property>
</Properties>
</file>