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59" d="100"/>
          <a:sy n="59" d="100"/>
        </p:scale>
        <p:origin x="75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jpe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7451" y="1574432"/>
            <a:ext cx="6939686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 大师级认证培训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17451" y="5689900"/>
            <a:ext cx="3489350" cy="4218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2024-04-03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" name="图片 2" descr="广告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43200"/>
            <a:ext cx="5911850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</p:sp>
      <p:sp>
        <p:nvSpPr>
          <p:cNvPr id="3" name="AutoShape 3"/>
          <p:cNvSpPr/>
          <p:nvPr/>
        </p:nvSpPr>
        <p:spPr>
          <a:xfrm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</p:sp>
      <p:sp>
        <p:nvSpPr>
          <p:cNvPr id="4" name="TextBox 4"/>
          <p:cNvSpPr txBox="1"/>
          <p:nvPr/>
        </p:nvSpPr>
        <p:spPr>
          <a:xfrm>
            <a:off x="1884456" y="2656540"/>
            <a:ext cx="2004496" cy="61493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sz="1350">
              <a:solidFill>
                <a:srgbClr val="FFFFFF">
                  <a:alpha val="4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40760" y="2818600"/>
            <a:ext cx="2748192" cy="1838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rmAutofit/>
          </a:bodyPr>
          <a:lstStyle/>
          <a:p>
            <a:pPr algn="ctr">
              <a:lnSpc>
                <a:spcPct val="174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44782" y="1304925"/>
            <a:ext cx="5981700" cy="42481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ITIL4概述与基本原理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ITIL4服务价值系统与实践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ITIL4指导、计划与改进能力培养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ITIL4技术专长领域深化拓展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ITIL4组织变革管理与领导力挑战应对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ITIL4大师级认证考试准备与技巧分享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id="8" name="Connector 8"/>
          <p:cNvCxnSpPr/>
          <p:nvPr/>
        </p:nvCxnSpPr>
        <p:spPr>
          <a:xfrm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9" name="AutoShape 9"/>
          <p:cNvSpPr/>
          <p:nvPr/>
        </p:nvSpPr>
        <p:spPr>
          <a:xfrm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</p:sp>
      <p:sp>
        <p:nvSpPr>
          <p:cNvPr id="10" name="AutoShape 10"/>
          <p:cNvSpPr/>
          <p:nvPr/>
        </p:nvSpPr>
        <p:spPr>
          <a:xfrm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</p:sp>
      <p:sp>
        <p:nvSpPr>
          <p:cNvPr id="12" name="AutoShape 12"/>
          <p:cNvSpPr/>
          <p:nvPr/>
        </p:nvSpPr>
        <p:spPr>
          <a:xfrm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</p:sp>
      <p:sp>
        <p:nvSpPr>
          <p:cNvPr id="13" name="AutoShape 13"/>
          <p:cNvSpPr/>
          <p:nvPr/>
        </p:nvSpPr>
        <p:spPr>
          <a:xfrm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</p:sp>
      <p:sp>
        <p:nvSpPr>
          <p:cNvPr id="15" name="AutoShape 15"/>
          <p:cNvSpPr/>
          <p:nvPr/>
        </p:nvSpPr>
        <p:spPr>
          <a:xfrm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ITIL4概述与基本原理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sz="3450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3829" y="1414808"/>
            <a:ext cx="673417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ITIL4的发展历程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3829" y="2093647"/>
            <a:ext cx="67341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从ITIL v1到ITIL4，经历了不断的更新和完善，以适应快速变化的IT环境。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3949139"/>
            <a:ext cx="6524625" cy="8858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74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ITIL4的现状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6459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作为全球广泛认可的IT服务管理最佳实践框架，ITIL4已被众多组织采用，以提高其IT服务质量和效率。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8440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83149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151424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9" name="Connector 9"/>
          <p:cNvCxnSpPr/>
          <p:nvPr/>
        </p:nvCxnSpPr>
        <p:spPr>
          <a:xfrm>
            <a:off x="1585874" y="6029346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009" r="5009"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2680" y="3629459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799768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1482520" y="3629459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4" name="Connector 14"/>
          <p:cNvCxnSpPr/>
          <p:nvPr/>
        </p:nvCxnSpPr>
        <p:spPr>
          <a:xfrm>
            <a:off x="1554148" y="3703689"/>
            <a:ext cx="6181975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ITIL4发展历程及现状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582" b="16582"/>
          <a:stretch>
            <a:fillRect/>
          </a:stretch>
        </p:blipFill>
        <p:spPr>
          <a:xfrm>
            <a:off x="3909691" y="1250241"/>
            <a:ext cx="7848600" cy="524827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66496" y="3766754"/>
            <a:ext cx="3974251" cy="2472718"/>
          </a:xfrm>
          <a:prstGeom prst="rect">
            <a:avLst/>
          </a:prstGeom>
          <a:solidFill>
            <a:schemeClr val="accent1">
              <a:lumMod val="75000"/>
              <a:alpha val="76862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563624" y="1824409"/>
            <a:ext cx="2936423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ITIL4采用了服务价值系统（SVS）作为其核心框架，强调了价值共创的重要性。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1724" y="4315960"/>
            <a:ext cx="3052052" cy="16045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包括服务价值链、实践、指导原则等，这些组件共同构成了ITIL4的完整体系。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7" name="AutoShape 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ITIL4框架结构与核心组件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" name="AutoShape 28"/>
          <p:cNvSpPr/>
          <p:nvPr/>
        </p:nvSpPr>
        <p:spPr>
          <a:xfrm>
            <a:off x="601724" y="3976765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defRPr/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ITIL4的核心组件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63624" y="1405309"/>
            <a:ext cx="2936423" cy="339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just"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ITIL4的框架结构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73227" y="1168478"/>
            <a:ext cx="455409" cy="2069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72404" y="1375400"/>
            <a:ext cx="11247191" cy="469951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740688" y="1168478"/>
            <a:ext cx="3679824" cy="4906431"/>
          </a:xfrm>
          <a:prstGeom prst="parallelogram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499430" y="6236295"/>
            <a:ext cx="9220165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83810" y="6236295"/>
            <a:ext cx="740059" cy="6734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1375876" y="6200641"/>
            <a:ext cx="158719" cy="1587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1607200" y="6207253"/>
            <a:ext cx="147382" cy="147382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1827186" y="6213864"/>
            <a:ext cx="136045" cy="13604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2027323" y="6220476"/>
            <a:ext cx="124708" cy="12470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2224635" y="6214895"/>
            <a:ext cx="113371" cy="11337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754880" y="1727606"/>
            <a:ext cx="6467541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IT服务管理的原则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54880" y="2304006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包括以用户为中心、注重质量、强调持续改进等，这些原则是IT服务管理的基石。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54880" y="3783405"/>
            <a:ext cx="6240618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IT服务管理的价值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54880" y="4436820"/>
            <a:ext cx="6240618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通过有效的IT服务管理，可以提高组织的业务敏捷性、降低运营成本、提升用户满意度等。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IT服务管理原则及价值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74694" y="1423099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ITIL4与其他IT服务管理标准的关系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250166" y="5955116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197254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1880006" y="5955116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6" name="Connector 6"/>
          <p:cNvCxnSpPr/>
          <p:nvPr/>
        </p:nvCxnSpPr>
        <p:spPr>
          <a:xfrm>
            <a:off x="1951634" y="6029346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7"/>
          <p:cNvSpPr txBox="1"/>
          <p:nvPr/>
        </p:nvSpPr>
        <p:spPr>
          <a:xfrm>
            <a:off x="3574694" y="1913291"/>
            <a:ext cx="7776939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ITIL4与其他标准如ISO/IEC 20000、COBIT等相互补充，共同构成了完整的IT服务管理标准体系。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97254" y="3971227"/>
            <a:ext cx="8029575" cy="7620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ITIL4与其他业务管理标准的关系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97254" y="4461419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ITIL4不仅关注IT服务管理，还强调与业务管理的整合，以实现业务目标与IT目标的协同。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552256" y="3306002"/>
            <a:ext cx="701468" cy="122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3499345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4182096" y="3306002"/>
            <a:ext cx="122998" cy="12299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3" name="Connector 13"/>
          <p:cNvCxnSpPr/>
          <p:nvPr/>
        </p:nvCxnSpPr>
        <p:spPr>
          <a:xfrm>
            <a:off x="4253725" y="3380232"/>
            <a:ext cx="10254150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ITIL4与其他标准关系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ITIL4服务价值系统与实践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lang="en-US" sz="3450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26" b="18426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23607" r="23607"/>
          <a:stretch>
            <a:fillRect/>
          </a:stretch>
        </p:blipFill>
        <p:spPr>
          <a:xfrm>
            <a:off x="7771734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服务价值链模型解析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服务价值链的构成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包括需求、设计、转换、交付、支持和改进等关键环节。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各环节间的关联与影响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详细阐述服务价值链中各个环节之间的内在联系和相互影响。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服务价值链的优化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探讨如何通过优化服务价值链来提高服务效率和质量。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客户需求收集与分析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介绍如何有效收集和分析客户需求，确保服务设计与开发符合客户期望。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需求优先级划分方法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阐述如何根据客户需求的重要性和紧急性进行优先级划分。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需求变更管理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探讨如何在服务过程中有效管理需求变更，确保服务的稳定性和持续性。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客户需求识别与优先级划分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2524" r="12524"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服务质量与风险管理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探讨如何在服务设计与开发过程中确保服务质量，并有效管理潜在风险。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服务设计原则与方法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介绍服务设计的基本原则和常用方法，如用户体验设计、服务蓝图等。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开发流程规范与标准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详细阐述服务开发的流程规范，包括需求分析、设计、编码、测试等环节。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服务设计与开发流程规范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介绍如何定期评估服务质量，收集客户反馈，以便及时发现问题并改进。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服务质量评估与反馈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根据服务质量评估结果制定具体的改进策略，并组织实施以提高服务水平。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改进策略制定与实施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探讨如何在企业内部建立持续改进的文化氛围，促进员工积极参与改进活动。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持续改进文化建设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grpSp>
        <p:nvGrpSpPr>
          <p:cNvPr id="16" name="Group 1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持续改进机制建立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ITIL4指导、计划与改进能力培养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lang="en-US" sz="3450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429970" y="1598804"/>
            <a:ext cx="3048265" cy="4557583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533906" y="1447444"/>
            <a:ext cx="3048265" cy="4708942"/>
          </a:xfrm>
          <a:prstGeom prst="roundRect">
            <a:avLst>
              <a:gd name="adj" fmla="val 1160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653186" y="1689619"/>
            <a:ext cx="3048265" cy="4466767"/>
          </a:xfrm>
          <a:prstGeom prst="roundRect">
            <a:avLst>
              <a:gd name="adj" fmla="val 12098"/>
            </a:avLst>
          </a:prstGeom>
          <a:solidFill>
            <a:schemeClr val="accent2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2455" y="1326357"/>
            <a:ext cx="3050440" cy="3050440"/>
          </a:xfrm>
          <a:prstGeom prst="round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32083" r="32083"/>
          <a:stretch>
            <a:fillRect/>
          </a:stretch>
        </p:blipFill>
        <p:spPr>
          <a:xfrm>
            <a:off x="4533906" y="1327357"/>
            <a:ext cx="3079664" cy="3079664"/>
          </a:xfrm>
          <a:prstGeom prst="round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25" r="16625"/>
          <a:stretch>
            <a:fillRect/>
          </a:stretch>
        </p:blipFill>
        <p:spPr>
          <a:xfrm>
            <a:off x="8429970" y="1327357"/>
            <a:ext cx="3079664" cy="3079664"/>
          </a:xfrm>
          <a:prstGeom prst="round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69054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理解并掌握ITIL 4的战略视野概念，能够将其应用于实际工作中。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95472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学会制定并执行与企业战略相一致的IT战略，确保IT服务与企业目标保持一致。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18990" y="4543292"/>
            <a:ext cx="2822670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培养跨部门协作能力，以便在更高层次上提供指导和支持。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战略视野下指导能力提升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4606" y="1508032"/>
            <a:ext cx="3311882" cy="4326814"/>
          </a:xfrm>
          <a:prstGeom prst="roundRect">
            <a:avLst>
              <a:gd name="adj" fmla="val 95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391478" y="1508032"/>
            <a:ext cx="3311882" cy="4326814"/>
          </a:xfrm>
          <a:prstGeom prst="roundRect">
            <a:avLst>
              <a:gd name="adj" fmla="val 10537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8167153" y="1508032"/>
            <a:ext cx="3311882" cy="4326814"/>
          </a:xfrm>
          <a:prstGeom prst="roundRect">
            <a:avLst>
              <a:gd name="adj" fmla="val 924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588266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学会运用项目管理方法和工具，提高项目管理的效率和质量。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63940" y="4240389"/>
            <a:ext cx="291830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培养在项目执行过程中识别、分析和解决问题的能力，确保项目顺利推进。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24027" r="24027"/>
          <a:stretch>
            <a:fillRect/>
          </a:stretch>
        </p:blipFill>
        <p:spPr>
          <a:xfrm>
            <a:off x="921958" y="1771933"/>
            <a:ext cx="2672865" cy="2203993"/>
          </a:xfrm>
          <a:prstGeom prst="round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526" r="9526"/>
          <a:stretch>
            <a:fillRect/>
          </a:stretch>
        </p:blipFill>
        <p:spPr>
          <a:xfrm>
            <a:off x="4710987" y="1771933"/>
            <a:ext cx="2672865" cy="2203993"/>
          </a:xfrm>
          <a:prstGeom prst="round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9575" r="9575"/>
          <a:stretch>
            <a:fillRect/>
          </a:stretch>
        </p:blipFill>
        <p:spPr>
          <a:xfrm>
            <a:off x="8486661" y="1771933"/>
            <a:ext cx="2672865" cy="2203993"/>
          </a:xfrm>
          <a:prstGeom prst="round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63829" y="4240389"/>
            <a:ext cx="291615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掌握项目管理知识体系（PMBOK）与ITIL 4的关联，实现两者在实践中的融合。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项目管理知识体系融入实践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0491" b="1049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7901" b="7901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20476" b="20476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风险管理策略制定及执行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7922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理解并掌握风险管理的概念、原则和方法，能够制定有效的风险管理策略。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452917" y="3966127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学会识别、评估、监控和应对风险，确保业务连续性和稳定性。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847818" y="182224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培养风险意识，提高在复杂环境下应对风险的能力。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859" r="5859"/>
          <a:stretch>
            <a:fillRect/>
          </a:stretch>
        </p:blipFill>
        <p:spPr>
          <a:xfrm>
            <a:off x="4925814" y="2630423"/>
            <a:ext cx="2231507" cy="22315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38585" y="2630423"/>
            <a:ext cx="2231507" cy="223150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69569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理解并掌握持续改进的理念和方法，能够将其应用于实际工作中。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8413043" y="2630423"/>
            <a:ext cx="2231507" cy="223150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25814" y="2623346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8394148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1395307" y="1069847"/>
            <a:ext cx="97536" cy="3792083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5168326" y="5091454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学会制定并执行改进计划，确保组织绩效不断提升。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48852" y="1125085"/>
            <a:ext cx="1988995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培养员工参与改进的积极性，营造持续改进的组织氛围。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持续改进文化塑造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ITIL4技术专长领域深化拓展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lang="en-US" sz="3450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掌握ITIL4中的自动化工具和技术，如自动化脚本、配置管理工具等，提高工作效率和质量。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自动化工具与技术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智能化监控与预警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自动化流程优化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>
            <a:solidFill>
              <a:schemeClr val="accent1">
                <a:alpha val="100000"/>
              </a:schemeClr>
            </a:solidFill>
          </a:ln>
        </p:spPr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利用人工智能和机器学习技术，实现智能化监控和预警，提前发现并解决潜在问题。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通过自动化流程优化，简化繁琐的手动操作，提高运维流程的效率和准确性。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自动化和智能化技术应用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掌握数据收集、整理和分析的方法，从海量数据中提炼有价值的信息。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342" b="342"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6750" r="26750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数据收集与分析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利用数据可视化技术，将复杂的数据以直观的方式展示出来，帮助决策者更好地理解数据。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数据可视化展示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基于数据分析结果，制定更科学、更合理的决策，提高决策的质量和效率。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数据驱动决策制定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数据驱动决策支持能力提升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280421" y="2711491"/>
            <a:ext cx="3039989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了解云计算的基本概念、架构和服务模式，掌握云计算在ITIL4中的应用和实践。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3003" r="3003"/>
          <a:stretch>
            <a:fillRect/>
          </a:stretch>
        </p:blipFill>
        <p:spPr>
          <a:xfrm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814" y="2226284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r"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云计算技术应用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00757" y="1971492"/>
            <a:ext cx="3121877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将物联网技术与ITIL4相结合，实现设备间的互联互通和智能化管理。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00757" y="1513149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物联网技术整合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344" r="2344"/>
          <a:stretch>
            <a:fillRect/>
          </a:stretch>
        </p:blipFill>
        <p:spPr>
          <a:xfrm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3540" r="3540"/>
          <a:stretch>
            <a:fillRect/>
          </a:stretch>
        </p:blipFill>
        <p:spPr>
          <a:xfrm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621512" y="4777233"/>
            <a:ext cx="3219450" cy="1257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关注新兴技术的发展趋势，如区块链、人工智能等，探索其在ITIL4中的潜在应用。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21512" y="4318890"/>
            <a:ext cx="2703493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新兴技术趋势洞察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云计算、物联网等新兴技术融合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信息安全管理体系建设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了解信息安全管理体系的框架和标准，如ISO27001等，构建完善的信息安全管理体系。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信息安全事件响应与处理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掌握信息安全事件响应和处理的方法和流程，确保在发生安全事件时能够及时响应并妥善处理。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grpSp>
        <p:nvGrpSpPr>
          <p:cNvPr id="9" name="Group 9"/>
          <p:cNvGrpSpPr/>
          <p:nvPr/>
        </p:nvGrpSpPr>
        <p:grpSpPr>
          <a:xfrm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信息安全风险评估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掌握信息安全风险评估的方法和技术，识别潜在的安全威胁和漏洞。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 l="9437" r="9437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信息安全管理体系整合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ITIL4组织变革管理与领导力挑战应对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lang="en-US" sz="3450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3829" y="1610750"/>
            <a:ext cx="2553871" cy="131513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分析现有组织架构的优缺点，确定调整目标和方向。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888726" y="1610750"/>
            <a:ext cx="2569478" cy="137756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87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制定详细的组织架构调整计划，包括人员调配、资源分配和时间表等。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5" name="AutoShape 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组织架构调整优化策略部署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556971" y="4386298"/>
            <a:ext cx="2552700" cy="14402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设计符合企业战略目标的组织架构，明确各部门职责和权限。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49592" y="4406623"/>
            <a:ext cx="2552700" cy="1419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实施组织架构调整，确保过渡期的平稳和高效。</a:t>
            </a:r>
            <a:endParaRPr lang="en-US" sz="110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 l="12208" r="12208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30" name="Group 30"/>
          <p:cNvGrpSpPr/>
          <p:nvPr/>
        </p:nvGrpSpPr>
        <p:grpSpPr>
          <a:xfrm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31" name="AutoShape 31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32" name="Freeform 32"/>
            <p:cNvSpPr/>
            <p:nvPr/>
          </p:nvSpPr>
          <p:spPr>
            <a:xfrm>
              <a:off x="3532726" y="229290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34" name="AutoShape 34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35" name="Freeform 35"/>
            <p:cNvSpPr/>
            <p:nvPr/>
          </p:nvSpPr>
          <p:spPr>
            <a:xfrm>
              <a:off x="8354362" y="227385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37" name="AutoShape 37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38" name="Freeform 38"/>
            <p:cNvSpPr/>
            <p:nvPr/>
          </p:nvSpPr>
          <p:spPr>
            <a:xfrm>
              <a:off x="4432588" y="4363773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40" name="AutoShape 40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alpha val="100000"/>
                  <a:lumMod val="60000"/>
                  <a:lumMod val="40000"/>
                </a:schemeClr>
              </a:solidFill>
              <a:prstDash val="solid"/>
            </a:ln>
          </p:spPr>
        </p:sp>
        <p:sp>
          <p:nvSpPr>
            <p:cNvPr id="41" name="Freeform 41"/>
            <p:cNvSpPr/>
            <p:nvPr/>
          </p:nvSpPr>
          <p:spPr>
            <a:xfrm>
              <a:off x="7469003" y="4363774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6670291" y="3742977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3" name="Connector 3"/>
          <p:cNvCxnSpPr/>
          <p:nvPr/>
        </p:nvCxnSpPr>
        <p:spPr>
          <a:xfrm flipV="1">
            <a:off x="6670291" y="2014785"/>
            <a:ext cx="1631969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4" name="Connector 4"/>
          <p:cNvCxnSpPr/>
          <p:nvPr/>
        </p:nvCxnSpPr>
        <p:spPr>
          <a:xfrm flipH="1" flipV="1">
            <a:off x="3776689" y="2110795"/>
            <a:ext cx="1645627" cy="576064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cxnSp>
        <p:nvCxnSpPr>
          <p:cNvPr id="5" name="Connector 5"/>
          <p:cNvCxnSpPr/>
          <p:nvPr/>
        </p:nvCxnSpPr>
        <p:spPr>
          <a:xfrm flipH="1">
            <a:off x="3776689" y="3742977"/>
            <a:ext cx="1645627" cy="672075"/>
          </a:xfrm>
          <a:prstGeom prst="line">
            <a:avLst/>
          </a:prstGeom>
          <a:ln w="9525">
            <a:solidFill>
              <a:srgbClr val="0A6446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6" name="AutoShape 6"/>
          <p:cNvSpPr/>
          <p:nvPr/>
        </p:nvSpPr>
        <p:spPr>
          <a:xfrm>
            <a:off x="2734342" y="1420368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2734342" y="4030980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8398288" y="1431608"/>
            <a:ext cx="1042321" cy="10424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8398288" y="4042220"/>
            <a:ext cx="1042321" cy="1042416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</p:sp>
      <p:sp>
        <p:nvSpPr>
          <p:cNvPr id="10" name="Freeform 10"/>
          <p:cNvSpPr/>
          <p:nvPr/>
        </p:nvSpPr>
        <p:spPr>
          <a:xfrm>
            <a:off x="5202215" y="2324886"/>
            <a:ext cx="720631" cy="720631"/>
          </a:xfrm>
          <a:custGeom>
            <a:avLst/>
            <a:gdLst/>
            <a:ahLst/>
            <a:cxnLst/>
            <a:rect l="l" t="t" r="r" b="b"/>
            <a:pathLst>
              <a:path w="1090749" h="1090749">
                <a:moveTo>
                  <a:pt x="1090749" y="0"/>
                </a:moveTo>
                <a:lnTo>
                  <a:pt x="1090749" y="520353"/>
                </a:lnTo>
                <a:lnTo>
                  <a:pt x="1054097" y="529777"/>
                </a:lnTo>
                <a:cubicBezTo>
                  <a:pt x="804459" y="607423"/>
                  <a:pt x="607423" y="804459"/>
                  <a:pt x="529777" y="1054097"/>
                </a:cubicBezTo>
                <a:lnTo>
                  <a:pt x="520353" y="1090749"/>
                </a:lnTo>
                <a:lnTo>
                  <a:pt x="0" y="1090749"/>
                </a:lnTo>
                <a:lnTo>
                  <a:pt x="9646" y="1027542"/>
                </a:lnTo>
                <a:cubicBezTo>
                  <a:pt x="114196" y="516617"/>
                  <a:pt x="516617" y="114196"/>
                  <a:pt x="1027542" y="9646"/>
                </a:cubicBezTo>
                <a:lnTo>
                  <a:pt x="1090749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</p:sp>
      <p:sp>
        <p:nvSpPr>
          <p:cNvPr id="11" name="Freeform 11"/>
          <p:cNvSpPr/>
          <p:nvPr/>
        </p:nvSpPr>
        <p:spPr>
          <a:xfrm>
            <a:off x="6187678" y="2324886"/>
            <a:ext cx="720631" cy="720631"/>
          </a:xfrm>
          <a:custGeom>
            <a:avLst/>
            <a:gdLst/>
            <a:ahLst/>
            <a:cxnLst/>
            <a:rect l="l" t="t" r="r" b="b"/>
            <a:pathLst>
              <a:path w="1090749" h="1090749">
                <a:moveTo>
                  <a:pt x="0" y="0"/>
                </a:moveTo>
                <a:lnTo>
                  <a:pt x="63206" y="9646"/>
                </a:lnTo>
                <a:cubicBezTo>
                  <a:pt x="574131" y="114196"/>
                  <a:pt x="976552" y="516617"/>
                  <a:pt x="1081102" y="1027542"/>
                </a:cubicBezTo>
                <a:lnTo>
                  <a:pt x="1090749" y="1090749"/>
                </a:lnTo>
                <a:lnTo>
                  <a:pt x="570395" y="1090749"/>
                </a:lnTo>
                <a:lnTo>
                  <a:pt x="560971" y="1054097"/>
                </a:lnTo>
                <a:cubicBezTo>
                  <a:pt x="483326" y="804459"/>
                  <a:pt x="286290" y="607423"/>
                  <a:pt x="36651" y="529777"/>
                </a:cubicBezTo>
                <a:lnTo>
                  <a:pt x="0" y="520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2" name="Freeform 12"/>
          <p:cNvSpPr/>
          <p:nvPr/>
        </p:nvSpPr>
        <p:spPr>
          <a:xfrm>
            <a:off x="5202215" y="3310349"/>
            <a:ext cx="720631" cy="720631"/>
          </a:xfrm>
          <a:custGeom>
            <a:avLst/>
            <a:gdLst/>
            <a:ahLst/>
            <a:cxnLst/>
            <a:rect l="l" t="t" r="r" b="b"/>
            <a:pathLst>
              <a:path w="1090749" h="1090749">
                <a:moveTo>
                  <a:pt x="0" y="0"/>
                </a:moveTo>
                <a:lnTo>
                  <a:pt x="520353" y="0"/>
                </a:lnTo>
                <a:lnTo>
                  <a:pt x="529777" y="36651"/>
                </a:lnTo>
                <a:cubicBezTo>
                  <a:pt x="607423" y="286290"/>
                  <a:pt x="804459" y="483326"/>
                  <a:pt x="1054097" y="560971"/>
                </a:cubicBezTo>
                <a:lnTo>
                  <a:pt x="1090749" y="570395"/>
                </a:lnTo>
                <a:lnTo>
                  <a:pt x="1090749" y="1090749"/>
                </a:lnTo>
                <a:lnTo>
                  <a:pt x="1027542" y="1081102"/>
                </a:lnTo>
                <a:cubicBezTo>
                  <a:pt x="516617" y="976552"/>
                  <a:pt x="114196" y="574131"/>
                  <a:pt x="9646" y="632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6187678" y="3310349"/>
            <a:ext cx="720631" cy="720631"/>
          </a:xfrm>
          <a:custGeom>
            <a:avLst/>
            <a:gdLst/>
            <a:ahLst/>
            <a:cxnLst/>
            <a:rect l="l" t="t" r="r" b="b"/>
            <a:pathLst>
              <a:path w="1090748" h="1090748">
                <a:moveTo>
                  <a:pt x="570395" y="0"/>
                </a:moveTo>
                <a:lnTo>
                  <a:pt x="1090748" y="0"/>
                </a:lnTo>
                <a:lnTo>
                  <a:pt x="1081102" y="63206"/>
                </a:lnTo>
                <a:cubicBezTo>
                  <a:pt x="976552" y="574131"/>
                  <a:pt x="574131" y="976552"/>
                  <a:pt x="63206" y="1081102"/>
                </a:cubicBezTo>
                <a:lnTo>
                  <a:pt x="0" y="1090748"/>
                </a:lnTo>
                <a:lnTo>
                  <a:pt x="0" y="570395"/>
                </a:lnTo>
                <a:lnTo>
                  <a:pt x="36651" y="560971"/>
                </a:lnTo>
                <a:cubicBezTo>
                  <a:pt x="286290" y="483326"/>
                  <a:pt x="483326" y="286290"/>
                  <a:pt x="560971" y="36651"/>
                </a:cubicBezTo>
                <a:lnTo>
                  <a:pt x="570395" y="0"/>
                </a:lnTo>
                <a:close/>
              </a:path>
            </a:pathLst>
          </a:custGeom>
          <a:solidFill>
            <a:schemeClr val="accent1">
              <a:lumMod val="75000"/>
              <a:alpha val="100000"/>
            </a:schemeClr>
          </a:solidFill>
        </p:spPr>
      </p:sp>
      <p:sp>
        <p:nvSpPr>
          <p:cNvPr id="14" name="Freeform 14"/>
          <p:cNvSpPr/>
          <p:nvPr/>
        </p:nvSpPr>
        <p:spPr>
          <a:xfrm>
            <a:off x="3010349" y="1696423"/>
            <a:ext cx="490307" cy="49030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5" name="Freeform 15"/>
          <p:cNvSpPr/>
          <p:nvPr/>
        </p:nvSpPr>
        <p:spPr>
          <a:xfrm>
            <a:off x="8674179" y="1696307"/>
            <a:ext cx="490538" cy="49053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57150" y="114300"/>
                </a:moveTo>
                <a:lnTo>
                  <a:pt x="0" y="171450"/>
                </a:lnTo>
                <a:lnTo>
                  <a:pt x="114300" y="285750"/>
                </a:lnTo>
                <a:lnTo>
                  <a:pt x="304800" y="95250"/>
                </a:lnTo>
                <a:lnTo>
                  <a:pt x="247650" y="38100"/>
                </a:lnTo>
                <a:lnTo>
                  <a:pt x="114300" y="17145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6" name="Freeform 16"/>
          <p:cNvSpPr/>
          <p:nvPr/>
        </p:nvSpPr>
        <p:spPr>
          <a:xfrm>
            <a:off x="3010233" y="4306919"/>
            <a:ext cx="490538" cy="49053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7" name="Freeform 17"/>
          <p:cNvSpPr/>
          <p:nvPr/>
        </p:nvSpPr>
        <p:spPr>
          <a:xfrm>
            <a:off x="8674179" y="4306919"/>
            <a:ext cx="490538" cy="490538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8" name="AutoShape 18"/>
          <p:cNvSpPr/>
          <p:nvPr/>
        </p:nvSpPr>
        <p:spPr>
          <a:xfrm>
            <a:off x="7643475" y="2556545"/>
            <a:ext cx="2551945" cy="488972"/>
          </a:xfrm>
          <a:prstGeom prst="rect">
            <a:avLst/>
          </a:prstGeom>
          <a:noFill/>
        </p:spPr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跨部门协作机制构建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100892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打破部门壁垒，建立跨部门沟通平台，促进信息共享和资源整合。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2100892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推广企业文化和团队精神，营造积极向上的协作氛围。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7764838" y="2655329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制定跨部门协作流程和规范，明确协作方式和责任划分。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764838" y="5218283"/>
            <a:ext cx="2309220" cy="1189048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定期组织跨部门交流和培训活动，提升员工综合素质和业务水平。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93359" y="4795838"/>
            <a:ext cx="2808699" cy="807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69880" y="4882041"/>
            <a:ext cx="3047547" cy="720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31768" y="1914123"/>
            <a:ext cx="2900943" cy="7222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93359" y="1914123"/>
            <a:ext cx="2808699" cy="72220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2431768" y="1914123"/>
            <a:ext cx="2938300" cy="670437"/>
          </a:xfrm>
          <a:custGeom>
            <a:avLst/>
            <a:gdLst/>
            <a:ahLst/>
            <a:cxnLst/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</p:sp>
      <p:sp>
        <p:nvSpPr>
          <p:cNvPr id="7" name="Freeform 7"/>
          <p:cNvSpPr/>
          <p:nvPr/>
        </p:nvSpPr>
        <p:spPr>
          <a:xfrm flipH="1">
            <a:off x="6763758" y="1914123"/>
            <a:ext cx="2938300" cy="670437"/>
          </a:xfrm>
          <a:custGeom>
            <a:avLst/>
            <a:gdLst/>
            <a:ahLst/>
            <a:cxnLst/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</p:sp>
      <p:sp>
        <p:nvSpPr>
          <p:cNvPr id="8" name="Freeform 8"/>
          <p:cNvSpPr/>
          <p:nvPr/>
        </p:nvSpPr>
        <p:spPr>
          <a:xfrm flipV="1">
            <a:off x="2431768" y="4933967"/>
            <a:ext cx="2938300" cy="668997"/>
          </a:xfrm>
          <a:custGeom>
            <a:avLst/>
            <a:gdLst/>
            <a:ahLst/>
            <a:cxnLst/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</p:sp>
      <p:sp>
        <p:nvSpPr>
          <p:cNvPr id="9" name="Freeform 9"/>
          <p:cNvSpPr/>
          <p:nvPr/>
        </p:nvSpPr>
        <p:spPr>
          <a:xfrm flipH="1" flipV="1">
            <a:off x="6763758" y="4933967"/>
            <a:ext cx="2938300" cy="668997"/>
          </a:xfrm>
          <a:custGeom>
            <a:avLst/>
            <a:gdLst/>
            <a:ahLst/>
            <a:cxnLst/>
            <a:rect l="l" t="t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7">
            <a:solidFill>
              <a:srgbClr val="7F7F7F">
                <a:alpha val="100000"/>
              </a:srgbClr>
            </a:solidFill>
            <a:prstDash val="dash"/>
          </a:ln>
        </p:spPr>
      </p:sp>
      <p:sp>
        <p:nvSpPr>
          <p:cNvPr id="10" name="AutoShape 10"/>
          <p:cNvSpPr/>
          <p:nvPr/>
        </p:nvSpPr>
        <p:spPr>
          <a:xfrm>
            <a:off x="600" y="3302475"/>
            <a:ext cx="12192000" cy="1043060"/>
          </a:xfrm>
          <a:prstGeom prst="rect">
            <a:avLst/>
          </a:prstGeom>
          <a:solidFill>
            <a:schemeClr val="accent1">
              <a:lumMod val="60000"/>
              <a:lumOff val="40000"/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3055347" y="1223169"/>
            <a:ext cx="2122629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986382" y="2121410"/>
            <a:ext cx="2677636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确定领导力素质模型的核心要素，包括战略眼光、决策能力、组织协调能力等。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93359" y="1223169"/>
            <a:ext cx="2136266" cy="609770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67701" y="2121410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针对不同层级的领导者，制定差异化的领导力素质要求。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055347" y="5650443"/>
            <a:ext cx="2277364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986382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通过培训和实践相结合的方式，提升领导者的领导力素质。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893359" y="5650443"/>
            <a:ext cx="2136266" cy="578556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ctr">
              <a:spcBef>
                <a:spcPts val="270"/>
              </a:spcBef>
              <a:defRPr/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67701" y="4438229"/>
            <a:ext cx="2676525" cy="984885"/>
          </a:xfrm>
          <a:prstGeom prst="rect">
            <a:avLst/>
          </a:prstGeom>
          <a:noFill/>
        </p:spPr>
        <p:txBody>
          <a:bodyPr vert="horz" wrap="square" lIns="82772" tIns="41434" rIns="82772" bIns="41434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建立领导力评估和反馈机制，及时发现和纠正领导者的不足之处。</a:t>
            </a:r>
            <a:endParaRPr lang="en-US" sz="1100"/>
          </a:p>
        </p:txBody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领导力素质模型塑造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" name="AutoShape 41"/>
          <p:cNvSpPr/>
          <p:nvPr/>
        </p:nvSpPr>
        <p:spPr>
          <a:xfrm>
            <a:off x="1924526" y="2519839"/>
            <a:ext cx="1044607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2" name="AutoShape 42"/>
          <p:cNvSpPr/>
          <p:nvPr/>
        </p:nvSpPr>
        <p:spPr>
          <a:xfrm>
            <a:off x="1947577" y="3946970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</p:sp>
      <p:sp>
        <p:nvSpPr>
          <p:cNvPr id="43" name="AutoShape 43"/>
          <p:cNvSpPr/>
          <p:nvPr/>
        </p:nvSpPr>
        <p:spPr>
          <a:xfrm>
            <a:off x="9180481" y="3974306"/>
            <a:ext cx="1044607" cy="1047369"/>
          </a:xfrm>
          <a:prstGeom prst="ellipse">
            <a:avLst/>
          </a:prstGeom>
          <a:solidFill>
            <a:schemeClr val="accent1">
              <a:lumMod val="75000"/>
              <a:alpha val="100000"/>
            </a:schemeClr>
          </a:solidFill>
        </p:spPr>
      </p:sp>
      <p:sp>
        <p:nvSpPr>
          <p:cNvPr id="44" name="AutoShape 44"/>
          <p:cNvSpPr/>
          <p:nvPr/>
        </p:nvSpPr>
        <p:spPr>
          <a:xfrm>
            <a:off x="9137428" y="2548604"/>
            <a:ext cx="1046035" cy="10473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5" name="Freeform 45"/>
          <p:cNvSpPr/>
          <p:nvPr/>
        </p:nvSpPr>
        <p:spPr>
          <a:xfrm>
            <a:off x="2220860" y="2861618"/>
            <a:ext cx="451939" cy="36381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6" name="Freeform 46"/>
          <p:cNvSpPr/>
          <p:nvPr/>
        </p:nvSpPr>
        <p:spPr>
          <a:xfrm>
            <a:off x="2222230" y="4203954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70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7" name="Freeform 47"/>
          <p:cNvSpPr/>
          <p:nvPr/>
        </p:nvSpPr>
        <p:spPr>
          <a:xfrm>
            <a:off x="9388983" y="2800826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8" name="Freeform 48"/>
          <p:cNvSpPr/>
          <p:nvPr/>
        </p:nvSpPr>
        <p:spPr>
          <a:xfrm>
            <a:off x="9455134" y="4250341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362" y="147228"/>
                </a:moveTo>
                <a:lnTo>
                  <a:pt x="304800" y="75419"/>
                </a:lnTo>
                <a:lnTo>
                  <a:pt x="304800" y="38100"/>
                </a:lnTo>
                <a:lnTo>
                  <a:pt x="0" y="38100"/>
                </a:lnTo>
                <a:lnTo>
                  <a:pt x="0" y="75305"/>
                </a:lnTo>
                <a:close/>
                <a:moveTo>
                  <a:pt x="152438" y="189347"/>
                </a:moveTo>
                <a:lnTo>
                  <a:pt x="0" y="117348"/>
                </a:lnTo>
                <a:lnTo>
                  <a:pt x="0" y="266700"/>
                </a:lnTo>
                <a:lnTo>
                  <a:pt x="304800" y="266700"/>
                </a:lnTo>
                <a:lnTo>
                  <a:pt x="304800" y="11757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2012" y="1989677"/>
            <a:ext cx="1109091" cy="1054132"/>
            <a:chOff x="1622012" y="1989677"/>
            <a:chExt cx="1109091" cy="1054132"/>
          </a:xfrm>
        </p:grpSpPr>
        <p:sp>
          <p:nvSpPr>
            <p:cNvPr id="3" name="AutoShape 3"/>
            <p:cNvSpPr/>
            <p:nvPr/>
          </p:nvSpPr>
          <p:spPr>
            <a:xfrm>
              <a:off x="1622012" y="1989677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  <a:ln w="25400">
              <a:solidFill>
                <a:srgbClr val="FFFFFF">
                  <a:alpha val="100000"/>
                </a:srgbClr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1881759" y="2250567"/>
              <a:ext cx="646938" cy="646748"/>
            </a:xfrm>
            <a:custGeom>
              <a:avLst/>
              <a:gdLst/>
              <a:ahLst/>
              <a:cxnLst/>
              <a:rect l="l" t="t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solidFill>
                <a:srgbClr val="FFFFFF">
                  <a:alpha val="100000"/>
                </a:srgbClr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8537162" y="3598354"/>
            <a:ext cx="1109091" cy="1054132"/>
            <a:chOff x="8537162" y="3598354"/>
            <a:chExt cx="1109091" cy="1054132"/>
          </a:xfrm>
        </p:grpSpPr>
        <p:sp>
          <p:nvSpPr>
            <p:cNvPr id="6" name="AutoShape 6"/>
            <p:cNvSpPr/>
            <p:nvPr/>
          </p:nvSpPr>
          <p:spPr>
            <a:xfrm>
              <a:off x="8537162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  <a:ln w="25400">
              <a:solidFill>
                <a:srgbClr val="FFFFFF">
                  <a:alpha val="100000"/>
                </a:srgbClr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8916448" y="3874675"/>
              <a:ext cx="350425" cy="644557"/>
            </a:xfrm>
            <a:custGeom>
              <a:avLst/>
              <a:gdLst/>
              <a:ahLst/>
              <a:cxnLst/>
              <a:rect l="l" t="t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232112" y="2046827"/>
            <a:ext cx="1109091" cy="1056227"/>
            <a:chOff x="6232112" y="2046827"/>
            <a:chExt cx="1109091" cy="1056227"/>
          </a:xfrm>
        </p:grpSpPr>
        <p:sp>
          <p:nvSpPr>
            <p:cNvPr id="9" name="AutoShape 9"/>
            <p:cNvSpPr/>
            <p:nvPr/>
          </p:nvSpPr>
          <p:spPr>
            <a:xfrm>
              <a:off x="6232112" y="2046827"/>
              <a:ext cx="1109091" cy="1056227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  <a:ln w="25400">
              <a:solidFill>
                <a:srgbClr val="FFFFFF">
                  <a:alpha val="100000"/>
                </a:srgbClr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6527768" y="2381536"/>
              <a:ext cx="546354" cy="546164"/>
            </a:xfrm>
            <a:custGeom>
              <a:avLst/>
              <a:gdLst/>
              <a:ahLst/>
              <a:cxnLst/>
              <a:rect l="l" t="t" r="r" b="b"/>
              <a:pathLst>
                <a:path w="347" h="347"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69"/>
                    <a:pt x="78" y="347"/>
                    <a:pt x="174" y="347"/>
                  </a:cubicBezTo>
                  <a:cubicBezTo>
                    <a:pt x="269" y="347"/>
                    <a:pt x="347" y="269"/>
                    <a:pt x="347" y="174"/>
                  </a:cubicBezTo>
                  <a:cubicBezTo>
                    <a:pt x="347" y="78"/>
                    <a:pt x="269" y="0"/>
                    <a:pt x="174" y="0"/>
                  </a:cubicBezTo>
                  <a:close/>
                  <a:moveTo>
                    <a:pt x="332" y="166"/>
                  </a:moveTo>
                  <a:cubicBezTo>
                    <a:pt x="283" y="166"/>
                    <a:pt x="283" y="166"/>
                    <a:pt x="283" y="166"/>
                  </a:cubicBezTo>
                  <a:cubicBezTo>
                    <a:pt x="281" y="107"/>
                    <a:pt x="261" y="55"/>
                    <a:pt x="231" y="26"/>
                  </a:cubicBezTo>
                  <a:cubicBezTo>
                    <a:pt x="288" y="48"/>
                    <a:pt x="329" y="102"/>
                    <a:pt x="332" y="166"/>
                  </a:cubicBezTo>
                  <a:close/>
                  <a:moveTo>
                    <a:pt x="174" y="332"/>
                  </a:moveTo>
                  <a:cubicBezTo>
                    <a:pt x="165" y="330"/>
                    <a:pt x="148" y="277"/>
                    <a:pt x="147" y="181"/>
                  </a:cubicBezTo>
                  <a:cubicBezTo>
                    <a:pt x="200" y="181"/>
                    <a:pt x="200" y="181"/>
                    <a:pt x="200" y="181"/>
                  </a:cubicBezTo>
                  <a:cubicBezTo>
                    <a:pt x="199" y="277"/>
                    <a:pt x="183" y="330"/>
                    <a:pt x="174" y="332"/>
                  </a:cubicBezTo>
                  <a:close/>
                  <a:moveTo>
                    <a:pt x="147" y="166"/>
                  </a:moveTo>
                  <a:cubicBezTo>
                    <a:pt x="148" y="70"/>
                    <a:pt x="165" y="17"/>
                    <a:pt x="174" y="15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83" y="17"/>
                    <a:pt x="199" y="70"/>
                    <a:pt x="200" y="166"/>
                  </a:cubicBezTo>
                  <a:lnTo>
                    <a:pt x="147" y="166"/>
                  </a:lnTo>
                  <a:close/>
                  <a:moveTo>
                    <a:pt x="153" y="19"/>
                  </a:moveTo>
                  <a:cubicBezTo>
                    <a:pt x="138" y="51"/>
                    <a:pt x="133" y="118"/>
                    <a:pt x="133" y="166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94"/>
                    <a:pt x="112" y="34"/>
                    <a:pt x="153" y="19"/>
                  </a:cubicBezTo>
                  <a:close/>
                  <a:moveTo>
                    <a:pt x="133" y="181"/>
                  </a:moveTo>
                  <a:cubicBezTo>
                    <a:pt x="133" y="229"/>
                    <a:pt x="138" y="296"/>
                    <a:pt x="153" y="329"/>
                  </a:cubicBezTo>
                  <a:cubicBezTo>
                    <a:pt x="112" y="313"/>
                    <a:pt x="81" y="254"/>
                    <a:pt x="79" y="181"/>
                  </a:cubicBezTo>
                  <a:lnTo>
                    <a:pt x="133" y="181"/>
                  </a:lnTo>
                  <a:close/>
                  <a:moveTo>
                    <a:pt x="194" y="329"/>
                  </a:moveTo>
                  <a:cubicBezTo>
                    <a:pt x="209" y="296"/>
                    <a:pt x="214" y="229"/>
                    <a:pt x="215" y="181"/>
                  </a:cubicBezTo>
                  <a:cubicBezTo>
                    <a:pt x="268" y="181"/>
                    <a:pt x="268" y="181"/>
                    <a:pt x="268" y="181"/>
                  </a:cubicBezTo>
                  <a:cubicBezTo>
                    <a:pt x="266" y="254"/>
                    <a:pt x="235" y="313"/>
                    <a:pt x="194" y="329"/>
                  </a:cubicBezTo>
                  <a:close/>
                  <a:moveTo>
                    <a:pt x="215" y="166"/>
                  </a:moveTo>
                  <a:cubicBezTo>
                    <a:pt x="214" y="118"/>
                    <a:pt x="209" y="51"/>
                    <a:pt x="194" y="19"/>
                  </a:cubicBezTo>
                  <a:cubicBezTo>
                    <a:pt x="235" y="34"/>
                    <a:pt x="266" y="94"/>
                    <a:pt x="268" y="166"/>
                  </a:cubicBezTo>
                  <a:lnTo>
                    <a:pt x="215" y="166"/>
                  </a:lnTo>
                  <a:close/>
                  <a:moveTo>
                    <a:pt x="117" y="26"/>
                  </a:moveTo>
                  <a:cubicBezTo>
                    <a:pt x="87" y="55"/>
                    <a:pt x="66" y="107"/>
                    <a:pt x="6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8" y="102"/>
                    <a:pt x="59" y="48"/>
                    <a:pt x="117" y="26"/>
                  </a:cubicBezTo>
                  <a:close/>
                  <a:moveTo>
                    <a:pt x="15" y="181"/>
                  </a:moveTo>
                  <a:cubicBezTo>
                    <a:pt x="64" y="181"/>
                    <a:pt x="64" y="181"/>
                    <a:pt x="64" y="181"/>
                  </a:cubicBezTo>
                  <a:cubicBezTo>
                    <a:pt x="66" y="241"/>
                    <a:pt x="87" y="292"/>
                    <a:pt x="117" y="322"/>
                  </a:cubicBezTo>
                  <a:cubicBezTo>
                    <a:pt x="59" y="300"/>
                    <a:pt x="18" y="245"/>
                    <a:pt x="15" y="181"/>
                  </a:cubicBezTo>
                  <a:close/>
                  <a:moveTo>
                    <a:pt x="231" y="322"/>
                  </a:moveTo>
                  <a:cubicBezTo>
                    <a:pt x="261" y="292"/>
                    <a:pt x="281" y="241"/>
                    <a:pt x="283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29" y="245"/>
                    <a:pt x="288" y="300"/>
                    <a:pt x="231" y="32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924871" y="3598354"/>
            <a:ext cx="1109091" cy="1054132"/>
            <a:chOff x="3924871" y="3598354"/>
            <a:chExt cx="1109091" cy="1054132"/>
          </a:xfrm>
        </p:grpSpPr>
        <p:sp>
          <p:nvSpPr>
            <p:cNvPr id="12" name="AutoShape 12"/>
            <p:cNvSpPr/>
            <p:nvPr/>
          </p:nvSpPr>
          <p:spPr>
            <a:xfrm>
              <a:off x="3924871" y="3598354"/>
              <a:ext cx="1109091" cy="1054132"/>
            </a:xfrm>
            <a:prstGeom prst="pentagon">
              <a:avLst/>
            </a:prstGeom>
            <a:solidFill>
              <a:schemeClr val="accent1">
                <a:alpha val="100000"/>
              </a:schemeClr>
            </a:solidFill>
            <a:ln w="25400">
              <a:solidFill>
                <a:srgbClr val="FFFFFF">
                  <a:alpha val="100000"/>
                </a:srgbClr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154710" y="3974592"/>
              <a:ext cx="649605" cy="444722"/>
            </a:xfrm>
            <a:custGeom>
              <a:avLst/>
              <a:gdLst/>
              <a:ahLst/>
              <a:cxnLst/>
              <a:rect l="l" t="t" r="r" b="b"/>
              <a:pathLst>
                <a:path w="413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cxnSp>
        <p:nvCxnSpPr>
          <p:cNvPr id="14" name="Connector 14"/>
          <p:cNvCxnSpPr/>
          <p:nvPr/>
        </p:nvCxnSpPr>
        <p:spPr>
          <a:xfrm>
            <a:off x="2517318" y="3043767"/>
            <a:ext cx="1407583" cy="956733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Connector 15"/>
          <p:cNvCxnSpPr/>
          <p:nvPr/>
        </p:nvCxnSpPr>
        <p:spPr>
          <a:xfrm flipH="1">
            <a:off x="5034034" y="3103033"/>
            <a:ext cx="1409700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or 16"/>
          <p:cNvCxnSpPr/>
          <p:nvPr/>
        </p:nvCxnSpPr>
        <p:spPr>
          <a:xfrm flipH="1" flipV="1">
            <a:off x="7129534" y="3103033"/>
            <a:ext cx="1407584" cy="897467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AutoShape 17"/>
          <p:cNvSpPr/>
          <p:nvPr/>
        </p:nvSpPr>
        <p:spPr>
          <a:xfrm>
            <a:off x="6623651" y="-565151"/>
            <a:ext cx="309880" cy="460375"/>
          </a:xfrm>
          <a:prstGeom prst="rect">
            <a:avLst/>
          </a:prstGeom>
          <a:noFill/>
        </p:spPr>
      </p:sp>
      <p:sp>
        <p:nvSpPr>
          <p:cNvPr id="18" name="AutoShape 18"/>
          <p:cNvSpPr/>
          <p:nvPr/>
        </p:nvSpPr>
        <p:spPr>
          <a:xfrm>
            <a:off x="7193034" y="-342900"/>
            <a:ext cx="309880" cy="460375"/>
          </a:xfrm>
          <a:prstGeom prst="rect">
            <a:avLst/>
          </a:prstGeom>
          <a:noFill/>
        </p:spPr>
      </p:sp>
      <p:grpSp>
        <p:nvGrpSpPr>
          <p:cNvPr id="19" name="Group 19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变革管理方法论应用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154710" y="4728342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分析变革过程中可能遇到的阻力和挑战，制定相应的应对策略。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8799789" y="4728342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评估变革效果，总结经验教训，持续优化变革管理方法论的应用。</a:t>
            </a:r>
            <a:endParaRPr lang="en-US" sz="127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3202747" y="1746786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引入变革管理方法论，指导企业变革过程的规划和实施。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815038" y="1615818"/>
            <a:ext cx="2553340" cy="1269499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建立变革管理团队，负责变革过程的组织、协调和监督工作。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0371" y="2249446"/>
            <a:ext cx="6135014" cy="21043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517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ITIL4大师级认证考试准备与技巧分享</a:t>
            </a:r>
            <a:endParaRPr lang="en-US" sz="517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57489" y="2871848"/>
            <a:ext cx="2148230" cy="105582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77000"/>
              </a:lnSpc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lang="en-US" sz="3450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875" r="24875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深入理解ITIL4框架和核心概念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掌握ITIL4的服务价值体系、四大维度和34个实践，理解它们之间的关系和在实际工作中的应用。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关注考试大纲和考试要求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详细了解考试的内容、题型、分值分布和考试时间等，确保备考过程中有的放矢。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制定备考计划并严格执行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根据考试大纲和自身情况，制定切实可行的备考计划，并按时完成各项备考任务。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考试大纲解读及备考建议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92974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" name="AutoShape 3"/>
          <p:cNvSpPr/>
          <p:nvPr/>
        </p:nvSpPr>
        <p:spPr>
          <a:xfrm>
            <a:off x="4367942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4" name="AutoShape 4"/>
          <p:cNvSpPr/>
          <p:nvPr/>
        </p:nvSpPr>
        <p:spPr>
          <a:xfrm>
            <a:off x="8133696" y="2746815"/>
            <a:ext cx="3456116" cy="3055762"/>
          </a:xfrm>
          <a:prstGeom prst="roundRect">
            <a:avLst>
              <a:gd name="adj" fmla="val 12500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5" name="AutoShape 5"/>
          <p:cNvSpPr/>
          <p:nvPr/>
        </p:nvSpPr>
        <p:spPr>
          <a:xfrm rot="-2700000" flipH="1" flipV="1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583677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掌握答题技巧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13687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学会如何分析题目、抓住关键词、排除干扰项等，提高答题效率和正确率。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818204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 rot="-2700000" flipH="1" flipV="1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808710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多做模拟试题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8719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通过做大量的模拟试题，熟悉考试题型和答题思路，提高答题速度和准确度。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043236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2700000" flipH="1" flipV="1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349432" y="3404616"/>
            <a:ext cx="3024645" cy="3217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注意时间管理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441" y="3923118"/>
            <a:ext cx="2964626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在模拟考试中，要严格控制答题时间，确保每道题都有足够的时间思考和作答。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83957" y="5524781"/>
            <a:ext cx="555593" cy="81705"/>
          </a:xfrm>
          <a:prstGeom prst="roundRect">
            <a:avLst>
              <a:gd name="adj" fmla="val 12500"/>
            </a:avLst>
          </a:prstGeom>
          <a:solidFill>
            <a:schemeClr val="accent2">
              <a:alpha val="100000"/>
            </a:schemeClr>
          </a:solid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>
            <a:off x="5358286" y="1416742"/>
            <a:ext cx="1475427" cy="1475427"/>
          </a:xfrm>
          <a:prstGeom prst="ellipse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9121095" y="1416742"/>
            <a:ext cx="1475427" cy="1475427"/>
          </a:xfrm>
          <a:prstGeom prst="ellipse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模拟试题演练及答题技巧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合理分配时间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在考试过程中，要根据题目难易程度和分值分配情况，合理安排答题顺序和时间分配。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避免紧张情绪影响发挥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学会调整自己的情绪和心态，避免因紧张而影响正常水平的发挥。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保持积极心态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面对考试压力和挑战，要保持积极乐观的心态，相信自己能够克服困难并取得好成绩。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792" r="14792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考试心态调整和时间管理策略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向已经通过考试的同学或前辈请教备考经验和答题技巧，汲取他们的成功之处并加以应用。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借鉴成功经验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如果考试未能通过，要认真分析失败原因，找出自己的不足之处并制定相应的改进措施。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分析失败原因并改进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在备考过程中不断总结经验教训，及时调整备考策略和方法，不断提高自己的备考效率和考试通过率。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不断总结经验教训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成功经验分享和失败原因分析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8323" y="2427298"/>
            <a:ext cx="9829191" cy="149473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THANKS.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GE5NDBmM2JlMjg2YzAwNTc5NDg2NmU4YjY3MTQ5ZTc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4F7FF"/>
      </a:lt1>
      <a:dk2>
        <a:srgbClr val="0A0237"/>
      </a:dk2>
      <a:lt2>
        <a:srgbClr val="FFFFFF"/>
      </a:lt2>
      <a:accent1>
        <a:srgbClr val="0084FF"/>
      </a:accent1>
      <a:accent2>
        <a:srgbClr val="5196FF"/>
      </a:accent2>
      <a:accent3>
        <a:srgbClr val="4454DF"/>
      </a:accent3>
      <a:accent4>
        <a:srgbClr val="7FA9F1"/>
      </a:accent4>
      <a:accent5>
        <a:srgbClr val="ABDD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3323</Words>
  <Application>WPS 演示</Application>
  <PresentationFormat>宽屏</PresentationFormat>
  <Paragraphs>357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申伶</cp:lastModifiedBy>
  <cp:revision>4</cp:revision>
  <dcterms:created xsi:type="dcterms:W3CDTF">2006-08-16T00:00:00Z</dcterms:created>
  <dcterms:modified xsi:type="dcterms:W3CDTF">2024-12-19T08:22:23Z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6386E4A0C9B94A0B9D12C39F18746D32_12</vt:lpwstr>
  </property>
  <property fmtid="{D5CDD505-2E9C-101B-9397-08002B2CF9AE}" pid="3" name="KSOProductBuildVer">
    <vt:lpwstr>2052-12.1.0.19302</vt:lpwstr>
  </property>
</Properties>
</file>