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27" r:id="rId1"/>
    <p:sldMasterId id="2147488464" r:id="rId2"/>
  </p:sldMasterIdLst>
  <p:notesMasterIdLst>
    <p:notesMasterId r:id="rId3"/>
  </p:notesMasterIdLst>
  <p:sldIdLst>
    <p:sldId id="2526" r:id="rId4"/>
    <p:sldId id="2530" r:id="rId5"/>
    <p:sldId id="2535" r:id="rId6"/>
    <p:sldId id="2540" r:id="rId7"/>
    <p:sldId id="2547" r:id="rId9"/>
    <p:sldId id="2550" r:id="rId10"/>
    <p:sldId id="2553" r:id="rId11"/>
    <p:sldId id="2557" r:id="rId12"/>
    <p:sldId id="2564" r:id="rId14"/>
    <p:sldId id="2567" r:id="rId15"/>
    <p:sldId id="2570" r:id="rId16"/>
    <p:sldId id="2574" r:id="rId17"/>
    <p:sldId id="2581" r:id="rId19"/>
    <p:sldId id="2584" r:id="rId20"/>
    <p:sldId id="2587" r:id="rId21"/>
    <p:sldId id="2591" r:id="rId22"/>
    <p:sldId id="2598" r:id="rId24"/>
    <p:sldId id="2601" r:id="rId25"/>
    <p:sldId id="2604" r:id="rId26"/>
    <p:sldId id="2607" r:id="rId27"/>
    <p:sldId id="2611" r:id="rId28"/>
    <p:sldId id="2618" r:id="rId30"/>
    <p:sldId id="2621" r:id="rId31"/>
    <p:sldId id="2624" r:id="rId32"/>
    <p:sldId id="2627" r:id="rId33"/>
    <p:sldId id="2630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28" r:id="rId1"/>
    <p:sldLayoutId id="2147488429" r:id="rId2"/>
    <p:sldLayoutId id="2147488430" r:id="rId3"/>
    <p:sldLayoutId id="2147488431" r:id="rId4"/>
    <p:sldLayoutId id="2147488432" r:id="rId5"/>
    <p:sldLayoutId id="2147488433" r:id="rId6"/>
    <p:sldLayoutId id="2147488434" r:id="rId7"/>
    <p:sldLayoutId id="2147488435" r:id="rId8"/>
    <p:sldLayoutId id="2147488436" r:id="rId9"/>
    <p:sldLayoutId id="2147488437" r:id="rId10"/>
    <p:sldLayoutId id="21474884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65" r:id="rId1"/>
    <p:sldLayoutId id="2147488466" r:id="rId2"/>
    <p:sldLayoutId id="2147488467" r:id="rId3"/>
    <p:sldLayoutId id="2147488468" r:id="rId4"/>
    <p:sldLayoutId id="2147488469" r:id="rId5"/>
    <p:sldLayoutId id="2147488470" r:id="rId6"/>
    <p:sldLayoutId id="2147488471" r:id="rId7"/>
    <p:sldLayoutId id="2147488472" r:id="rId8"/>
    <p:sldLayoutId id="2147488473" r:id="rId9"/>
    <p:sldLayoutId id="2147488474" r:id="rId10"/>
    <p:sldLayoutId id="21474884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企业管理与高绩效目标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高绩效目标的意义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企业管理与高绩效目标的结合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实现高绩效目标的途径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企业管理与高绩效目标的挑战与应对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提升组织效率</a:t>
            </a:r>
            <a:endParaRPr altLang="en-US" lang="zh-CN"/>
          </a:p>
        </p:txBody>
      </p:sp>
      <p:sp>
        <p:nvSpPr>
          <p:cNvPr id="1048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优化资源配置，提高资源利用效率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降低沟通成本，提升决策效率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激发员工潜能，提升整体绩效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增强企业竞争力，实现可持续发展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促进员工发展</a:t>
            </a:r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激发员工潜力：通过有效的管理，激发员工的潜力，提高员工的工作效率和绩效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提升员工素质：通过培训、指导和激励，提升员工的素质和技能，增强员工的竞争力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增强员工归属感：通过关心员工、尊重员工和认可员工，增强员工的归属感和忠诚度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促进员工个人成长：通过设定高绩效目标，鼓励员工挑战自我，促进员工的个人成长和职业发展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0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实现长期稳定的发展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促进创新和变革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高绩效目标的意义</a:t>
            </a:r>
            <a:endParaRPr altLang="en-US" dirty="0" lang="zh-CN"/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激发员工积极性</a:t>
            </a:r>
            <a:endParaRPr altLang="en-US" lang="zh-CN"/>
          </a:p>
        </p:txBody>
      </p:sp>
      <p:sp>
        <p:nvSpPr>
          <p:cNvPr id="10492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激励员工，增强归属感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促进团队合作，形成良好氛围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提升企业整体绩效，实现可持续发展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27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明确企业战略方向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激发员工积极性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提高企业整体绩效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实现企业战略目标</a:t>
            </a:r>
            <a:endParaRPr altLang="en-US" lang="zh-CN"/>
          </a:p>
        </p:txBody>
      </p:sp>
      <p:sp>
        <p:nvSpPr>
          <p:cNvPr id="10493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提高企业整体绩效和竞争力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实现企业可持续发展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明确企业方向和目标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企业管理与高绩效目标的结合</a:t>
            </a:r>
            <a:endParaRPr altLang="en-US" dirty="0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制定明确的绩效目标</a:t>
            </a:r>
            <a:endParaRPr altLang="en-US" lang="zh-CN"/>
          </a:p>
        </p:txBody>
      </p:sp>
      <p:sp>
        <p:nvSpPr>
          <p:cNvPr id="10494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具体可衡量：将目标量化，以便准确评估进度和成果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定义明确的目标：确保每个员工都清楚了解自己的职责和期望成果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实际可行：确保目标具有挑战性但又不至于过于困难，以激发员工的积极性和动力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与企业战略一致：确保所制定的绩效目标与企业的整体战略和目标相一致，以促进企业的可持续发展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49512" name="矩形 5"/>
          <p:cNvSpPr/>
          <p:nvPr>
            <p:custDataLst>
              <p:tags r:id="rId1"/>
            </p:custDataLst>
          </p:nvPr>
        </p:nvSpPr>
        <p:spPr>
          <a:xfrm>
            <a:off x="859922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0"/>
          <p:cNvSpPr/>
          <p:nvPr>
            <p:custDataLst>
              <p:tags r:id="rId2"/>
            </p:custDataLst>
          </p:nvPr>
        </p:nvSpPr>
        <p:spPr>
          <a:xfrm>
            <a:off x="1210966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3"/>
            </p:custDataLst>
          </p:nvPr>
        </p:nvSpPr>
        <p:spPr>
          <a:xfrm>
            <a:off x="1013341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明确目标：制定具体、可衡量、可达成、相关性强和时限明确的目标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6"/>
          <p:cNvSpPr/>
          <p:nvPr>
            <p:custDataLst>
              <p:tags r:id="rId4"/>
            </p:custDataLst>
          </p:nvPr>
        </p:nvSpPr>
        <p:spPr>
          <a:xfrm>
            <a:off x="44717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11"/>
          <p:cNvSpPr/>
          <p:nvPr>
            <p:custDataLst>
              <p:tags r:id="rId5"/>
            </p:custDataLst>
          </p:nvPr>
        </p:nvSpPr>
        <p:spPr>
          <a:xfrm>
            <a:off x="4842319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6"/>
            </p:custDataLst>
          </p:nvPr>
        </p:nvSpPr>
        <p:spPr>
          <a:xfrm>
            <a:off x="46251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奖励与惩罚：对达到目标的人员给予奖励，对未达到目标的人员给予惩罚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7"/>
          <p:cNvSpPr/>
          <p:nvPr>
            <p:custDataLst>
              <p:tags r:id="rId7"/>
            </p:custDataLst>
          </p:nvPr>
        </p:nvSpPr>
        <p:spPr>
          <a:xfrm>
            <a:off x="8082973" y="1369601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12"/>
          <p:cNvSpPr/>
          <p:nvPr>
            <p:custDataLst>
              <p:tags r:id="rId8"/>
            </p:custDataLst>
          </p:nvPr>
        </p:nvSpPr>
        <p:spPr>
          <a:xfrm>
            <a:off x="8473021" y="1364400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9"/>
            </p:custDataLst>
          </p:nvPr>
        </p:nvSpPr>
        <p:spPr>
          <a:xfrm>
            <a:off x="8236392" y="2131496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公平公正：确保奖励与惩罚的公平公正，避免主观因素和偏见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0" name="矩形 33"/>
          <p:cNvSpPr/>
          <p:nvPr>
            <p:custDataLst>
              <p:tags r:id="rId10"/>
            </p:custDataLst>
          </p:nvPr>
        </p:nvSpPr>
        <p:spPr>
          <a:xfrm>
            <a:off x="267039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矩形 37"/>
          <p:cNvSpPr/>
          <p:nvPr>
            <p:custDataLst>
              <p:tags r:id="rId11"/>
            </p:custDataLst>
          </p:nvPr>
        </p:nvSpPr>
        <p:spPr>
          <a:xfrm>
            <a:off x="3021442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TextBox 2"/>
          <p:cNvSpPr txBox="1"/>
          <p:nvPr>
            <p:custDataLst>
              <p:tags r:id="rId12"/>
            </p:custDataLst>
          </p:nvPr>
        </p:nvSpPr>
        <p:spPr>
          <a:xfrm>
            <a:off x="2823817" y="4709717"/>
            <a:ext cx="2915364" cy="1307548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激励措施：采取多种激励措施，如晋升、加薪、奖金、培训等，以激发员工的积极性和创造力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6" name="矩形 34"/>
          <p:cNvSpPr/>
          <p:nvPr>
            <p:custDataLst>
              <p:tags r:id="rId13"/>
            </p:custDataLst>
          </p:nvPr>
        </p:nvSpPr>
        <p:spPr>
          <a:xfrm>
            <a:off x="6282248" y="3947822"/>
            <a:ext cx="3249455" cy="223010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矩形 38"/>
          <p:cNvSpPr/>
          <p:nvPr>
            <p:custDataLst>
              <p:tags r:id="rId14"/>
            </p:custDataLst>
          </p:nvPr>
        </p:nvSpPr>
        <p:spPr>
          <a:xfrm>
            <a:off x="6652794" y="3942621"/>
            <a:ext cx="526566" cy="27303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TextBox 2"/>
          <p:cNvSpPr txBox="1"/>
          <p:nvPr>
            <p:custDataLst>
              <p:tags r:id="rId15"/>
            </p:custDataLst>
          </p:nvPr>
        </p:nvSpPr>
        <p:spPr>
          <a:xfrm>
            <a:off x="6435667" y="4709717"/>
            <a:ext cx="2915364" cy="1307548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沟通与反馈：及时与员工沟通，了解他们的需求和期望，及时调整激励机制，确保其有效性和可持续性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营造良好的企业文化</a:t>
            </a:r>
            <a:endParaRPr altLang="en-US" lang="zh-CN"/>
          </a:p>
        </p:txBody>
      </p:sp>
      <p:sp>
        <p:nvSpPr>
          <p:cNvPr id="10495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建立共同价值观和行为准则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明确企业愿景和使命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倡导团队合作和沟通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培养员工归属感和忠诚度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实现高绩效目标的途径</a:t>
            </a:r>
            <a:endParaRPr altLang="en-US" dirty="0" lang="zh-CN"/>
          </a:p>
        </p:txBody>
      </p:sp>
      <p:sp>
        <p:nvSpPr>
          <p:cNvPr id="10496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提高员工素质</a:t>
            </a:r>
            <a:endParaRPr altLang="en-US" lang="zh-CN"/>
          </a:p>
        </p:txBody>
      </p:sp>
      <p:sp>
        <p:nvSpPr>
          <p:cNvPr id="10496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激励和奖励：建立有效的激励机制，对优秀表现的员工给予适当的奖励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培训和发展：提供持续的培训和发展机会，提高员工的专业技能和知识水平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团队合作：鼓励团队合作，提高员工之间的沟通与协作能力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员工参与：鼓励员工参与决策过程，提高员工的归属感和责任感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加强团队建设</a:t>
            </a:r>
            <a:endParaRPr altLang="en-US" lang="zh-CN"/>
          </a:p>
        </p:txBody>
      </p:sp>
      <p:sp>
        <p:nvSpPr>
          <p:cNvPr id="10497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加强团队建设：通过有效的沟通和协作，提高团队成员的凝聚力和合作精神，共同实现目标。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制定明确的目标：将企业战略目标分解为具体的、可衡量的、可实现的、有时限的个人和团队目标。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建立激励机制：通过奖励和惩罚等手段，激发员工的积极性和创造力，提高工作动力和效率。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持续改进和创新：不断寻求改进和创新的机会，提高企业的竞争力和适应能力，实现可持续发展。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优化管理流程</a:t>
            </a:r>
            <a:endParaRPr altLang="en-US" lang="zh-CN"/>
          </a:p>
        </p:txBody>
      </p:sp>
      <p:sp>
        <p:nvSpPr>
          <p:cNvPr id="10498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沟通协作：加强内部沟通，促进团队协作，提高工作效率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持续改进：不断优化管理流程，提高工作效率和质量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明确目标：制定清晰、具体、可衡量的目标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制定计划：制定详细的计划，包括时间表、责任人、资源等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创新管理方法</a:t>
            </a:r>
            <a:endParaRPr altLang="en-US" lang="zh-CN"/>
          </a:p>
        </p:txBody>
      </p:sp>
      <p:sp>
        <p:nvSpPr>
          <p:cNvPr id="10498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建立有效的激励机制和培训体系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引入先进的管理理念和方法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鼓励员工提出创新性的想法和建议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不断优化和改进管理流程和制度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企业管理与高绩效目标的挑战与应对</a:t>
            </a:r>
            <a:endParaRPr altLang="en-US" dirty="0" lang="zh-CN"/>
          </a:p>
        </p:txBody>
      </p:sp>
      <p:sp>
        <p:nvSpPr>
          <p:cNvPr id="1049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</a:t>
            </a:r>
            <a:endParaRPr altLang="en-US" lang="zh-CN"/>
          </a:p>
        </p:txBody>
      </p:sp>
      <p:sp>
        <p:nvSpPr>
          <p:cNvPr id="10500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及时调整企业战略，以适应市场变化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加强内部管理，提高企业运营效率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注重人才培养，增强企业核心竞争力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积极拓展市场，寻求新的增长点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保持员工稳定性</a:t>
            </a:r>
            <a:endParaRPr altLang="en-US" lang="zh-CN"/>
          </a:p>
        </p:txBody>
      </p:sp>
      <p:sp>
        <p:nvSpPr>
          <p:cNvPr id="105006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员工流失对企业的影响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6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员工激励与留任策略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6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员工流失的原因分析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7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保持员工稳定性的措施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提升企业创新能力</a:t>
            </a:r>
            <a:endParaRPr altLang="en-US" lang="zh-CN"/>
          </a:p>
        </p:txBody>
      </p:sp>
      <p:sp>
        <p:nvSpPr>
          <p:cNvPr id="10501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建立创新文化：鼓励员工提出新想法，营造开放、包容的创新氛围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培养创新人才：提供培训和发展机会，吸引和留住具有创新精神的人才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创新激励机制：建立合理的激励机制，鼓励员工积极投入创新活动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加强研发投入：增加研发经费，支持企业进行技术创新和产品升级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加强企业社会责任意识</a:t>
            </a:r>
            <a:endParaRPr altLang="en-US" lang="zh-CN"/>
          </a:p>
        </p:txBody>
      </p:sp>
      <p:sp>
        <p:nvSpPr>
          <p:cNvPr id="10501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加强企业社会责任意识的方法：制定明确的社会责任战略和计划，加强员工培训和教育，建立有效的监督机制。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定义企业社会责任：企业不仅关注自身经济利益，还要关注社会、环境和员工福利等方面的责任。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社会责任意识对企业管理的意义：提高企业形象和品牌价值，增强员工归属感和凝聚力，促进可持续发展。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应对挑战：面对经济、环境和社会等方面的挑战，企业需要积极采取措施，加强社会责任意识，实现可持续发展。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3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3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3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2023-12-20T00:25:29Z</dcterms:created>
  <dcterms:modified xsi:type="dcterms:W3CDTF">2023-12-20T00:25:29Z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b4a4924174b747c78119481db40971ab_21</vt:lpwstr>
  </property>
</Properties>
</file>