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3" r:id="rId7"/>
    <p:sldId id="265" r:id="rId8"/>
    <p:sldId id="266" r:id="rId9"/>
    <p:sldId id="267" r:id="rId10"/>
    <p:sldId id="268" r:id="rId11"/>
    <p:sldId id="279" r:id="rId12"/>
    <p:sldId id="264" r:id="rId13"/>
    <p:sldId id="280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7103745" cy="10234295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1" name="Pictur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6400" y="0"/>
            <a:ext cx="41656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Text Placeholder 2"/>
          <p:cNvSpPr>
            <a:spLocks noGrp="1"/>
          </p:cNvSpPr>
          <p:nvPr>
            <p:ph type="subTitle" idx="1"/>
          </p:nvPr>
        </p:nvSpPr>
        <p:spPr>
          <a:xfrm>
            <a:off x="931333" y="3378200"/>
            <a:ext cx="5977467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 marL="0" lvl="0" indent="0">
              <a:buNone/>
              <a:defRPr sz="1800" kern="1200">
                <a:solidFill>
                  <a:srgbClr val="808080"/>
                </a:solidFill>
              </a:defRPr>
            </a:lvl1pPr>
            <a:lvl2pPr marL="0" lvl="1" indent="0" algn="ctr">
              <a:buNone/>
              <a:defRPr sz="1800" kern="1200">
                <a:solidFill>
                  <a:srgbClr val="808080"/>
                </a:solidFill>
              </a:defRPr>
            </a:lvl2pPr>
            <a:lvl3pPr marL="914400" lvl="2" indent="-914400" algn="ctr">
              <a:buNone/>
              <a:defRPr sz="1800" kern="1200">
                <a:solidFill>
                  <a:srgbClr val="808080"/>
                </a:solidFill>
              </a:defRPr>
            </a:lvl3pPr>
            <a:lvl4pPr marL="1371600" lvl="3" indent="-1371600" algn="ctr">
              <a:buNone/>
              <a:defRPr sz="1800" kern="1200">
                <a:solidFill>
                  <a:srgbClr val="808080"/>
                </a:solidFill>
              </a:defRPr>
            </a:lvl4pPr>
            <a:lvl5pPr marL="1828800" lvl="4" indent="-1828800" algn="ctr">
              <a:buNone/>
              <a:defRPr sz="1800" kern="1200">
                <a:solidFill>
                  <a:srgbClr val="808080"/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8199" name="Title Placeholder 1"/>
          <p:cNvSpPr>
            <a:spLocks noGrp="1"/>
          </p:cNvSpPr>
          <p:nvPr>
            <p:ph type="ctrTitle"/>
          </p:nvPr>
        </p:nvSpPr>
        <p:spPr>
          <a:xfrm>
            <a:off x="965200" y="1901825"/>
            <a:ext cx="5926667" cy="14065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lvl="0">
              <a:defRPr sz="3600" kern="1200"/>
            </a:lvl1pPr>
          </a:lstStyle>
          <a:p>
            <a:pPr lvl="0"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9A0DB2DC-4C9A-4742-B13C-FB6460FD3503}" type="slidenum">
              <a:rPr lang="zh-CN" altLang="en-US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84" y="368300"/>
            <a:ext cx="9821333" cy="696913"/>
          </a:xfr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9384" y="1449388"/>
            <a:ext cx="9834033" cy="4770437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image" Target="../media/image1.jpeg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8" name="矩形 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31" name="Picture 10"/>
          <p:cNvPicPr>
            <a:picLocks noChangeAspect="1"/>
          </p:cNvPicPr>
          <p:nvPr/>
        </p:nvPicPr>
        <p:blipFill>
          <a:blip r:embed="rId4"/>
          <a:srcRect r="46956"/>
          <a:stretch>
            <a:fillRect/>
          </a:stretch>
        </p:blipFill>
        <p:spPr>
          <a:xfrm>
            <a:off x="10574867" y="0"/>
            <a:ext cx="1617133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57505" indent="-357505" algn="l" defTabSz="914400" rtl="0" eaLnBrk="1" latinLnBrk="0" hangingPunct="1">
        <a:lnSpc>
          <a:spcPct val="110000"/>
        </a:lnSpc>
        <a:spcBef>
          <a:spcPts val="1800"/>
        </a:spcBef>
        <a:buClr>
          <a:schemeClr val="accent2"/>
        </a:buClr>
        <a:buSzTx/>
        <a:buFont typeface="Webdings" panose="05030102010509060703" pitchFamily="18" charset="2"/>
        <a:buChar char="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357505" indent="-357505" algn="l" defTabSz="914400" rtl="0" eaLnBrk="1" latinLnBrk="0" hangingPunct="1">
        <a:lnSpc>
          <a:spcPct val="120000"/>
        </a:lnSpc>
        <a:spcBef>
          <a:spcPts val="500"/>
        </a:spcBef>
        <a:buFont typeface="Calibri"/>
        <a:buChar char=" 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Relationship Id="rId6" Type="http://schemas.openxmlformats.org/officeDocument/2006/relationships/image" Target="../media/image6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.jpeg" /><Relationship Id="rId3" Type="http://schemas.openxmlformats.org/officeDocument/2006/relationships/hyperlink" Target="&#27682;&#27687;&#21270;&#38048;&#23545;&#40481;&#29226;&#30340;&#33104;&#34432;&#23454;&#39564;.mp4" TargetMode="Ex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Relationship Id="rId7" Type="http://schemas.openxmlformats.org/officeDocument/2006/relationships/image" Target="../media/image13.jpeg" /><Relationship Id="rId8" Type="http://schemas.openxmlformats.org/officeDocument/2006/relationships/image" Target="../media/image14.jpeg" /><Relationship Id="rId9" Type="http://schemas.openxmlformats.org/officeDocument/2006/relationships/slide" Target="slide4.xml" TargetMode="Interna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hyperlink" Target="&#28145;&#22323;&#65306;&#30007;&#31461;&#25481;&#20837;&#39640;&#27987;&#24230;&#30707;&#28784;&#27744;.mp4" TargetMode="Externa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&#29983;&#30707;&#28784;&#21644;&#27700;&#21453;&#24212;&#29983;&#25104;&#27682;&#27687;&#21270;&#38041;.mp4" TargetMode="External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hyperlink" Target="&#37197;&#21046;&#27874;&#23572;&#22810;&#28082;.mp4" TargetMode="External" /><Relationship Id="rId6" Type="http://schemas.openxmlformats.org/officeDocument/2006/relationships/image" Target="../media/image21.jpeg" /><Relationship Id="rId7" Type="http://schemas.openxmlformats.org/officeDocument/2006/relationships/image" Target="../media/image2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3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&#27682;&#27687;&#21270;&#38048;&#22266;&#20307;&#22312;&#31354;&#27668;&#20013;&#21457;&#29983;&#30340;&#21464;&#21270;_clip.mp4" TargetMode="External" /><Relationship Id="rId3" Type="http://schemas.openxmlformats.org/officeDocument/2006/relationships/hyperlink" Target="&#27682;&#27687;&#21270;&#38048;&#22312;&#27700;&#20013;&#28342;&#35299;&#24182;&#25918;&#28909;.mp4" TargetMode="External" /><Relationship Id="rId4" Type="http://schemas.openxmlformats.org/officeDocument/2006/relationships/image" Target="../media/image27.jpeg" /><Relationship Id="rId5" Type="http://schemas.openxmlformats.org/officeDocument/2006/relationships/image" Target="../media/image2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hyperlink" Target="&#27682;&#27687;&#21270;&#38041;&#22312;&#27700;&#20013;&#30340;&#28342;&#35299;&#24615;&#12289;&#21521;&#30707;&#28784;&#27700;&#20013;&#36890;&#20837;&#20108;&#27687;&#21270;&#30899;.mp4" TargetMode="Externa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://image.baidu.com/i?ct=503316480&amp;z=0&amp;tn=baiduimagedetail&amp;word=%B6%AF%CC%ACppt%B1%B3%BE%B0%BA%FB%B5%FB&amp;in=3775&amp;cl=2&amp;lm=-1&amp;pn=185&amp;rn=1&amp;di=39199130925&amp;ln=194&amp;fr=&amp;fmq=&amp;ic=0&amp;s=0&amp;se=1&amp;sme=0&amp;tab=&amp;width=&amp;height=&amp;face=0" TargetMode="Ex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&#27682;&#27687;&#21270;&#38048;&#21644;&#27682;&#27687;&#21270;&#38041;&#28342;&#28082;&#19982;&#25351;&#31034;&#21058;&#20316;&#29992;.mpg" TargetMode="Externa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&#25506;&#31350;&#20108;&#27687;&#21270;&#30899;&#19982;&#27682;&#27687;&#21270;&#38048;&#28342;&#28082;&#30340;&#21453;&#24212;.mp4" TargetMode="External" /><Relationship Id="rId3" Type="http://schemas.openxmlformats.org/officeDocument/2006/relationships/slide" Target="slide20.xml" TargetMode="Interna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&#30827;&#37240;&#38108;&#27695;&#21270;&#38081;&#19982;&#27682;&#27687;&#21270;&#38048;&#21453;&#24212;.mp4" TargetMode="External" /><Relationship Id="rId3" Type="http://schemas.openxmlformats.org/officeDocument/2006/relationships/image" Target="../media/image29.jpeg" /><Relationship Id="rId4" Type="http://schemas.openxmlformats.org/officeDocument/2006/relationships/image" Target="../media/image30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&#35797;&#39564;&#28342;&#28082;&#30340;&#23548;&#30005;&#24615;.mp4" TargetMode="External" /><Relationship Id="rId3" Type="http://schemas.openxmlformats.org/officeDocument/2006/relationships/image" Target="../media/image31.jpeg" /><Relationship Id="rId4" Type="http://schemas.openxmlformats.org/officeDocument/2006/relationships/image" Target="../media/image32.jpeg" /><Relationship Id="rId5" Type="http://schemas.openxmlformats.org/officeDocument/2006/relationships/image" Target="../media/image33.wmf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7" name="副标题 1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pPr defTabSz="914400">
              <a:buSzTx/>
            </a:pPr>
            <a:r>
              <a:rPr lang="zh-CN" altLang="en-US" sz="3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第三课时</a:t>
            </a:r>
            <a:endParaRPr lang="zh-CN" altLang="en-US" sz="36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698" name="标题 2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 defTabSz="914400">
              <a:buNone/>
            </a:pPr>
            <a:r>
              <a:rPr lang="en-US" altLang="zh-CN" kern="1200">
                <a:latin typeface="+mj-lt"/>
                <a:ea typeface="+mj-ea"/>
                <a:cs typeface="+mj-cs"/>
              </a:rPr>
              <a:t>10-2 </a:t>
            </a:r>
            <a:r>
              <a:rPr lang="zh-CN" altLang="en-US" kern="1200">
                <a:latin typeface="+mj-lt"/>
                <a:ea typeface="+mj-ea"/>
                <a:cs typeface="+mj-cs"/>
              </a:rPr>
              <a:t>常见的酸和碱</a:t>
            </a:r>
            <a:endParaRPr lang="zh-CN" altLang="en-US" kern="120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Picture 8" descr="200907160333282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875" y="609600"/>
            <a:ext cx="2016125" cy="198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11" descr="洗衣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375" y="533400"/>
            <a:ext cx="1952625" cy="2087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Picture 17" descr="T01E65~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850" y="609600"/>
            <a:ext cx="1911350" cy="2044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7" name="Picture 2" descr="http://img3.imgtn.bdimg.com/it/u=116552092,2380289951&amp;fm=23&amp;gp=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609600"/>
            <a:ext cx="2173288" cy="2133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8" name="WordArt 11" descr="纸袋"/>
          <p:cNvSpPr>
            <a:spLocks noTextEdit="1"/>
          </p:cNvSpPr>
          <p:nvPr/>
        </p:nvSpPr>
        <p:spPr>
          <a:xfrm>
            <a:off x="7467600" y="5257800"/>
            <a:ext cx="2111375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000" b="1">
                <a:ln w="9525" cap="flat" cmpd="sng">
                  <a:solidFill>
                    <a:srgbClr val="008000"/>
                  </a:solidFill>
                  <a:prstDash val="solid"/>
                  <a:headEnd type="none" w="med" len="med"/>
                  <a:tailEnd type="none" w="med" len="med"/>
                </a:ln>
                <a:blipFill rotWithShape="0">
                  <a:blip r:embed="rId6"/>
                  <a:stretch>
                    <a:fillRect/>
                  </a:stretch>
                </a:blipFill>
                <a:effectLst>
                  <a:outerShdw dist="563972" dir="14049740" sx="125000" sy="125000" algn="tl" rotWithShape="0">
                    <a:srgbClr val="C7DFD3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碱</a:t>
            </a:r>
            <a:endParaRPr lang="zh-CN" altLang="en-US" sz="4000" b="1">
              <a:ln w="9525" cap="flat" cmpd="sng">
                <a:solidFill>
                  <a:srgbClr val="008000"/>
                </a:solidFill>
                <a:prstDash val="solid"/>
                <a:headEnd type="none" w="med" len="med"/>
                <a:tailEnd type="none" w="med" len="med"/>
              </a:ln>
              <a:blipFill rotWithShape="0">
                <a:blip r:embed="rId6"/>
                <a:stretch>
                  <a:fillRect/>
                </a:stretch>
              </a:blipFill>
              <a:effectLst>
                <a:outerShdw dist="563972" dir="14049740" sx="125000" sy="125000" algn="tl" rotWithShape="0">
                  <a:srgbClr val="C7DFD3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05000" y="4343400"/>
            <a:ext cx="78486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zh-CN" altLang="en-US" sz="3600" b="1">
                <a:solidFill>
                  <a:srgbClr val="9900CC"/>
                </a:solidFill>
                <a:latin typeface="Calibri"/>
              </a:rPr>
              <a:t>这些物质中含有一类特殊的</a:t>
            </a:r>
            <a:r>
              <a:rPr lang="zh-CN" altLang="en-US" sz="3600" b="1">
                <a:latin typeface="Calibri"/>
              </a:rPr>
              <a:t>化合物</a:t>
            </a:r>
            <a:endParaRPr lang="zh-CN" altLang="en-US" sz="3600" b="1">
              <a:latin typeface="Calibri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28800" y="2895600"/>
            <a:ext cx="3733800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宋体" panose="02010600030101010101" pitchFamily="2" charset="-122"/>
              </a:rPr>
              <a:t>未成熟的柿子、</a:t>
            </a:r>
            <a:r>
              <a:rPr lang="zh-CN" altLang="en-US" sz="3200" b="1">
                <a:solidFill>
                  <a:srgbClr val="C00000"/>
                </a:solidFill>
                <a:latin typeface="Calibri"/>
              </a:rPr>
              <a:t>松花蛋</a:t>
            </a:r>
            <a:r>
              <a:rPr lang="zh-CN" altLang="en-US" sz="3200" b="1">
                <a:solidFill>
                  <a:srgbClr val="C00000"/>
                </a:solidFill>
                <a:latin typeface="Arial" panose="020b0604020202020204" pitchFamily="34" charset="0"/>
              </a:rPr>
              <a:t>尝起来</a:t>
            </a:r>
            <a:r>
              <a:rPr lang="zh-CN" altLang="en-US" sz="3200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涩涩的</a:t>
            </a:r>
            <a:endParaRPr lang="zh-CN" altLang="en-US" sz="3200">
              <a:solidFill>
                <a:srgbClr val="0000FF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24600" y="2895600"/>
            <a:ext cx="4343400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3200" b="1">
                <a:solidFill>
                  <a:srgbClr val="C00000"/>
                </a:solidFill>
                <a:latin typeface="Calibri"/>
              </a:rPr>
              <a:t>肥皂液、</a:t>
            </a:r>
            <a:r>
              <a:rPr lang="zh-CN" altLang="en-US" sz="3200" b="1">
                <a:solidFill>
                  <a:srgbClr val="C00000"/>
                </a:solidFill>
                <a:latin typeface="Arial" panose="020b0604020202020204" pitchFamily="34" charset="0"/>
              </a:rPr>
              <a:t>炉具清洁剂</a:t>
            </a:r>
            <a:r>
              <a:rPr lang="zh-CN" altLang="en-US" sz="3200" b="1">
                <a:solidFill>
                  <a:srgbClr val="C00000"/>
                </a:solidFill>
                <a:latin typeface="Calibri"/>
              </a:rPr>
              <a:t>等洗涤剂</a:t>
            </a:r>
            <a:r>
              <a:rPr lang="zh-CN" altLang="en-US" sz="3200" b="1">
                <a:solidFill>
                  <a:srgbClr val="C00000"/>
                </a:solidFill>
                <a:latin typeface="Arial" panose="020b0604020202020204" pitchFamily="34" charset="0"/>
              </a:rPr>
              <a:t>摸起来</a:t>
            </a:r>
            <a:r>
              <a:rPr lang="zh-CN" altLang="en-US" sz="3200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滑滑的</a:t>
            </a:r>
            <a:endParaRPr lang="zh-CN" altLang="en-US" sz="3200" b="1">
              <a:solidFill>
                <a:srgbClr val="0000FF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7" name="标题 19457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 sz="6000" b="1">
                <a:solidFill>
                  <a:srgbClr val="FF33CC"/>
                </a:solidFill>
                <a:ea typeface="华文中宋" panose="02010600040101010101" pitchFamily="2" charset="-122"/>
              </a:rPr>
              <a:t>教学目标</a:t>
            </a:r>
            <a:endParaRPr lang="zh-CN" altLang="en-US" sz="6000" b="1">
              <a:solidFill>
                <a:srgbClr val="FF33CC"/>
              </a:solidFill>
              <a:ea typeface="华文中宋" panose="02010600040101010101" pitchFamily="2" charset="-122"/>
            </a:endParaRPr>
          </a:p>
        </p:txBody>
      </p:sp>
      <p:sp>
        <p:nvSpPr>
          <p:cNvPr id="4098" name="内容占位符 19458"/>
          <p:cNvSpPr>
            <a:spLocks noGrp="1"/>
          </p:cNvSpPr>
          <p:nvPr>
            <p:ph idx="1"/>
          </p:nvPr>
        </p:nvSpPr>
        <p:spPr>
          <a:xfrm>
            <a:off x="444500" y="1962150"/>
            <a:ext cx="11303000" cy="4456430"/>
          </a:xfrm>
        </p:spPr>
        <p:txBody>
          <a:bodyPr anchor="t"/>
          <a:lstStyle/>
          <a:p>
            <a:pPr defTabSz="914400">
              <a:lnSpc>
                <a:spcPct val="90000"/>
              </a:lnSpc>
              <a:buClr>
                <a:schemeClr val="accent1"/>
              </a:buClr>
              <a:buSzPct val="80000"/>
              <a:buFont typeface="Webdings" panose="05030102010509060703" pitchFamily="18" charset="2"/>
              <a:buNone/>
            </a:pPr>
            <a:r>
              <a:rPr lang="en-US" altLang="zh-CN" sz="4000" b="1" kern="1200" baseline="0" smtClean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1</a:t>
            </a:r>
            <a:r>
              <a:rPr lang="zh-CN" altLang="en-US" sz="4000" b="1" kern="1200" baseline="0" smtClean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、认识几种常见的碱，以及物理性质；</a:t>
            </a:r>
            <a:endParaRPr lang="zh-CN" altLang="en-US" sz="4000" b="1" kern="1200" baseline="0" smtClean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defTabSz="914400">
              <a:lnSpc>
                <a:spcPct val="90000"/>
              </a:lnSpc>
              <a:buClr>
                <a:schemeClr val="accent1"/>
              </a:buClr>
              <a:buSzPct val="80000"/>
              <a:buFont typeface="Webdings" panose="05030102010509060703" pitchFamily="18" charset="2"/>
              <a:buNone/>
            </a:pPr>
            <a:r>
              <a:rPr lang="en-US" altLang="zh-CN" sz="4000" b="1" kern="1200" baseline="0" smtClean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2</a:t>
            </a:r>
            <a:r>
              <a:rPr lang="zh-CN" altLang="en-US" sz="4000" b="1" kern="1200" baseline="0" smtClean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、掌握碱的一些相似化学性质，并能熟练掌握相关化学方程式的书写。</a:t>
            </a:r>
            <a:endParaRPr lang="zh-CN" altLang="en-US" sz="4000" b="1" kern="1200" baseline="0" smtClean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</p:cSld>
  <p:clrMapOvr>
    <a:masterClrMapping/>
  </p:clrMapOvr>
  <p:transition spd="med"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内容占位符 2"/>
          <p:cNvSpPr>
            <a:spLocks noGrp="1"/>
          </p:cNvSpPr>
          <p:nvPr>
            <p:ph idx="1"/>
          </p:nvPr>
        </p:nvSpPr>
        <p:spPr/>
        <p:txBody>
          <a:bodyPr wrap="square" lIns="91440" tIns="45720" rIns="91440" bIns="45720" anchor="t"/>
          <a:lstStyle/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591866" y="314326"/>
            <a:ext cx="3844290" cy="82994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一、设疑自探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华文行楷" panose="02010800040101010101" charset="-122"/>
              <a:ea typeface="华文行楷" panose="02010800040101010101" charset="-122"/>
              <a:cs typeface="+mn-cs"/>
            </a:endParaRPr>
          </a:p>
        </p:txBody>
      </p:sp>
      <p:sp>
        <p:nvSpPr>
          <p:cNvPr id="14339" name="文本框 4"/>
          <p:cNvSpPr txBox="1"/>
          <p:nvPr/>
        </p:nvSpPr>
        <p:spPr>
          <a:xfrm>
            <a:off x="5336540" y="1303020"/>
            <a:ext cx="54692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疑而探知则明，疑而不探则空</a:t>
            </a:r>
            <a:r>
              <a:rPr lang="en-US" altLang="zh-CN" sz="2800" b="1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”</a:t>
            </a:r>
            <a:endParaRPr lang="en-US" altLang="zh-CN" sz="2800" b="1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569595" y="1824990"/>
            <a:ext cx="11191875" cy="4883785"/>
          </a:xfrm>
          <a:prstGeom prst="rect">
            <a:avLst/>
          </a:prstGeom>
        </p:spPr>
        <p:txBody>
          <a:bodyPr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要求：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请同学们自主学习，快速的找出以下问题的答案？（</a:t>
            </a:r>
            <a:r>
              <a:rPr kumimoji="0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P55-56</a:t>
            </a: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endParaRPr kumimoji="0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问题：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1、氢氧化钠的化学式、俗名、腐蚀性？</a:t>
            </a: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、氢氧化钠的用途？</a:t>
            </a: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、氢氧化钙的化学式、俗名、可以由谁制得？</a:t>
            </a: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、氢氧化钙的用途？</a:t>
            </a: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099" name="Text Box 25"/>
          <p:cNvSpPr txBox="1"/>
          <p:nvPr/>
        </p:nvSpPr>
        <p:spPr>
          <a:xfrm>
            <a:off x="1828800" y="304800"/>
            <a:ext cx="35864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氢氧化钠</a:t>
            </a:r>
            <a:r>
              <a:rPr lang="en-US" altLang="zh-CN" sz="36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(</a:t>
            </a:r>
            <a:r>
              <a:rPr lang="en-US" altLang="zh-CN" sz="3600">
                <a:solidFill>
                  <a:srgbClr val="C00000"/>
                </a:solidFill>
                <a:latin typeface="Arial" panose="020b0604020202020204" pitchFamily="34" charset="0"/>
              </a:rPr>
              <a:t>NaOH</a:t>
            </a:r>
            <a:r>
              <a:rPr lang="en-US" altLang="zh-CN" sz="36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)</a:t>
            </a:r>
            <a:endParaRPr lang="zh-CN" altLang="en-US" sz="3600">
              <a:solidFill>
                <a:srgbClr val="0000FF"/>
              </a:solidFill>
              <a:latin typeface="Arial" panose="020b0604020202020204" pitchFamily="34" charset="0"/>
              <a:ea typeface="华文隶书" panose="02010800040101010101" pitchFamily="2" charset="-122"/>
            </a:endParaRPr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auto">
          <a:xfrm>
            <a:off x="2057400" y="838200"/>
            <a:ext cx="1554480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kern="1200" cap="none" spc="0" normalizeH="0" baseline="0" noProof="0">
                <a:solidFill>
                  <a:srgbClr val="FF00FF"/>
                </a:solidFill>
                <a:latin typeface="华文行楷" panose="02010800040101010101" charset="-122"/>
                <a:ea typeface="华文行楷" panose="02010800040101010101" charset="-122"/>
                <a:cs typeface="+mn-cs"/>
              </a:rPr>
              <a:t>俗名</a:t>
            </a:r>
            <a:r>
              <a:rPr kumimoji="0" lang="zh-CN" altLang="en-US" sz="3600" kern="1200" cap="none" spc="0" normalizeH="0" baseline="0" noProof="0">
                <a:solidFill>
                  <a:srgbClr val="FF00FF"/>
                </a:solidFill>
                <a:latin typeface="+mj-ea"/>
                <a:ea typeface="+mj-ea"/>
                <a:cs typeface="+mn-cs"/>
              </a:rPr>
              <a:t>：</a:t>
            </a:r>
            <a:endParaRPr kumimoji="0" lang="zh-CN" altLang="en-US" sz="3600" kern="1200" cap="none" spc="0" normalizeH="0" baseline="0" noProof="0">
              <a:solidFill>
                <a:srgbClr val="FF00FF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4101" name="Text Box 33"/>
          <p:cNvSpPr txBox="1"/>
          <p:nvPr/>
        </p:nvSpPr>
        <p:spPr>
          <a:xfrm>
            <a:off x="3284220" y="1428750"/>
            <a:ext cx="47548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>
                <a:latin typeface="Arial" panose="020b0604020202020204" pitchFamily="34" charset="0"/>
                <a:ea typeface="华文隶书" panose="02010800040101010101" pitchFamily="2" charset="-122"/>
              </a:rPr>
              <a:t>氢氧化钠的</a:t>
            </a:r>
            <a:r>
              <a:rPr lang="zh-CN" altLang="en-US" sz="3600">
                <a:solidFill>
                  <a:srgbClr val="80008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腐蚀性</a:t>
            </a:r>
            <a:r>
              <a:rPr lang="zh-CN" altLang="en-US" sz="3600">
                <a:latin typeface="Arial" panose="020b0604020202020204" pitchFamily="34" charset="0"/>
                <a:ea typeface="华文隶书" panose="02010800040101010101" pitchFamily="2" charset="-122"/>
              </a:rPr>
              <a:t>实验</a:t>
            </a:r>
            <a:endParaRPr lang="zh-CN" altLang="en-US" sz="3600">
              <a:latin typeface="Arial" panose="020b0604020202020204" pitchFamily="34" charset="0"/>
              <a:ea typeface="华文隶书" panose="0201080004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505200" y="838200"/>
            <a:ext cx="431355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C00000"/>
                </a:solidFill>
                <a:latin typeface="Arial" panose="020b0604020202020204" pitchFamily="34" charset="0"/>
              </a:rPr>
              <a:t>苛性钠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</a:rPr>
              <a:t>、</a:t>
            </a:r>
            <a:r>
              <a:rPr lang="zh-CN" altLang="en-US" sz="3600" b="1">
                <a:solidFill>
                  <a:srgbClr val="C00000"/>
                </a:solidFill>
                <a:latin typeface="Arial" panose="020b0604020202020204" pitchFamily="34" charset="0"/>
              </a:rPr>
              <a:t>火碱</a:t>
            </a:r>
            <a:r>
              <a:rPr lang="zh-CN" altLang="en-US" sz="3600" b="1">
                <a:solidFill>
                  <a:srgbClr val="0000FF"/>
                </a:solidFill>
                <a:latin typeface="华文行楷" panose="02010800040101010101" charset="-122"/>
                <a:ea typeface="华文行楷" panose="02010800040101010101" charset="-122"/>
              </a:rPr>
              <a:t>或</a:t>
            </a:r>
            <a:r>
              <a:rPr lang="zh-CN" altLang="en-US" sz="3600" b="1">
                <a:solidFill>
                  <a:srgbClr val="C00000"/>
                </a:solidFill>
                <a:latin typeface="Arial" panose="020b0604020202020204" pitchFamily="34" charset="0"/>
              </a:rPr>
              <a:t>烧碱</a:t>
            </a:r>
            <a:endParaRPr lang="zh-CN" altLang="en-US" sz="36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133600" y="2514600"/>
            <a:ext cx="8534400" cy="16300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5305"/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</a:rPr>
              <a:t>  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</a:rPr>
              <a:t>氢氧化钠有</a:t>
            </a:r>
            <a:r>
              <a:rPr lang="zh-CN" altLang="en-US" sz="32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强烈的腐蚀性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</a:rPr>
              <a:t>，使用时必须</a:t>
            </a:r>
            <a:r>
              <a:rPr lang="zh-CN" altLang="en-US" sz="32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十分小心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</a:rPr>
              <a:t>，防止眼睛、皮肤、衣服被它腐蚀。实验时最好带上防护眼镜。</a:t>
            </a:r>
            <a:endParaRPr lang="zh-CN" altLang="en-US" sz="36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133600" y="5181600"/>
            <a:ext cx="85344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903605"/>
            <a:r>
              <a:rPr lang="zh-CN" altLang="en-US" sz="3200" b="1">
                <a:solidFill>
                  <a:srgbClr val="D60093"/>
                </a:solidFill>
                <a:latin typeface="Arial" panose="020b0604020202020204" pitchFamily="34" charset="0"/>
              </a:rPr>
              <a:t>先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</a:rPr>
              <a:t>用较多的</a:t>
            </a:r>
            <a:r>
              <a:rPr lang="zh-CN" altLang="en-US" sz="32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水冲洗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</a:rPr>
              <a:t>，</a:t>
            </a:r>
            <a:r>
              <a:rPr lang="zh-CN" altLang="en-US" sz="3200" b="1">
                <a:solidFill>
                  <a:srgbClr val="D60093"/>
                </a:solidFill>
                <a:latin typeface="Arial" panose="020b0604020202020204" pitchFamily="34" charset="0"/>
              </a:rPr>
              <a:t>再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</a:rPr>
              <a:t>涂上</a:t>
            </a:r>
            <a:r>
              <a:rPr lang="zh-CN" altLang="en-US" sz="32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硼酸溶液 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</a:rPr>
              <a:t>。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05000" y="1981200"/>
            <a:ext cx="1345565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注意</a:t>
            </a:r>
            <a:r>
              <a:rPr kumimoji="0" lang="en-US" altLang="zh-CN" sz="4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: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8" name="椭圆形标注 37"/>
          <p:cNvSpPr/>
          <p:nvPr/>
        </p:nvSpPr>
        <p:spPr>
          <a:xfrm>
            <a:off x="1981200" y="6096000"/>
            <a:ext cx="7391400" cy="612775"/>
          </a:xfrm>
          <a:prstGeom prst="wedgeEllipseCallout">
            <a:avLst>
              <a:gd name="adj1" fmla="val 38884"/>
              <a:gd name="adj2" fmla="val -101046"/>
            </a:avLst>
          </a:prstGeom>
          <a:noFill/>
          <a:ln w="3175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r>
              <a:rPr lang="zh-CN" altLang="en-US" sz="2800" b="1">
                <a:solidFill>
                  <a:srgbClr val="FF00FF"/>
                </a:solidFill>
                <a:latin typeface="华文行楷" panose="02010800040101010101" charset="-122"/>
                <a:ea typeface="华文行楷" panose="02010800040101010101" charset="-122"/>
              </a:rPr>
              <a:t>硼酸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可与</a:t>
            </a:r>
            <a:r>
              <a:rPr lang="zh-CN" altLang="en-US" sz="2800" b="1">
                <a:solidFill>
                  <a:srgbClr val="FF00FF"/>
                </a:solidFill>
                <a:latin typeface="华文行楷" panose="02010800040101010101" charset="-122"/>
                <a:ea typeface="华文行楷" panose="02010800040101010101" charset="-122"/>
              </a:rPr>
              <a:t>氢氧化钠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发生反应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8001000" y="5105400"/>
            <a:ext cx="1905000" cy="685800"/>
          </a:xfrm>
          <a:prstGeom prst="ellipse">
            <a:avLst/>
          </a:prstGeom>
          <a:noFill/>
          <a:ln w="25400" cap="flat" cmpd="sng">
            <a:solidFill>
              <a:srgbClr val="66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4108" name="Picture 13" descr="http://www.pep.com.cn/oldimages/pic_218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1295400"/>
            <a:ext cx="2259013" cy="911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2133600" y="4038600"/>
            <a:ext cx="8534400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22630"/>
            <a:r>
              <a:rPr lang="zh-CN" altLang="en-US" sz="3200" b="1">
                <a:solidFill>
                  <a:srgbClr val="9900CC"/>
                </a:solidFill>
                <a:latin typeface="Arial" panose="020b0604020202020204" pitchFamily="34" charset="0"/>
              </a:rPr>
              <a:t>如果不慎将</a:t>
            </a:r>
            <a:r>
              <a:rPr lang="zh-CN" altLang="en-US" sz="3200" b="1">
                <a:latin typeface="华文琥珀" panose="02010800040101010101" pitchFamily="2" charset="-122"/>
                <a:ea typeface="华文琥珀" panose="02010800040101010101" pitchFamily="2" charset="-122"/>
              </a:rPr>
              <a:t>氢氧化钠溶液</a:t>
            </a:r>
            <a:r>
              <a:rPr lang="zh-CN" altLang="en-US" sz="3200" b="1">
                <a:solidFill>
                  <a:srgbClr val="9900CC"/>
                </a:solidFill>
                <a:latin typeface="Arial" panose="020b0604020202020204" pitchFamily="34" charset="0"/>
              </a:rPr>
              <a:t>沾到皮肤上，如何处理？</a:t>
            </a:r>
            <a:endParaRPr lang="zh-CN" altLang="en-US" sz="3200" b="1">
              <a:solidFill>
                <a:srgbClr val="9900CC"/>
              </a:solidFill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75460" y="145923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>
                <a:latin typeface="华文行楷" panose="02010800040101010101" charset="-122"/>
                <a:ea typeface="华文行楷" panose="02010800040101010101" charset="-122"/>
                <a:sym typeface="+mn-ea"/>
                <a:hlinkClick r:id="rId3" action="ppaction://hlinkfile"/>
              </a:rPr>
              <a:t>【</a:t>
            </a:r>
            <a:r>
              <a:rPr lang="zh-CN" altLang="en-US" sz="2800">
                <a:latin typeface="华文行楷" panose="02010800040101010101" charset="-122"/>
                <a:ea typeface="华文行楷" panose="02010800040101010101" charset="-122"/>
                <a:sym typeface="+mn-ea"/>
                <a:hlinkClick r:id="rId3" action="ppaction://hlinkfile"/>
              </a:rPr>
              <a:t>实验</a:t>
            </a:r>
            <a:r>
              <a:rPr lang="en-US" altLang="zh-CN" sz="2800">
                <a:latin typeface="华文行楷" panose="02010800040101010101" charset="-122"/>
                <a:ea typeface="华文行楷" panose="02010800040101010101" charset="-122"/>
                <a:sym typeface="+mn-ea"/>
                <a:hlinkClick r:id="rId3" action="ppaction://hlinkfile"/>
              </a:rPr>
              <a:t>】</a:t>
            </a:r>
            <a:endParaRPr lang="en-US" altLang="zh-CN" sz="2800">
              <a:latin typeface="华文行楷" panose="02010800040101010101" charset="-122"/>
              <a:ea typeface="华文行楷" panose="02010800040101010101" charset="-122"/>
              <a:sym typeface="+mn-ea"/>
              <a:hlinkClick r:id="rId3" action="ppaction://hlinkfile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8" grpId="0"/>
      <p:bldP spid="39" grpId="0"/>
      <p:bldP spid="13" grpId="0"/>
      <p:bldP spid="41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6147" name="Text Box 23"/>
          <p:cNvSpPr txBox="1"/>
          <p:nvPr/>
        </p:nvSpPr>
        <p:spPr>
          <a:xfrm>
            <a:off x="2590800" y="152400"/>
            <a:ext cx="7143115" cy="70675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000" b="1">
                <a:latin typeface="华文行楷" panose="02010800040101010101" charset="-122"/>
                <a:ea typeface="华文行楷" panose="02010800040101010101" charset="-122"/>
              </a:rPr>
              <a:t>氢氧化钠的</a:t>
            </a:r>
            <a:r>
              <a:rPr lang="en-US" altLang="zh-CN" sz="4000" b="1">
                <a:latin typeface="Arial" panose="020b0604020202020204" pitchFamily="34" charset="0"/>
              </a:rPr>
              <a:t>(NaOH)</a:t>
            </a:r>
            <a:r>
              <a:rPr lang="zh-CN" altLang="en-US" sz="4000" b="1">
                <a:solidFill>
                  <a:srgbClr val="9900CC"/>
                </a:solidFill>
                <a:latin typeface="华文行楷" panose="02010800040101010101" charset="-122"/>
                <a:ea typeface="华文行楷" panose="02010800040101010101" charset="-122"/>
              </a:rPr>
              <a:t>的 重要用途</a:t>
            </a:r>
            <a:endParaRPr lang="zh-CN" altLang="en-US" sz="4000" b="1">
              <a:solidFill>
                <a:srgbClr val="9900CC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24000" y="2819400"/>
            <a:ext cx="160782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华文行楷" panose="02010800040101010101" charset="-122"/>
                <a:ea typeface="华文行楷" panose="02010800040101010101" charset="-122"/>
              </a:rPr>
              <a:t>制造肥皂</a:t>
            </a:r>
            <a:endParaRPr lang="zh-CN" altLang="en-US" sz="2800" b="1">
              <a:solidFill>
                <a:srgbClr val="C0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81400" y="2819400"/>
            <a:ext cx="160782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华文行楷" panose="02010800040101010101" charset="-122"/>
                <a:ea typeface="华文行楷" panose="02010800040101010101" charset="-122"/>
              </a:rPr>
              <a:t>石油炼制</a:t>
            </a:r>
            <a:endParaRPr lang="zh-CN" altLang="en-US" sz="2800" b="1">
              <a:solidFill>
                <a:srgbClr val="C0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05200" y="6172200"/>
            <a:ext cx="124587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华文行楷" panose="02010800040101010101" charset="-122"/>
                <a:ea typeface="华文行楷" panose="02010800040101010101" charset="-122"/>
              </a:rPr>
              <a:t>造    纸</a:t>
            </a:r>
            <a:endParaRPr lang="zh-CN" altLang="en-US" sz="2800" b="1">
              <a:solidFill>
                <a:srgbClr val="C0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48400" y="2819400"/>
            <a:ext cx="160782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华文行楷" panose="02010800040101010101" charset="-122"/>
                <a:ea typeface="华文行楷" panose="02010800040101010101" charset="-122"/>
              </a:rPr>
              <a:t>纺织工业</a:t>
            </a:r>
            <a:endParaRPr lang="zh-CN" altLang="en-US" sz="2800" b="1">
              <a:solidFill>
                <a:srgbClr val="C0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534400" y="2819400"/>
            <a:ext cx="160782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华文行楷" panose="02010800040101010101" charset="-122"/>
                <a:ea typeface="华文行楷" panose="02010800040101010101" charset="-122"/>
              </a:rPr>
              <a:t>印染工业</a:t>
            </a:r>
            <a:endParaRPr lang="zh-CN" altLang="en-US" sz="2800" b="1">
              <a:solidFill>
                <a:srgbClr val="C0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12291" name="Picture 3" descr="http://cdn.t03.pic.sogou.com/7465c099dd6bb6da-ec6792b3d8f2a4eb-18677032689f2ad23a8b370d85405e8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143000"/>
            <a:ext cx="1524000" cy="1524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Picture 5" descr="http://t03.pic.sogou.com/5806736522706ab3-bd28511a9e9e0a9e-06c65445f254859eaba2ffbbeb145bc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4267200"/>
            <a:ext cx="2409825" cy="1809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5" name="Picture 7" descr="http://t02.pic.sogou.com/4388d932592095b1-925410b432bad9d4-8f928983fb4626e1af80a9926929a19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4267200"/>
            <a:ext cx="2476500" cy="1762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7" name="Picture 9" descr="http://img0.imgtn.bdimg.com/it/u=3318566712,1576882468&amp;fm=23&amp;gp=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1143000"/>
            <a:ext cx="2368550" cy="160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9" name="Picture 11" descr="http://img3.imgtn.bdimg.com/it/u=3219536200,4091233899&amp;fm=21&amp;gp=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0" y="1143000"/>
            <a:ext cx="2130425" cy="160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01" name="Picture 13" descr="http://img2.imgtn.bdimg.com/it/u=2923357792,124415020&amp;fm=23&amp;gp=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2800" y="1143000"/>
            <a:ext cx="2362200" cy="158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03" name="Picture 15" descr="http://img3.imgtn.bdimg.com/it/u=909808314,2838367707&amp;fm=21&amp;gp=0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6600" y="3657600"/>
            <a:ext cx="2209800" cy="3038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9385300" y="3937000"/>
            <a:ext cx="1290320" cy="213995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华文行楷" panose="02010800040101010101" charset="-122"/>
                <a:ea typeface="华文行楷" panose="02010800040101010101" charset="-122"/>
              </a:rPr>
              <a:t>去除油污</a:t>
            </a:r>
            <a:r>
              <a:rPr lang="en-US" altLang="zh-CN" sz="2400" b="1">
                <a:solidFill>
                  <a:srgbClr val="0000FF"/>
                </a:solidFill>
                <a:latin typeface="Arial" panose="020b0604020202020204" pitchFamily="34" charset="0"/>
              </a:rPr>
              <a:t>:</a:t>
            </a:r>
            <a:r>
              <a:rPr lang="zh-CN" altLang="en-US" sz="2400" b="1">
                <a:solidFill>
                  <a:srgbClr val="C00000"/>
                </a:solidFill>
                <a:latin typeface="华文行楷" panose="02010800040101010101" charset="-122"/>
                <a:ea typeface="华文行楷" panose="02010800040101010101" charset="-122"/>
              </a:rPr>
              <a:t>炉具清洁剂中含有氢氧化钠</a:t>
            </a:r>
            <a:endParaRPr lang="zh-CN" altLang="en-US" sz="2400" b="1">
              <a:solidFill>
                <a:srgbClr val="C0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2" name="左箭头 1">
            <a:hlinkClick r:id="rId9" action="ppaction://hlinksldjump"/>
          </p:cNvPr>
          <p:cNvSpPr/>
          <p:nvPr/>
        </p:nvSpPr>
        <p:spPr>
          <a:xfrm>
            <a:off x="10942320" y="6210300"/>
            <a:ext cx="70104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90" name="Text Box 23"/>
          <p:cNvSpPr txBox="1"/>
          <p:nvPr/>
        </p:nvSpPr>
        <p:spPr>
          <a:xfrm>
            <a:off x="1676400" y="0"/>
            <a:ext cx="180848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氢氧化钙</a:t>
            </a:r>
            <a:endParaRPr lang="zh-CN" altLang="en-US" sz="3200">
              <a:solidFill>
                <a:srgbClr val="0000FF"/>
              </a:solidFill>
              <a:latin typeface="Arial" panose="020b0604020202020204" pitchFamily="34" charset="0"/>
              <a:ea typeface="华文隶书" panose="02010800040101010101" pitchFamily="2" charset="-122"/>
            </a:endParaRPr>
          </a:p>
        </p:txBody>
      </p:sp>
      <p:sp>
        <p:nvSpPr>
          <p:cNvPr id="7191" name="矩形 7"/>
          <p:cNvSpPr/>
          <p:nvPr/>
        </p:nvSpPr>
        <p:spPr>
          <a:xfrm>
            <a:off x="3505200" y="0"/>
            <a:ext cx="172910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rgbClr val="C00000"/>
                </a:solidFill>
                <a:latin typeface="Arial" panose="020b0604020202020204" pitchFamily="34" charset="0"/>
              </a:rPr>
              <a:t>Ca(OH)</a:t>
            </a:r>
            <a:r>
              <a:rPr lang="en-US" altLang="zh-CN" sz="3200" baseline="-25000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94330" y="1574165"/>
            <a:ext cx="304101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9900CC"/>
                </a:solidFill>
                <a:latin typeface="Arial" panose="020b0604020202020204" pitchFamily="34" charset="0"/>
              </a:rPr>
              <a:t>熟石灰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</a:rPr>
              <a:t>或</a:t>
            </a:r>
            <a:r>
              <a:rPr lang="zh-CN" altLang="en-US" sz="3200" b="1">
                <a:solidFill>
                  <a:srgbClr val="9900CC"/>
                </a:solidFill>
                <a:latin typeface="Arial" panose="020b0604020202020204" pitchFamily="34" charset="0"/>
              </a:rPr>
              <a:t>消石灰</a:t>
            </a:r>
            <a:endParaRPr lang="zh-CN" altLang="en-US" sz="3200" b="1">
              <a:solidFill>
                <a:srgbClr val="9900CC"/>
              </a:solidFill>
              <a:latin typeface="Arial" panose="020b0604020202020204" pitchFamily="34" charset="0"/>
            </a:endParaRPr>
          </a:p>
        </p:txBody>
      </p:sp>
      <p:pic>
        <p:nvPicPr>
          <p:cNvPr id="7193" name="Picture 25" descr="http://t01.pic.sogou.com/4f4654126dcc6d1b-405aaa13a2110196-fcb2f43c206ae5ec1cb03b894747d70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0"/>
            <a:ext cx="1066800" cy="1743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94" name="Picture 27" descr="http://t01.pic.sogou.com/93a425a8afb1b218-53467677c60ed7bf-586e4a28f367706c4a3c659fd5a2779b_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152400"/>
            <a:ext cx="1749425" cy="129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19" name="矩形 11"/>
          <p:cNvSpPr/>
          <p:nvPr/>
        </p:nvSpPr>
        <p:spPr>
          <a:xfrm>
            <a:off x="1676400" y="1574165"/>
            <a:ext cx="113474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</a:rPr>
              <a:t>俗称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: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52600" y="3316605"/>
            <a:ext cx="55626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Arial" panose="020b0604020202020204" pitchFamily="34" charset="0"/>
              </a:rPr>
              <a:t>当石灰水中存在较多未溶解的熟石灰时，就称为</a:t>
            </a:r>
            <a:r>
              <a:rPr lang="zh-CN" altLang="en-US" sz="2400" b="1">
                <a:latin typeface="Arial" panose="020b0604020202020204" pitchFamily="34" charset="0"/>
              </a:rPr>
              <a:t>石灰乳</a:t>
            </a:r>
            <a:r>
              <a:rPr lang="zh-CN" altLang="en-US" sz="2400" b="1">
                <a:solidFill>
                  <a:srgbClr val="C00000"/>
                </a:solidFill>
                <a:latin typeface="Arial" panose="020b0604020202020204" pitchFamily="34" charset="0"/>
              </a:rPr>
              <a:t>或</a:t>
            </a:r>
            <a:r>
              <a:rPr lang="zh-CN" altLang="en-US" sz="2400" b="1">
                <a:latin typeface="Arial" panose="020b0604020202020204" pitchFamily="34" charset="0"/>
              </a:rPr>
              <a:t>石灰浆</a:t>
            </a:r>
            <a:r>
              <a:rPr lang="zh-CN" altLang="en-US" sz="2400" b="1">
                <a:solidFill>
                  <a:srgbClr val="C00000"/>
                </a:solidFill>
                <a:latin typeface="Arial" panose="020b0604020202020204" pitchFamily="34" charset="0"/>
              </a:rPr>
              <a:t>。</a:t>
            </a:r>
            <a:endParaRPr lang="zh-CN" altLang="en-US" sz="24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50035" y="2351405"/>
            <a:ext cx="5638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Arial" panose="020b0604020202020204" pitchFamily="34" charset="0"/>
              </a:rPr>
              <a:t>Ca(OH)</a:t>
            </a:r>
            <a:r>
              <a:rPr lang="en-US" altLang="zh-CN" sz="2400" b="1" baseline="-25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zh-CN" altLang="en-US" sz="24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微溶于水</a:t>
            </a: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</a:rPr>
              <a:t>，其水溶液</a:t>
            </a:r>
            <a:r>
              <a:rPr lang="zh-CN" altLang="en-US" sz="2400" b="1">
                <a:latin typeface="Arial" panose="020b0604020202020204" pitchFamily="34" charset="0"/>
              </a:rPr>
              <a:t>俗称</a:t>
            </a: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</a:rPr>
              <a:t>石灰水；</a:t>
            </a:r>
            <a:endParaRPr lang="zh-CN" altLang="en-US" sz="24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pic>
        <p:nvPicPr>
          <p:cNvPr id="6173" name="Picture 29" descr="http://t04.pic.sogou.com/3ed5bfaf1c5ffefb-d166c651c75bba9b-f5d010dc0e96fbff0b26093921fb6dc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0" y="2057400"/>
            <a:ext cx="1676400" cy="1258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75" name="Picture 31" descr="http://img5.imgtn.bdimg.com/it/u=4103531006,3619051573&amp;fm=23&amp;gp=0.jpg"/>
          <p:cNvPicPr>
            <a:picLocks noChangeAspect="1"/>
          </p:cNvPicPr>
          <p:nvPr/>
        </p:nvPicPr>
        <p:blipFill>
          <a:blip r:embed="rId5"/>
          <a:srcRect l="32001" t="13333" r="33867" b="9332"/>
          <a:stretch>
            <a:fillRect/>
          </a:stretch>
        </p:blipFill>
        <p:spPr>
          <a:xfrm>
            <a:off x="7239000" y="1752600"/>
            <a:ext cx="914400" cy="1657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28" name="矩形 11"/>
          <p:cNvSpPr/>
          <p:nvPr/>
        </p:nvSpPr>
        <p:spPr>
          <a:xfrm>
            <a:off x="1752600" y="457200"/>
            <a:ext cx="113474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9900CC"/>
                </a:solidFill>
                <a:latin typeface="Arial" panose="020b0604020202020204" pitchFamily="34" charset="0"/>
              </a:rPr>
              <a:t>注意</a:t>
            </a:r>
            <a:r>
              <a:rPr lang="en-US" altLang="zh-CN" sz="3200" b="1">
                <a:solidFill>
                  <a:srgbClr val="9900CC"/>
                </a:solidFill>
                <a:latin typeface="Arial" panose="020b0604020202020204" pitchFamily="34" charset="0"/>
              </a:rPr>
              <a:t>:</a:t>
            </a:r>
            <a:endParaRPr lang="zh-CN" altLang="en-US" sz="3200" b="1">
              <a:solidFill>
                <a:srgbClr val="9900CC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87345" y="583565"/>
            <a:ext cx="41040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</a:rPr>
              <a:t>氢氧化钙对皮肤、衣服等有</a:t>
            </a: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  <a:hlinkClick r:id="rId6" action="ppaction://hlinkfile"/>
              </a:rPr>
              <a:t>腐蚀</a:t>
            </a: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</a:rPr>
              <a:t>作用，使用时应小心。</a:t>
            </a:r>
            <a:endParaRPr lang="zh-CN" altLang="en-US" sz="24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219" grpId="0"/>
      <p:bldP spid="15" grpId="0"/>
      <p:bldP spid="16" grpId="0"/>
      <p:bldP spid="8228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8195" name="Rectangle 1"/>
          <p:cNvSpPr/>
          <p:nvPr/>
        </p:nvSpPr>
        <p:spPr>
          <a:xfrm>
            <a:off x="1828800" y="228918"/>
            <a:ext cx="7772400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304800" eaLnBrk="0" hangingPunct="0"/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</a:rPr>
              <a:t>Ca(OH)</a:t>
            </a:r>
            <a:r>
              <a:rPr lang="en-US" altLang="zh-CN" sz="3200" b="1" baseline="-30000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C00000"/>
                </a:solidFill>
                <a:latin typeface="Times New Roman" panose="02020603050405020304" pitchFamily="18" charset="0"/>
              </a:rPr>
              <a:t>可由生石灰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</a:rPr>
              <a:t>CaO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3200" b="1">
                <a:solidFill>
                  <a:srgbClr val="C00000"/>
                </a:solidFill>
                <a:latin typeface="Times New Roman" panose="02020603050405020304" pitchFamily="18" charset="0"/>
              </a:rPr>
              <a:t>与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</a:rPr>
              <a:t>水</a:t>
            </a:r>
            <a:r>
              <a:rPr lang="zh-CN" altLang="en-US" sz="3200" b="1">
                <a:solidFill>
                  <a:srgbClr val="C00000"/>
                </a:solidFill>
                <a:latin typeface="Times New Roman" panose="02020603050405020304" pitchFamily="18" charset="0"/>
                <a:hlinkClick r:id="rId2" action="ppaction://hlinkfile"/>
              </a:rPr>
              <a:t>反应</a:t>
            </a:r>
            <a:r>
              <a:rPr lang="zh-CN" altLang="en-US" sz="3200" b="1">
                <a:solidFill>
                  <a:srgbClr val="C00000"/>
                </a:solidFill>
                <a:latin typeface="Times New Roman" panose="02020603050405020304" pitchFamily="18" charset="0"/>
              </a:rPr>
              <a:t>得到</a:t>
            </a:r>
            <a:endParaRPr lang="zh-CN" altLang="en-US" sz="32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86200" y="838200"/>
            <a:ext cx="37465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indent="304800" eaLnBrk="0" hangingPunct="0"/>
            <a:r>
              <a:rPr lang="en-US" altLang="zh-CN" sz="2800" b="1">
                <a:solidFill>
                  <a:srgbClr val="9900CC"/>
                </a:solidFill>
                <a:latin typeface="Arial" panose="020b0604020202020204" pitchFamily="34" charset="0"/>
              </a:rPr>
              <a:t>CaO+H</a:t>
            </a:r>
            <a:r>
              <a:rPr lang="en-US" altLang="zh-CN" sz="2800" b="1" baseline="-30000">
                <a:solidFill>
                  <a:srgbClr val="9900CC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9900CC"/>
                </a:solidFill>
                <a:latin typeface="Arial" panose="020b0604020202020204" pitchFamily="34" charset="0"/>
              </a:rPr>
              <a:t>O=Ca(OH)</a:t>
            </a:r>
            <a:r>
              <a:rPr lang="en-US" altLang="zh-CN" sz="2800" b="1" baseline="-30000">
                <a:solidFill>
                  <a:srgbClr val="9900CC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9900CC"/>
                </a:solidFill>
                <a:latin typeface="Arial" panose="020b0604020202020204" pitchFamily="34" charset="0"/>
              </a:rPr>
              <a:t> </a:t>
            </a:r>
            <a:endParaRPr lang="en-US" altLang="zh-CN" sz="2800" b="1">
              <a:solidFill>
                <a:srgbClr val="9900CC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81400" y="1447800"/>
            <a:ext cx="446786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latin typeface="Arial" panose="020b0604020202020204" pitchFamily="34" charset="0"/>
              </a:rPr>
              <a:t>氢氧化钙在生产和生活中的用途</a:t>
            </a:r>
            <a:endParaRPr lang="zh-CN" altLang="en-US" sz="2400" b="1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81200" y="3962400"/>
            <a:ext cx="30480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</a:rPr>
              <a:t>建筑上用熟石灰与沙子混合来砌砖，用</a:t>
            </a:r>
            <a:r>
              <a:rPr lang="zh-CN" altLang="en-US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石灰浆</a:t>
            </a:r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</a:rPr>
              <a:t>粉刷墙壁</a:t>
            </a:r>
            <a:endParaRPr lang="zh-CN" altLang="en-US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pic>
        <p:nvPicPr>
          <p:cNvPr id="25605" name="Picture 5" descr="http://t03.pic.sogou.com/996e207fbabdc26c-4ad0d1f35585816c-6678e26b106f86e63742019ecea8ca0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981200"/>
            <a:ext cx="3124200" cy="19732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5638800" y="3962400"/>
            <a:ext cx="44196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</a:rPr>
              <a:t>在树木上涂刷含有硫磺粉等的</a:t>
            </a:r>
            <a:r>
              <a:rPr lang="zh-CN" altLang="en-US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石灰浆</a:t>
            </a:r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</a:rPr>
              <a:t>，可保护树木，防止冻伤，并防止害虫生卵</a:t>
            </a:r>
            <a:endParaRPr lang="zh-CN" altLang="en-US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pic>
        <p:nvPicPr>
          <p:cNvPr id="25607" name="Picture 7" descr="http://t04.pic.sogou.com/f196b453d0a881eb-1ef43784eeabc53c-6ec93fcf524465879792427d490e87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905000"/>
            <a:ext cx="3200400" cy="20653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/>
        </p:nvSpPr>
        <p:spPr>
          <a:xfrm>
            <a:off x="1676400" y="6211888"/>
            <a:ext cx="41148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</a:rPr>
              <a:t>农业上可用</a:t>
            </a:r>
            <a:r>
              <a:rPr lang="zh-CN" altLang="en-US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石灰乳</a:t>
            </a:r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</a:rPr>
              <a:t>与硫酸铜等配制成具有杀菌作用的</a:t>
            </a:r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  <a:hlinkClick r:id="rId5" action="ppaction://hlinkfile"/>
              </a:rPr>
              <a:t>波尔多液</a:t>
            </a:r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</a:rPr>
              <a:t>作为农药使用</a:t>
            </a:r>
            <a:endParaRPr lang="zh-CN" altLang="en-US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pic>
        <p:nvPicPr>
          <p:cNvPr id="25609" name="Picture 9" descr="http://img5.imgtn.bdimg.com/it/u=20061369,1343423588&amp;fm=23&amp;gp=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4648200"/>
            <a:ext cx="2590800" cy="1524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矩形 13"/>
          <p:cNvSpPr/>
          <p:nvPr/>
        </p:nvSpPr>
        <p:spPr>
          <a:xfrm>
            <a:off x="6172200" y="6324600"/>
            <a:ext cx="316928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熟石灰</a:t>
            </a:r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</a:rPr>
              <a:t>还可用来改良酸性土壤</a:t>
            </a:r>
            <a:endParaRPr lang="zh-CN" altLang="en-US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pic>
        <p:nvPicPr>
          <p:cNvPr id="25615" name="Picture 15" descr="http://img0.imgtn.bdimg.com/it/u=1202027552,2698653700&amp;fm=21&amp;gp=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4572000"/>
            <a:ext cx="3200400" cy="1558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9219" name="矩形 3"/>
          <p:cNvSpPr/>
          <p:nvPr/>
        </p:nvSpPr>
        <p:spPr>
          <a:xfrm>
            <a:off x="1524000" y="228600"/>
            <a:ext cx="9144000" cy="1660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1259205"/>
            <a:r>
              <a:rPr lang="zh-CN" altLang="en-US" sz="4800" b="1">
                <a:solidFill>
                  <a:srgbClr val="0000FF"/>
                </a:solidFill>
                <a:latin typeface="Arial" panose="020b0604020202020204" pitchFamily="34" charset="0"/>
              </a:rPr>
              <a:t>除了</a:t>
            </a:r>
            <a:r>
              <a:rPr lang="en-US" altLang="zh-CN" sz="4800" b="1">
                <a:solidFill>
                  <a:srgbClr val="0000FF"/>
                </a:solidFill>
                <a:latin typeface="Arial" panose="020b0604020202020204" pitchFamily="34" charset="0"/>
              </a:rPr>
              <a:t>NaOH</a:t>
            </a:r>
            <a:r>
              <a:rPr lang="zh-CN" altLang="en-US" sz="4800" b="1">
                <a:solidFill>
                  <a:srgbClr val="0000FF"/>
                </a:solidFill>
                <a:latin typeface="Arial" panose="020b0604020202020204" pitchFamily="34" charset="0"/>
              </a:rPr>
              <a:t>、</a:t>
            </a:r>
            <a:r>
              <a:rPr lang="en-US" altLang="zh-CN" sz="4800" b="1">
                <a:solidFill>
                  <a:srgbClr val="0000FF"/>
                </a:solidFill>
                <a:latin typeface="Arial" panose="020b0604020202020204" pitchFamily="34" charset="0"/>
              </a:rPr>
              <a:t>Ca(OH)</a:t>
            </a:r>
            <a:r>
              <a:rPr lang="en-US" altLang="zh-CN" sz="4800" b="1" baseline="-25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zh-CN" altLang="en-US" sz="4800" b="1">
                <a:solidFill>
                  <a:srgbClr val="0000FF"/>
                </a:solidFill>
                <a:latin typeface="Arial" panose="020b0604020202020204" pitchFamily="34" charset="0"/>
              </a:rPr>
              <a:t>外，常见的碱还有                              </a:t>
            </a:r>
            <a:r>
              <a:rPr lang="zh-CN" altLang="en-US" sz="5400" b="1">
                <a:solidFill>
                  <a:srgbClr val="0000FF"/>
                </a:solidFill>
                <a:latin typeface="Arial" panose="020b0604020202020204" pitchFamily="34" charset="0"/>
              </a:rPr>
              <a:t>、</a:t>
            </a:r>
            <a:endParaRPr lang="zh-CN" altLang="en-US" sz="54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76800" y="1066800"/>
            <a:ext cx="5202555" cy="82994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8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氢氧化钾</a:t>
            </a:r>
            <a:r>
              <a:rPr lang="zh-CN" altLang="en-US" sz="4800" b="1">
                <a:solidFill>
                  <a:srgbClr val="C00000"/>
                </a:solidFill>
                <a:latin typeface="Arial" panose="020b0604020202020204" pitchFamily="34" charset="0"/>
              </a:rPr>
              <a:t>（</a:t>
            </a:r>
            <a:r>
              <a:rPr lang="en-US" altLang="zh-CN" sz="4800" b="1">
                <a:solidFill>
                  <a:srgbClr val="9900CC"/>
                </a:solidFill>
                <a:latin typeface="Arial" panose="020b0604020202020204" pitchFamily="34" charset="0"/>
              </a:rPr>
              <a:t>KOH</a:t>
            </a:r>
            <a:r>
              <a:rPr lang="zh-CN" altLang="en-US" sz="4800" b="1">
                <a:solidFill>
                  <a:srgbClr val="C00000"/>
                </a:solidFill>
                <a:latin typeface="Arial" panose="020b0604020202020204" pitchFamily="34" charset="0"/>
              </a:rPr>
              <a:t>）</a:t>
            </a:r>
            <a:endParaRPr lang="zh-CN" altLang="en-US" sz="4800"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76400" y="1828800"/>
            <a:ext cx="5640070" cy="9220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54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氨水</a:t>
            </a:r>
            <a:r>
              <a:rPr lang="zh-CN" altLang="en-US" sz="5400" b="1">
                <a:solidFill>
                  <a:srgbClr val="C00000"/>
                </a:solidFill>
                <a:latin typeface="Arial" panose="020b0604020202020204" pitchFamily="34" charset="0"/>
              </a:rPr>
              <a:t>（</a:t>
            </a:r>
            <a:r>
              <a:rPr lang="en-US" altLang="zh-CN" sz="5400" b="1">
                <a:solidFill>
                  <a:srgbClr val="9900CC"/>
                </a:solidFill>
                <a:latin typeface="Arial" panose="020b0604020202020204" pitchFamily="34" charset="0"/>
              </a:rPr>
              <a:t>NH</a:t>
            </a:r>
            <a:r>
              <a:rPr lang="en-US" altLang="zh-CN" sz="5400" b="1" baseline="-25000">
                <a:solidFill>
                  <a:srgbClr val="9900CC"/>
                </a:solidFill>
                <a:latin typeface="Arial" panose="020b0604020202020204" pitchFamily="34" charset="0"/>
              </a:rPr>
              <a:t>3</a:t>
            </a:r>
            <a:r>
              <a:rPr lang="en-US" altLang="zh-CN" sz="5400" b="1">
                <a:solidFill>
                  <a:srgbClr val="9900CC"/>
                </a:solidFill>
                <a:latin typeface="Arial" panose="020b0604020202020204" pitchFamily="34" charset="0"/>
              </a:rPr>
              <a:t>.H</a:t>
            </a:r>
            <a:r>
              <a:rPr lang="en-US" altLang="zh-CN" sz="5400" b="1" baseline="-25000">
                <a:solidFill>
                  <a:srgbClr val="9900CC"/>
                </a:solidFill>
                <a:latin typeface="Arial" panose="020b0604020202020204" pitchFamily="34" charset="0"/>
              </a:rPr>
              <a:t>2</a:t>
            </a:r>
            <a:r>
              <a:rPr lang="en-US" altLang="zh-CN" sz="5400" b="1">
                <a:solidFill>
                  <a:srgbClr val="9900CC"/>
                </a:solidFill>
                <a:latin typeface="Arial" panose="020b0604020202020204" pitchFamily="34" charset="0"/>
              </a:rPr>
              <a:t>O</a:t>
            </a:r>
            <a:r>
              <a:rPr lang="zh-CN" altLang="en-US" sz="5400" b="1">
                <a:solidFill>
                  <a:srgbClr val="C00000"/>
                </a:solidFill>
                <a:latin typeface="Arial" panose="020b0604020202020204" pitchFamily="34" charset="0"/>
              </a:rPr>
              <a:t>）</a:t>
            </a:r>
            <a:endParaRPr lang="zh-CN" altLang="en-US" sz="5400">
              <a:latin typeface="Arial" panose="020b0604020202020204" pitchFamily="34" charset="0"/>
            </a:endParaRPr>
          </a:p>
        </p:txBody>
      </p:sp>
      <p:pic>
        <p:nvPicPr>
          <p:cNvPr id="37890" name="Picture 2" descr="http://img1.imgtn.bdimg.com/it/u=4251352457,2437480152&amp;fm=23&amp;gp=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819400"/>
            <a:ext cx="3124200" cy="175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2" name="Picture 4" descr="http://img1.imgtn.bdimg.com/it/u=2372999069,334169432&amp;fm=21&amp;gp=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743200"/>
            <a:ext cx="3124200" cy="177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4" name="Picture 6" descr="http://img5.imgtn.bdimg.com/it/u=2094506668,3496735679&amp;fm=21&amp;gp=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4724400"/>
            <a:ext cx="226695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6" name="Picture 8" descr="http://img1.imgtn.bdimg.com/it/u=116910084,2146588159&amp;fm=21&amp;gp=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00" y="4648200"/>
            <a:ext cx="2060575" cy="1905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内容占位符 2"/>
          <p:cNvSpPr>
            <a:spLocks noGrp="1"/>
          </p:cNvSpPr>
          <p:nvPr>
            <p:ph idx="1"/>
          </p:nvPr>
        </p:nvSpPr>
        <p:spPr/>
        <p:txBody>
          <a:bodyPr wrap="square" lIns="91440" tIns="45720" rIns="91440" bIns="45720" anchor="t"/>
          <a:lstStyle/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508998" y="314326"/>
            <a:ext cx="4010025" cy="82994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二、解疑合探</a:t>
            </a:r>
            <a:r>
              <a:rPr kumimoji="0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1</a:t>
            </a:r>
            <a:endParaRPr kumimoji="0" lang="en-US" altLang="zh-CN" sz="4800" b="1" i="0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华文行楷" panose="02010800040101010101" charset="-122"/>
              <a:ea typeface="华文行楷" panose="02010800040101010101" charset="-122"/>
              <a:cs typeface="+mn-cs"/>
            </a:endParaRPr>
          </a:p>
        </p:txBody>
      </p:sp>
      <p:sp>
        <p:nvSpPr>
          <p:cNvPr id="14339" name="文本框 4"/>
          <p:cNvSpPr txBox="1"/>
          <p:nvPr/>
        </p:nvSpPr>
        <p:spPr>
          <a:xfrm>
            <a:off x="5748655" y="1303020"/>
            <a:ext cx="54692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疑而探知则明，疑而不探则空</a:t>
            </a:r>
            <a:r>
              <a:rPr lang="en-US" altLang="zh-CN" sz="2800" b="1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”</a:t>
            </a:r>
            <a:endParaRPr lang="en-US" altLang="zh-CN" sz="2800" b="1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569595" y="1824990"/>
            <a:ext cx="11191875" cy="48837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要求：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合作完成实验（</a:t>
            </a:r>
            <a:r>
              <a:rPr kumimoji="0" lang="en-US" altLang="zh-CN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10-5</a:t>
            </a: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和</a:t>
            </a:r>
            <a:r>
              <a:rPr kumimoji="0" lang="en-US" altLang="zh-CN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10-6</a:t>
            </a: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）并完成书上的表格。总结性质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问题：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1、氢氧化钠的性质？</a:t>
            </a: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、氢氧化钙的性质？</a:t>
            </a: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graphicFrame>
        <p:nvGraphicFramePr>
          <p:cNvPr id="4099" name="Group 3"/>
          <p:cNvGraphicFramePr>
            <a:graphicFrameLocks noGrp="1"/>
          </p:cNvGraphicFramePr>
          <p:nvPr/>
        </p:nvGraphicFramePr>
        <p:xfrm>
          <a:off x="1524000" y="2057400"/>
          <a:ext cx="8763000" cy="4648201"/>
        </p:xfrm>
        <a:graphic>
          <a:graphicData uri="http://schemas.openxmlformats.org/drawingml/2006/table">
            <a:tbl>
              <a:tblPr/>
              <a:tblGrid>
                <a:gridCol w="2838450"/>
                <a:gridCol w="2168525"/>
                <a:gridCol w="3756025"/>
              </a:tblGrid>
              <a:tr h="47625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实验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现象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      </a:t>
                      </a: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分析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25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观察</a:t>
                      </a:r>
                      <a:r>
                        <a:rPr kumimoji="0" lang="en-US" sz="24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NaOH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琥珀" panose="02010800040101010101" pitchFamily="2" charset="-122"/>
                          <a:ea typeface="华文琥珀" panose="02010800040101010101" pitchFamily="2" charset="-122"/>
                          <a:cs typeface="Times New Roman" panose="02020603050405020304" pitchFamily="18" charset="0"/>
                        </a:rPr>
                        <a:t>颜色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kumimoji="0" lang="zh-CN" alt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琥珀" panose="02010800040101010101" pitchFamily="2" charset="-122"/>
                          <a:ea typeface="华文琥珀" panose="02010800040101010101" pitchFamily="2" charset="-122"/>
                          <a:cs typeface="Times New Roman" panose="02020603050405020304" pitchFamily="18" charset="0"/>
                        </a:rPr>
                        <a:t>状态</a:t>
                      </a:r>
                      <a:endParaRPr kumimoji="0" lang="zh-CN" altLang="en-US" sz="2400" b="1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华文琥珀" panose="02010800040101010101" pitchFamily="2" charset="-122"/>
                        <a:ea typeface="华文琥珀" panose="020108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  <a:ea typeface="华文行楷" panose="0201080004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3863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将</a:t>
                      </a:r>
                      <a:r>
                        <a:rPr kumimoji="0" lang="en-US" altLang="en-US" sz="2400" b="1" i="0" u="none" strike="noStrike" kern="1200" cap="none" normalizeH="0" baseline="0" err="1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NaOH</a:t>
                      </a:r>
                      <a:r>
                        <a:rPr kumimoji="0" lang="zh-CN" alt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放在表面皿上，放置一会儿</a:t>
                      </a:r>
                      <a:endParaRPr kumimoji="0" lang="zh-CN" altLang="en-US" sz="2400" b="1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  <a:ea typeface="华文行楷" panose="0201080004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  <a:ea typeface="华文行楷" panose="0201080004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208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将</a:t>
                      </a:r>
                      <a:r>
                        <a:rPr kumimoji="0" lang="en-US" altLang="en-US" sz="2400" b="1" i="0" u="none" strike="noStrike" kern="1200" cap="none" normalizeH="0" baseline="0" err="1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NaOH</a:t>
                      </a:r>
                      <a:r>
                        <a:rPr kumimoji="0" lang="zh-CN" alt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放入盛有少量水的试管里，并用手轻轻触碰试管外壁</a:t>
                      </a:r>
                      <a:endParaRPr kumimoji="0" lang="zh-CN" altLang="en-US" sz="2400" b="1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  <a:ea typeface="华文行楷" panose="0201080004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  <a:ea typeface="华文行楷" panose="0201080004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22" name="Text Box 26"/>
          <p:cNvSpPr txBox="1"/>
          <p:nvPr/>
        </p:nvSpPr>
        <p:spPr>
          <a:xfrm>
            <a:off x="4648200" y="2667000"/>
            <a:ext cx="160782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C0000"/>
                </a:solidFill>
                <a:latin typeface="Arial" panose="020b0604020202020204" pitchFamily="34" charset="0"/>
                <a:ea typeface="华文行楷" panose="02010800040101010101" charset="-122"/>
              </a:rPr>
              <a:t>白色固体</a:t>
            </a:r>
            <a:endParaRPr lang="zh-CN" altLang="en-US" sz="2800" b="1">
              <a:solidFill>
                <a:srgbClr val="CC0000"/>
              </a:solidFill>
              <a:latin typeface="Arial" panose="020b0604020202020204" pitchFamily="34" charset="0"/>
              <a:ea typeface="华文行楷" panose="02010800040101010101" charset="-122"/>
            </a:endParaRPr>
          </a:p>
        </p:txBody>
      </p:sp>
      <p:sp>
        <p:nvSpPr>
          <p:cNvPr id="4123" name="Text Box 27"/>
          <p:cNvSpPr txBox="1"/>
          <p:nvPr/>
        </p:nvSpPr>
        <p:spPr>
          <a:xfrm>
            <a:off x="4495800" y="3810000"/>
            <a:ext cx="205740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CC0000"/>
                </a:solidFill>
                <a:latin typeface="Arial" panose="020b0604020202020204" pitchFamily="34" charset="0"/>
                <a:ea typeface="华文行楷" panose="02010800040101010101" charset="-122"/>
              </a:rPr>
              <a:t>表面潮湿并逐步溶解</a:t>
            </a:r>
            <a:endParaRPr lang="zh-CN" altLang="en-US" sz="2800" b="1">
              <a:solidFill>
                <a:srgbClr val="CC0000"/>
              </a:solidFill>
              <a:latin typeface="Arial" panose="020b0604020202020204" pitchFamily="34" charset="0"/>
              <a:ea typeface="华文行楷" panose="02010800040101010101" charset="-122"/>
            </a:endParaRPr>
          </a:p>
        </p:txBody>
      </p:sp>
      <p:sp>
        <p:nvSpPr>
          <p:cNvPr id="4124" name="Text Box 28"/>
          <p:cNvSpPr txBox="1"/>
          <p:nvPr/>
        </p:nvSpPr>
        <p:spPr>
          <a:xfrm>
            <a:off x="6934200" y="3429000"/>
            <a:ext cx="35814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z="2000" b="1">
                <a:solidFill>
                  <a:srgbClr val="0000FF"/>
                </a:solidFill>
                <a:latin typeface="Arial" panose="020b0604020202020204" pitchFamily="34" charset="0"/>
                <a:ea typeface="华文行楷" panose="02010800040101010101" charset="-122"/>
              </a:rPr>
              <a:t>NaOH</a:t>
            </a:r>
            <a:r>
              <a:rPr lang="zh-CN" altLang="en-US" sz="2000" b="1">
                <a:solidFill>
                  <a:srgbClr val="0000FF"/>
                </a:solidFill>
                <a:latin typeface="Arial" panose="020b0604020202020204" pitchFamily="34" charset="0"/>
                <a:ea typeface="华文行楷" panose="02010800040101010101" charset="-122"/>
              </a:rPr>
              <a:t>易吸收空气中的水分。</a:t>
            </a:r>
            <a:endParaRPr lang="zh-CN" altLang="en-US" sz="1600">
              <a:latin typeface="Arial" panose="020b0604020202020204" pitchFamily="34" charset="0"/>
              <a:ea typeface="华文行楷" panose="02010800040101010101" charset="-122"/>
            </a:endParaRPr>
          </a:p>
        </p:txBody>
      </p:sp>
      <p:sp>
        <p:nvSpPr>
          <p:cNvPr id="4125" name="Text Box 29"/>
          <p:cNvSpPr txBox="1"/>
          <p:nvPr/>
        </p:nvSpPr>
        <p:spPr>
          <a:xfrm>
            <a:off x="4495800" y="5334000"/>
            <a:ext cx="19050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>
                <a:solidFill>
                  <a:srgbClr val="CC0000"/>
                </a:solidFill>
                <a:latin typeface="Arial" panose="020b0604020202020204" pitchFamily="34" charset="0"/>
                <a:ea typeface="华文行楷" panose="02010800040101010101" charset="-122"/>
              </a:rPr>
              <a:t>易溶于水，手触碰试管外壁发热</a:t>
            </a:r>
            <a:endParaRPr lang="zh-CN" altLang="en-US" sz="2400">
              <a:solidFill>
                <a:srgbClr val="CC0000"/>
              </a:solidFill>
              <a:latin typeface="Arial" panose="020b0604020202020204" pitchFamily="34" charset="0"/>
              <a:ea typeface="华文行楷" panose="02010800040101010101" charset="-122"/>
            </a:endParaRPr>
          </a:p>
        </p:txBody>
      </p:sp>
      <p:sp>
        <p:nvSpPr>
          <p:cNvPr id="4127" name="Text Box 31"/>
          <p:cNvSpPr txBox="1"/>
          <p:nvPr/>
        </p:nvSpPr>
        <p:spPr>
          <a:xfrm>
            <a:off x="6858000" y="5867400"/>
            <a:ext cx="3165475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Arial" panose="020b0604020202020204" pitchFamily="34" charset="0"/>
                <a:ea typeface="华文行楷" panose="02010800040101010101" charset="-122"/>
              </a:rPr>
              <a:t>NaOH</a:t>
            </a: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  <a:ea typeface="华文行楷" panose="02010800040101010101" charset="-122"/>
              </a:rPr>
              <a:t>溶于水放出热量</a:t>
            </a:r>
            <a:endParaRPr lang="zh-CN" altLang="en-US" sz="2400" b="1">
              <a:solidFill>
                <a:srgbClr val="0000FF"/>
              </a:solidFill>
              <a:latin typeface="Arial" panose="020b0604020202020204" pitchFamily="34" charset="0"/>
              <a:ea typeface="华文行楷" panose="02010800040101010101" charset="-122"/>
            </a:endParaRPr>
          </a:p>
        </p:txBody>
      </p:sp>
      <p:sp>
        <p:nvSpPr>
          <p:cNvPr id="5150" name="Text Box 32"/>
          <p:cNvSpPr txBox="1"/>
          <p:nvPr/>
        </p:nvSpPr>
        <p:spPr>
          <a:xfrm>
            <a:off x="1524000" y="152400"/>
            <a:ext cx="91440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>
                <a:latin typeface="华文行楷" panose="02010800040101010101" charset="-122"/>
                <a:ea typeface="华文行楷" panose="02010800040101010101" charset="-122"/>
              </a:rPr>
              <a:t>实验</a:t>
            </a:r>
            <a:r>
              <a:rPr lang="en-US" altLang="zh-CN" sz="2000">
                <a:latin typeface="华文行楷" panose="02010800040101010101" charset="-122"/>
                <a:ea typeface="华文行楷" panose="02010800040101010101" charset="-122"/>
              </a:rPr>
              <a:t>10-5</a:t>
            </a:r>
            <a:r>
              <a:rPr lang="en-US" altLang="zh-CN" sz="2000">
                <a:solidFill>
                  <a:schemeClr val="hlink"/>
                </a:solidFill>
                <a:latin typeface="华文隶书" panose="02010800040101010101" pitchFamily="2" charset="-122"/>
                <a:ea typeface="华文隶书" panose="02010800040101010101" pitchFamily="2" charset="-122"/>
                <a:hlinkClick r:id="rId2" action="ppaction://hlinkfile"/>
              </a:rPr>
              <a:t>①</a:t>
            </a:r>
            <a:r>
              <a:rPr lang="zh-CN" altLang="en-US" sz="2000">
                <a:solidFill>
                  <a:srgbClr val="0000FF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观察氢氧化钠的</a:t>
            </a:r>
            <a:r>
              <a:rPr lang="zh-CN" altLang="en-US" sz="2000">
                <a:solidFill>
                  <a:srgbClr val="C0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色</a:t>
            </a:r>
            <a:r>
              <a:rPr lang="zh-CN" altLang="en-US" sz="2000">
                <a:solidFill>
                  <a:srgbClr val="0000FF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、</a:t>
            </a:r>
            <a:r>
              <a:rPr lang="zh-CN" altLang="en-US" sz="2000">
                <a:solidFill>
                  <a:srgbClr val="C0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态</a:t>
            </a:r>
            <a:r>
              <a:rPr lang="zh-CN" altLang="en-US" sz="2000">
                <a:solidFill>
                  <a:srgbClr val="0000FF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及</a:t>
            </a:r>
            <a:r>
              <a:rPr lang="zh-CN" altLang="en-US" sz="2000">
                <a:solidFill>
                  <a:srgbClr val="C0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在空气中的变化。   </a:t>
            </a:r>
            <a:r>
              <a:rPr lang="zh-CN" altLang="en-US" sz="2000">
                <a:solidFill>
                  <a:schemeClr val="hlink"/>
                </a:solidFill>
                <a:latin typeface="华文隶书" panose="02010800040101010101" pitchFamily="2" charset="-122"/>
                <a:ea typeface="华文隶书" panose="02010800040101010101" pitchFamily="2" charset="-122"/>
                <a:hlinkClick r:id="rId3" action="ppaction://hlinkfile"/>
              </a:rPr>
              <a:t>② </a:t>
            </a:r>
            <a:r>
              <a:rPr lang="zh-CN" altLang="en-US" sz="2000">
                <a:solidFill>
                  <a:srgbClr val="0000FF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氢氧化钠</a:t>
            </a:r>
            <a:r>
              <a:rPr lang="zh-CN" altLang="en-US" sz="2000">
                <a:solidFill>
                  <a:srgbClr val="C0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溶于水</a:t>
            </a:r>
            <a:r>
              <a:rPr lang="zh-CN" altLang="en-US" sz="2000">
                <a:solidFill>
                  <a:srgbClr val="0000FF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。</a:t>
            </a:r>
            <a:endParaRPr lang="zh-CN" altLang="en-US" sz="2000">
              <a:solidFill>
                <a:srgbClr val="0000FF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5" name="圆角矩形标注 14"/>
          <p:cNvSpPr/>
          <p:nvPr/>
        </p:nvSpPr>
        <p:spPr>
          <a:xfrm>
            <a:off x="6324600" y="685800"/>
            <a:ext cx="4114800" cy="1066800"/>
          </a:xfrm>
          <a:prstGeom prst="wedgeRoundRectCallout">
            <a:avLst>
              <a:gd name="adj1" fmla="val -61167"/>
              <a:gd name="adj2" fmla="val 230606"/>
              <a:gd name="adj3" fmla="val 16667"/>
            </a:avLst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r>
              <a:rPr lang="zh-CN" altLang="en-US" sz="2000" b="1">
                <a:solidFill>
                  <a:srgbClr val="0000FF"/>
                </a:solidFill>
                <a:latin typeface="Arial" panose="020b0604020202020204" pitchFamily="34" charset="0"/>
              </a:rPr>
              <a:t>氢氧化钠暴露在空气中容易吸收水分，表面潮湿并逐步溶解，这种现象叫</a:t>
            </a:r>
            <a:r>
              <a:rPr lang="zh-CN" altLang="en-US" sz="2000" b="1">
                <a:solidFill>
                  <a:srgbClr val="C00000"/>
                </a:solidFill>
                <a:latin typeface="华文行楷" panose="02010800040101010101" charset="-122"/>
                <a:ea typeface="华文行楷" panose="02010800040101010101" charset="-122"/>
              </a:rPr>
              <a:t>潮解</a:t>
            </a:r>
            <a:r>
              <a:rPr lang="zh-CN" altLang="en-US" sz="2000" b="1">
                <a:solidFill>
                  <a:srgbClr val="0000FF"/>
                </a:solidFill>
                <a:latin typeface="Arial" panose="020b0604020202020204" pitchFamily="34" charset="0"/>
              </a:rPr>
              <a:t>。</a:t>
            </a:r>
            <a:r>
              <a:rPr lang="zh-CN" altLang="en-US" sz="2000" b="1">
                <a:solidFill>
                  <a:srgbClr val="9900CC"/>
                </a:solidFill>
                <a:latin typeface="Arial" panose="020b0604020202020204" pitchFamily="34" charset="0"/>
              </a:rPr>
              <a:t>潮解是</a:t>
            </a:r>
            <a:r>
              <a:rPr lang="zh-CN" altLang="en-US" sz="2000" b="1" u="sng">
                <a:solidFill>
                  <a:srgbClr val="9900CC"/>
                </a:solidFill>
                <a:latin typeface="Arial" panose="020b0604020202020204" pitchFamily="34" charset="0"/>
              </a:rPr>
              <a:t>          </a:t>
            </a:r>
            <a:r>
              <a:rPr lang="zh-CN" altLang="en-US" sz="2000" b="1">
                <a:solidFill>
                  <a:srgbClr val="9900CC"/>
                </a:solidFill>
                <a:latin typeface="Arial" panose="020b0604020202020204" pitchFamily="34" charset="0"/>
              </a:rPr>
              <a:t>变化。</a:t>
            </a:r>
            <a:endParaRPr lang="zh-CN" altLang="en-US" sz="2000" b="1">
              <a:solidFill>
                <a:srgbClr val="9900CC"/>
              </a:solidFill>
              <a:latin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343400" y="3657600"/>
            <a:ext cx="2133600" cy="1295400"/>
          </a:xfrm>
          <a:prstGeom prst="ellipse">
            <a:avLst/>
          </a:prstGeom>
          <a:noFill/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858000" y="3810000"/>
            <a:ext cx="3276600" cy="1588"/>
          </a:xfrm>
          <a:prstGeom prst="line">
            <a:avLst/>
          </a:prstGeom>
          <a:ln w="3810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2" name="圆角矩形标注 21"/>
          <p:cNvSpPr/>
          <p:nvPr/>
        </p:nvSpPr>
        <p:spPr bwMode="auto">
          <a:xfrm>
            <a:off x="6629400" y="4114800"/>
            <a:ext cx="3657600" cy="990600"/>
          </a:xfrm>
          <a:prstGeom prst="wedgeRoundRectCallout">
            <a:avLst>
              <a:gd name="adj1" fmla="val -227"/>
              <a:gd name="adj2" fmla="val -77411"/>
              <a:gd name="adj3" fmla="val 16667"/>
            </a:avLst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华文行楷" panose="02010800040101010101" charset="-122"/>
                <a:cs typeface="+mn-cs"/>
              </a:rPr>
              <a:t>可作某些气体的干燥剂，如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ea typeface="宋体" panose="02010600030101010101" pitchFamily="2" charset="-122"/>
                <a:cs typeface="+mn-cs"/>
              </a:rPr>
              <a:t>：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O</a:t>
            </a:r>
            <a:r>
              <a:rPr kumimoji="0" lang="en-US" altLang="zh-CN" sz="2000" b="1" i="0" u="none" strike="noStrike" kern="1200" cap="none" spc="0" normalizeH="0" baseline="-2500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N</a:t>
            </a:r>
            <a:r>
              <a:rPr kumimoji="0" lang="en-US" altLang="zh-CN" sz="2000" b="1" i="0" u="none" strike="noStrike" kern="1200" cap="none" spc="0" normalizeH="0" baseline="-2500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H</a:t>
            </a:r>
            <a:r>
              <a:rPr kumimoji="0" lang="en-US" altLang="zh-CN" sz="2000" b="1" i="0" u="none" strike="noStrike" kern="1200" cap="none" spc="0" normalizeH="0" baseline="-2500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、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CO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、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CH</a:t>
            </a:r>
            <a:r>
              <a:rPr kumimoji="0" lang="en-US" altLang="zh-CN" sz="2000" b="1" i="0" u="none" strike="noStrike" kern="1200" cap="none" spc="0" normalizeH="0" baseline="-2500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、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NH</a:t>
            </a:r>
            <a:r>
              <a:rPr kumimoji="0" lang="en-US" altLang="zh-CN" sz="2000" b="1" i="0" u="none" strike="noStrike" kern="1200" cap="none" spc="0" normalizeH="0" baseline="-2500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华文行楷" panose="02010800040101010101" charset="-122"/>
                <a:cs typeface="+mn-cs"/>
              </a:rPr>
              <a:t>，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华文行楷" panose="02010800040101010101" charset="-122"/>
                <a:cs typeface="+mn-cs"/>
              </a:rPr>
              <a:t>但不能干燥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CO</a:t>
            </a:r>
            <a:r>
              <a:rPr kumimoji="0" lang="en-US" altLang="zh-CN" sz="2000" b="1" i="0" u="none" strike="noStrike" kern="1200" cap="none" spc="0" normalizeH="0" baseline="-2500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S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O</a:t>
            </a:r>
            <a:r>
              <a:rPr kumimoji="0" lang="en-US" altLang="zh-CN" sz="2000" b="1" i="0" u="none" strike="noStrike" kern="1200" cap="none" spc="0" normalizeH="0" baseline="-2500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155" name="Picture 36" descr="http://t04.pic.sogou.com/ca643a51a59392ff-6895f42efe673a4c-96aeb03d5e15fec3e8b79634dfb448b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685800"/>
            <a:ext cx="1627188" cy="121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56" name="Picture 38" descr="http://t02.pic.sogou.com/9f1e32b4a2fc12dc-8ed2c4ff1a7cf3e1-89ea01d097e49929e9d40add70a3e04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533400"/>
            <a:ext cx="1066800" cy="1423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8991600" y="1371600"/>
            <a:ext cx="64262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>
                <a:latin typeface="Arial" panose="020b0604020202020204" pitchFamily="34" charset="0"/>
              </a:rPr>
              <a:t>物理</a:t>
            </a:r>
            <a:endParaRPr lang="zh-CN" altLang="en-US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2" grpId="0"/>
      <p:bldP spid="4123" grpId="0"/>
      <p:bldP spid="4124" grpId="0"/>
      <p:bldP spid="4125" grpId="0"/>
      <p:bldP spid="4127" grpId="0"/>
      <p:bldP spid="15" grpId="0"/>
      <p:bldP spid="16" grpId="0"/>
      <p:bldP spid="22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123" name="Group 3"/>
          <p:cNvGraphicFramePr>
            <a:graphicFrameLocks noGrp="1"/>
          </p:cNvGraphicFramePr>
          <p:nvPr/>
        </p:nvGraphicFramePr>
        <p:xfrm>
          <a:off x="1828800" y="3429000"/>
          <a:ext cx="8534400" cy="3033395"/>
        </p:xfrm>
        <a:graphic>
          <a:graphicData uri="http://schemas.openxmlformats.org/drawingml/2006/table">
            <a:tbl>
              <a:tblPr/>
              <a:tblGrid>
                <a:gridCol w="3528695"/>
                <a:gridCol w="5005705"/>
              </a:tblGrid>
              <a:tr h="51816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现  象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027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颜色、状态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73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在水中的溶解情况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  <a:ea typeface="华文行楷" panose="02010800040101010101" charset="-122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423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向澄清溶液中通入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CO</a:t>
                      </a:r>
                      <a:r>
                        <a:rPr kumimoji="0" lang="en-US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kumimoji="0" lang="en-US" sz="24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40" name="Text Box 20"/>
          <p:cNvSpPr txBox="1"/>
          <p:nvPr/>
        </p:nvSpPr>
        <p:spPr>
          <a:xfrm>
            <a:off x="6019800" y="4114800"/>
            <a:ext cx="302768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C0000"/>
                </a:solidFill>
                <a:latin typeface="Arial" panose="020b0604020202020204" pitchFamily="34" charset="0"/>
                <a:ea typeface="华文行楷" panose="02010800040101010101" charset="-122"/>
              </a:rPr>
              <a:t>白色粉末状固体</a:t>
            </a:r>
            <a:endParaRPr lang="zh-CN" altLang="en-US" sz="3200">
              <a:solidFill>
                <a:srgbClr val="CC0000"/>
              </a:solidFill>
              <a:latin typeface="Arial" panose="020b0604020202020204" pitchFamily="34" charset="0"/>
              <a:ea typeface="华文行楷" panose="02010800040101010101" charset="-122"/>
            </a:endParaRPr>
          </a:p>
        </p:txBody>
      </p:sp>
      <p:sp>
        <p:nvSpPr>
          <p:cNvPr id="5141" name="Text Box 21"/>
          <p:cNvSpPr txBox="1"/>
          <p:nvPr/>
        </p:nvSpPr>
        <p:spPr>
          <a:xfrm>
            <a:off x="5410200" y="5029200"/>
            <a:ext cx="4876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400">
                <a:solidFill>
                  <a:srgbClr val="CC0000"/>
                </a:solidFill>
                <a:latin typeface="Arial" panose="020b0604020202020204" pitchFamily="34" charset="0"/>
                <a:ea typeface="华文行楷" panose="02010800040101010101" charset="-122"/>
              </a:rPr>
              <a:t>白色固体没有完全溶解，呈浑浊状</a:t>
            </a:r>
            <a:endParaRPr lang="zh-CN" altLang="en-US" sz="2400">
              <a:solidFill>
                <a:srgbClr val="CC0000"/>
              </a:solidFill>
              <a:latin typeface="Arial" panose="020b0604020202020204" pitchFamily="34" charset="0"/>
              <a:ea typeface="华文行楷" panose="02010800040101010101" charset="-122"/>
            </a:endParaRPr>
          </a:p>
        </p:txBody>
      </p:sp>
      <p:sp>
        <p:nvSpPr>
          <p:cNvPr id="5142" name="Text Box 22"/>
          <p:cNvSpPr txBox="1"/>
          <p:nvPr/>
        </p:nvSpPr>
        <p:spPr>
          <a:xfrm>
            <a:off x="6248400" y="5638800"/>
            <a:ext cx="262128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3200">
                <a:solidFill>
                  <a:srgbClr val="CC0000"/>
                </a:solidFill>
                <a:latin typeface="Arial" panose="020b0604020202020204" pitchFamily="34" charset="0"/>
                <a:ea typeface="华文行楷" panose="02010800040101010101" charset="-122"/>
              </a:rPr>
              <a:t>产生白色浑浊</a:t>
            </a:r>
            <a:endParaRPr lang="zh-CN" altLang="en-US" sz="3200">
              <a:solidFill>
                <a:srgbClr val="CC0000"/>
              </a:solidFill>
              <a:latin typeface="Arial" panose="020b0604020202020204" pitchFamily="34" charset="0"/>
              <a:ea typeface="华文行楷" panose="02010800040101010101" charset="-122"/>
            </a:endParaRPr>
          </a:p>
        </p:txBody>
      </p:sp>
      <p:pic>
        <p:nvPicPr>
          <p:cNvPr id="7193" name="Picture 25" descr="http://t01.pic.sogou.com/4f4654126dcc6d1b-405aaa13a2110196-fcb2f43c206ae5ec1cb03b894747d70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525"/>
            <a:ext cx="1066800" cy="1743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94" name="Picture 27" descr="http://t01.pic.sogou.com/93a425a8afb1b218-53467677c60ed7bf-586e4a28f367706c4a3c659fd5a2779b_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152400"/>
            <a:ext cx="1749425" cy="129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圆角矩形标注 13"/>
          <p:cNvSpPr/>
          <p:nvPr/>
        </p:nvSpPr>
        <p:spPr>
          <a:xfrm>
            <a:off x="1524000" y="1600200"/>
            <a:ext cx="5638800" cy="1295400"/>
          </a:xfrm>
          <a:prstGeom prst="wedgeRoundRectCallout">
            <a:avLst>
              <a:gd name="adj1" fmla="val 31116"/>
              <a:gd name="adj2" fmla="val 210287"/>
              <a:gd name="adj3" fmla="val 16667"/>
            </a:avLst>
          </a:prstGeom>
          <a:noFill/>
          <a:ln w="28575" cap="flat" cmpd="sng">
            <a:solidFill>
              <a:srgbClr val="9900CC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24000" y="1981200"/>
            <a:ext cx="55626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Arial" panose="020b0604020202020204" pitchFamily="34" charset="0"/>
              </a:rPr>
              <a:t>当石灰水中存在较多未溶解的熟石灰时，就称为</a:t>
            </a:r>
            <a:r>
              <a:rPr lang="zh-CN" altLang="en-US" sz="2400" b="1">
                <a:latin typeface="Arial" panose="020b0604020202020204" pitchFamily="34" charset="0"/>
              </a:rPr>
              <a:t>石灰乳</a:t>
            </a:r>
            <a:r>
              <a:rPr lang="zh-CN" altLang="en-US" sz="2400" b="1">
                <a:solidFill>
                  <a:srgbClr val="C00000"/>
                </a:solidFill>
                <a:latin typeface="Arial" panose="020b0604020202020204" pitchFamily="34" charset="0"/>
              </a:rPr>
              <a:t>或</a:t>
            </a:r>
            <a:r>
              <a:rPr lang="zh-CN" altLang="en-US" sz="2400" b="1">
                <a:latin typeface="Arial" panose="020b0604020202020204" pitchFamily="34" charset="0"/>
              </a:rPr>
              <a:t>石灰浆</a:t>
            </a:r>
            <a:r>
              <a:rPr lang="zh-CN" altLang="en-US" sz="2400" b="1">
                <a:solidFill>
                  <a:srgbClr val="C00000"/>
                </a:solidFill>
                <a:latin typeface="Arial" panose="020b0604020202020204" pitchFamily="34" charset="0"/>
              </a:rPr>
              <a:t>。</a:t>
            </a:r>
            <a:endParaRPr lang="zh-CN" altLang="en-US" sz="24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24000" y="1600200"/>
            <a:ext cx="5638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Arial" panose="020b0604020202020204" pitchFamily="34" charset="0"/>
              </a:rPr>
              <a:t>Ca(OH)</a:t>
            </a:r>
            <a:r>
              <a:rPr lang="en-US" altLang="zh-CN" sz="2400" b="1" baseline="-25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zh-CN" altLang="en-US" sz="24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微溶于水</a:t>
            </a: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</a:rPr>
              <a:t>，其水溶液</a:t>
            </a:r>
            <a:r>
              <a:rPr lang="zh-CN" altLang="en-US" sz="2400" b="1">
                <a:latin typeface="Arial" panose="020b0604020202020204" pitchFamily="34" charset="0"/>
              </a:rPr>
              <a:t>俗称</a:t>
            </a: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</a:rPr>
              <a:t>石灰水；</a:t>
            </a:r>
            <a:endParaRPr lang="zh-CN" altLang="en-US" sz="24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pic>
        <p:nvPicPr>
          <p:cNvPr id="6173" name="Picture 29" descr="http://t04.pic.sogou.com/3ed5bfaf1c5ffefb-d166c651c75bba9b-f5d010dc0e96fbff0b26093921fb6dc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0" y="2057400"/>
            <a:ext cx="1676400" cy="1258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77" name="椭圆 17"/>
          <p:cNvSpPr/>
          <p:nvPr/>
        </p:nvSpPr>
        <p:spPr>
          <a:xfrm>
            <a:off x="5410200" y="4876800"/>
            <a:ext cx="4953000" cy="762000"/>
          </a:xfrm>
          <a:prstGeom prst="ellipse">
            <a:avLst/>
          </a:prstGeom>
          <a:noFill/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6175" name="Picture 31" descr="http://img5.imgtn.bdimg.com/it/u=4103531006,3619051573&amp;fm=23&amp;gp=0.jpg"/>
          <p:cNvPicPr>
            <a:picLocks noChangeAspect="1"/>
          </p:cNvPicPr>
          <p:nvPr/>
        </p:nvPicPr>
        <p:blipFill>
          <a:blip r:embed="rId5"/>
          <a:srcRect l="32001" t="13333" r="33867" b="9332"/>
          <a:stretch>
            <a:fillRect/>
          </a:stretch>
        </p:blipFill>
        <p:spPr>
          <a:xfrm>
            <a:off x="7391400" y="80010"/>
            <a:ext cx="914400" cy="1657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202" name="矩形 19"/>
          <p:cNvSpPr/>
          <p:nvPr/>
        </p:nvSpPr>
        <p:spPr>
          <a:xfrm>
            <a:off x="1828800" y="2895600"/>
            <a:ext cx="140525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latin typeface="Arial" panose="020b0604020202020204" pitchFamily="34" charset="0"/>
                <a:hlinkClick r:id="rId6" action="ppaction://hlinkfile"/>
              </a:rPr>
              <a:t>实验</a:t>
            </a:r>
            <a:r>
              <a:rPr lang="en-US" altLang="zh-CN" sz="2400" b="1">
                <a:latin typeface="Arial" panose="020b0604020202020204" pitchFamily="34" charset="0"/>
              </a:rPr>
              <a:t>10-6</a:t>
            </a:r>
            <a:endParaRPr lang="zh-CN" altLang="en-US" sz="2400" b="1">
              <a:latin typeface="Arial" panose="020b0604020202020204" pitchFamily="34" charset="0"/>
            </a:endParaRPr>
          </a:p>
        </p:txBody>
      </p:sp>
      <p:sp>
        <p:nvSpPr>
          <p:cNvPr id="20" name="圆角矩形标注 19"/>
          <p:cNvSpPr/>
          <p:nvPr/>
        </p:nvSpPr>
        <p:spPr>
          <a:xfrm>
            <a:off x="3962400" y="6438900"/>
            <a:ext cx="4038600" cy="419100"/>
          </a:xfrm>
          <a:prstGeom prst="wedgeRoundRectCallout">
            <a:avLst>
              <a:gd name="adj1" fmla="val 35185"/>
              <a:gd name="adj2" fmla="val -124403"/>
              <a:gd name="adj3" fmla="val 16667"/>
            </a:avLst>
          </a:prstGeom>
          <a:noFill/>
          <a:ln w="28575" cap="flat" cmpd="sng">
            <a:solidFill>
              <a:srgbClr val="9900CC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r>
              <a:rPr lang="en-US" altLang="zh-CN" sz="2000" b="1">
                <a:latin typeface="Arial" panose="020b0604020202020204" pitchFamily="34" charset="0"/>
              </a:rPr>
              <a:t>Ca(OH)</a:t>
            </a:r>
            <a:r>
              <a:rPr lang="en-US" altLang="zh-CN" sz="2000" b="1" baseline="-25000">
                <a:latin typeface="Arial" panose="020b0604020202020204" pitchFamily="34" charset="0"/>
              </a:rPr>
              <a:t>2</a:t>
            </a:r>
            <a:r>
              <a:rPr lang="en-US" altLang="zh-CN" sz="2000" b="1">
                <a:latin typeface="Arial" panose="020b0604020202020204" pitchFamily="34" charset="0"/>
              </a:rPr>
              <a:t> + CO</a:t>
            </a:r>
            <a:r>
              <a:rPr lang="en-US" altLang="zh-CN" sz="2000" b="1" baseline="-25000">
                <a:latin typeface="Arial" panose="020b0604020202020204" pitchFamily="34" charset="0"/>
              </a:rPr>
              <a:t>2</a:t>
            </a:r>
            <a:r>
              <a:rPr lang="en-US" altLang="zh-CN" sz="2000" b="1">
                <a:latin typeface="Arial" panose="020b0604020202020204" pitchFamily="34" charset="0"/>
              </a:rPr>
              <a:t> = CaCO</a:t>
            </a:r>
            <a:r>
              <a:rPr lang="en-US" altLang="zh-CN" sz="2000" b="1" baseline="-25000">
                <a:latin typeface="Arial" panose="020b0604020202020204" pitchFamily="34" charset="0"/>
              </a:rPr>
              <a:t>3</a:t>
            </a:r>
            <a:r>
              <a:rPr lang="en-US" altLang="zh-CN" sz="2000" b="1">
                <a:latin typeface="Arial" panose="020b0604020202020204" pitchFamily="34" charset="0"/>
              </a:rPr>
              <a:t> </a:t>
            </a:r>
            <a:r>
              <a:rPr lang="zh-CN" altLang="en-US" sz="2000" b="1">
                <a:latin typeface="Arial" panose="020b0604020202020204" pitchFamily="34" charset="0"/>
              </a:rPr>
              <a:t>↓</a:t>
            </a:r>
            <a:r>
              <a:rPr lang="en-US" altLang="zh-CN" sz="2000" b="1">
                <a:latin typeface="Arial" panose="020b0604020202020204" pitchFamily="34" charset="0"/>
              </a:rPr>
              <a:t>+ H</a:t>
            </a:r>
            <a:r>
              <a:rPr lang="en-US" altLang="zh-CN" sz="2000" b="1" baseline="-25000">
                <a:latin typeface="Arial" panose="020b0604020202020204" pitchFamily="34" charset="0"/>
              </a:rPr>
              <a:t>2</a:t>
            </a:r>
            <a:r>
              <a:rPr lang="en-US" altLang="zh-CN" sz="2000" b="1">
                <a:latin typeface="Arial" panose="020b0604020202020204" pitchFamily="34" charset="0"/>
              </a:rPr>
              <a:t>O</a:t>
            </a:r>
            <a:endParaRPr lang="zh-CN" altLang="en-US" sz="20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" grpId="0"/>
      <p:bldP spid="5141" grpId="0"/>
      <p:bldP spid="5142" grpId="0"/>
      <p:bldP spid="14" grpId="0"/>
      <p:bldP spid="15" grpId="0"/>
      <p:bldP spid="16" grpId="0"/>
      <p:bldP spid="6177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5" name="Rectangle 2"/>
          <p:cNvSpPr/>
          <p:nvPr/>
        </p:nvSpPr>
        <p:spPr>
          <a:xfrm>
            <a:off x="2667000" y="3375660"/>
            <a:ext cx="309880" cy="10668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sz="1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506" name="Rectangle 3">
            <a:hlinkClick r:id="rId2"/>
          </p:cNvPr>
          <p:cNvSpPr/>
          <p:nvPr/>
        </p:nvSpPr>
        <p:spPr>
          <a:xfrm>
            <a:off x="2667000" y="4375785"/>
            <a:ext cx="309880" cy="10668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sz="1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47417" y="1110932"/>
            <a:ext cx="2468880" cy="714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50" b="1" i="0" u="none" strike="noStrike" kern="1200" cap="none" spc="0" normalizeH="0" baseline="0" noProof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二、合探</a:t>
            </a:r>
            <a:r>
              <a:rPr kumimoji="0" lang="en-US" altLang="zh-CN" sz="4050" b="1" i="0" u="none" strike="noStrike" kern="1200" cap="none" spc="0" normalizeH="0" baseline="0" noProof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2</a:t>
            </a:r>
            <a:endParaRPr kumimoji="0" lang="en-US" altLang="zh-CN" sz="4050" b="1" i="0" u="none" strike="noStrike" kern="1200" cap="none" spc="0" normalizeH="0" baseline="0" noProof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华文行楷" panose="02010800040101010101" charset="-122"/>
              <a:ea typeface="华文行楷" panose="02010800040101010101" charset="-122"/>
              <a:cs typeface="+mn-cs"/>
            </a:endParaRPr>
          </a:p>
        </p:txBody>
      </p:sp>
      <p:sp>
        <p:nvSpPr>
          <p:cNvPr id="21510" name="TextBox 1"/>
          <p:cNvSpPr txBox="1"/>
          <p:nvPr/>
        </p:nvSpPr>
        <p:spPr>
          <a:xfrm>
            <a:off x="1650365" y="2875280"/>
            <a:ext cx="8891905" cy="1614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300" b="1">
                <a:latin typeface="黑体" panose="02010609060101010101" pitchFamily="2" charset="-122"/>
                <a:ea typeface="黑体" panose="02010609060101010101" pitchFamily="2" charset="-122"/>
              </a:rPr>
              <a:t>问题：</a:t>
            </a:r>
            <a:r>
              <a:rPr lang="en-US" altLang="zh-CN" sz="3300" b="1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3300" b="1">
                <a:latin typeface="黑体" panose="02010609060101010101" pitchFamily="2" charset="-122"/>
                <a:ea typeface="黑体" panose="02010609060101010101" pitchFamily="2" charset="-122"/>
              </a:rPr>
              <a:t>、概括碱有哪些相似的化学性质？</a:t>
            </a:r>
            <a:endParaRPr lang="zh-CN" altLang="en-US" sz="33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l"/>
            <a:r>
              <a:rPr lang="zh-CN" altLang="en-US" sz="3300" b="1">
                <a:latin typeface="黑体" panose="02010609060101010101" pitchFamily="2" charset="-122"/>
                <a:ea typeface="黑体" panose="02010609060101010101" pitchFamily="2" charset="-122"/>
              </a:rPr>
              <a:t>2、如何证明二氧化碳与氢氧化钙和氢氧化钠溶液进行了反应？</a:t>
            </a:r>
            <a:endParaRPr lang="zh-CN" altLang="en-US" sz="33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339" name="文本框 4"/>
          <p:cNvSpPr txBox="1"/>
          <p:nvPr/>
        </p:nvSpPr>
        <p:spPr>
          <a:xfrm>
            <a:off x="5748655" y="1303020"/>
            <a:ext cx="54692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疑而探知则明，疑而不探则空</a:t>
            </a:r>
            <a:r>
              <a:rPr lang="en-US" altLang="zh-CN" sz="2800" b="1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”</a:t>
            </a:r>
            <a:endParaRPr lang="en-US" altLang="zh-CN" sz="2800" b="1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graphicFrame>
        <p:nvGraphicFramePr>
          <p:cNvPr id="6147" name="Group 3"/>
          <p:cNvGraphicFramePr>
            <a:graphicFrameLocks noGrp="1"/>
          </p:cNvGraphicFramePr>
          <p:nvPr/>
        </p:nvGraphicFramePr>
        <p:xfrm>
          <a:off x="2667000" y="2438400"/>
          <a:ext cx="7239000" cy="1861820"/>
        </p:xfrm>
        <a:graphic>
          <a:graphicData uri="http://schemas.openxmlformats.org/drawingml/2006/table">
            <a:tbl>
              <a:tblPr/>
              <a:tblGrid>
                <a:gridCol w="2281555"/>
                <a:gridCol w="2486025"/>
                <a:gridCol w="2471420"/>
              </a:tblGrid>
              <a:tr h="90360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加入紫色石蕊溶液后的颜色变化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加入无色酚酞溶液后的颜色变化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79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氢氧化钠溶液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氢氧化钙溶液</a:t>
                      </a:r>
                      <a:endParaRPr kumimoji="0" 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65" name="Text Box 21"/>
          <p:cNvSpPr txBox="1"/>
          <p:nvPr/>
        </p:nvSpPr>
        <p:spPr>
          <a:xfrm>
            <a:off x="5562600" y="3352800"/>
            <a:ext cx="89408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rgbClr val="0000FF"/>
                </a:solidFill>
                <a:latin typeface="Arial" panose="020b0604020202020204" pitchFamily="34" charset="0"/>
                <a:ea typeface="华文行楷" panose="02010800040101010101" charset="-122"/>
              </a:rPr>
              <a:t>蓝色</a:t>
            </a:r>
            <a:endParaRPr lang="zh-CN" altLang="en-US" sz="2800">
              <a:solidFill>
                <a:srgbClr val="0000FF"/>
              </a:solidFill>
              <a:latin typeface="Arial" panose="020b0604020202020204" pitchFamily="34" charset="0"/>
              <a:ea typeface="华文行楷" panose="02010800040101010101" charset="-122"/>
            </a:endParaRPr>
          </a:p>
          <a:p>
            <a:r>
              <a:rPr lang="zh-CN" altLang="en-US" sz="2800">
                <a:solidFill>
                  <a:srgbClr val="0000FF"/>
                </a:solidFill>
                <a:latin typeface="Arial" panose="020b0604020202020204" pitchFamily="34" charset="0"/>
                <a:ea typeface="华文行楷" panose="02010800040101010101" charset="-122"/>
              </a:rPr>
              <a:t>蓝色</a:t>
            </a:r>
            <a:endParaRPr lang="zh-CN" altLang="en-US" sz="2800">
              <a:solidFill>
                <a:srgbClr val="0000FF"/>
              </a:solidFill>
              <a:latin typeface="Arial" panose="020b0604020202020204" pitchFamily="34" charset="0"/>
              <a:ea typeface="华文行楷" panose="02010800040101010101" charset="-122"/>
            </a:endParaRPr>
          </a:p>
        </p:txBody>
      </p:sp>
      <p:sp>
        <p:nvSpPr>
          <p:cNvPr id="6166" name="Text Box 22"/>
          <p:cNvSpPr txBox="1"/>
          <p:nvPr/>
        </p:nvSpPr>
        <p:spPr>
          <a:xfrm>
            <a:off x="8001000" y="3352800"/>
            <a:ext cx="106680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CC0000"/>
                </a:solidFill>
                <a:latin typeface="Arial" panose="020b0604020202020204" pitchFamily="34" charset="0"/>
                <a:ea typeface="华文行楷" panose="02010800040101010101" charset="-122"/>
              </a:rPr>
              <a:t>红色</a:t>
            </a:r>
            <a:endParaRPr lang="zh-CN" altLang="en-US" sz="2800">
              <a:solidFill>
                <a:srgbClr val="CC0000"/>
              </a:solidFill>
              <a:latin typeface="Arial" panose="020b0604020202020204" pitchFamily="34" charset="0"/>
              <a:ea typeface="华文行楷" panose="02010800040101010101" charset="-122"/>
            </a:endParaRPr>
          </a:p>
          <a:p>
            <a:r>
              <a:rPr lang="zh-CN" altLang="en-US" sz="2800">
                <a:solidFill>
                  <a:srgbClr val="CC0000"/>
                </a:solidFill>
                <a:latin typeface="Arial" panose="020b0604020202020204" pitchFamily="34" charset="0"/>
                <a:ea typeface="华文行楷" panose="02010800040101010101" charset="-122"/>
              </a:rPr>
              <a:t>红色</a:t>
            </a:r>
            <a:endParaRPr lang="zh-CN" altLang="en-US" sz="2800">
              <a:solidFill>
                <a:srgbClr val="CC0000"/>
              </a:solidFill>
              <a:latin typeface="Arial" panose="020b0604020202020204" pitchFamily="34" charset="0"/>
              <a:ea typeface="华文行楷" panose="02010800040101010101" charset="-122"/>
            </a:endParaRPr>
          </a:p>
        </p:txBody>
      </p:sp>
      <p:sp>
        <p:nvSpPr>
          <p:cNvPr id="6167" name="Text Box 23"/>
          <p:cNvSpPr txBox="1"/>
          <p:nvPr/>
        </p:nvSpPr>
        <p:spPr>
          <a:xfrm>
            <a:off x="1981200" y="457200"/>
            <a:ext cx="83058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zh-CN" altLang="en-US" sz="4000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碱溶液</a:t>
            </a:r>
            <a:r>
              <a:rPr lang="zh-CN" altLang="en-US" sz="40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能使</a:t>
            </a:r>
            <a:r>
              <a:rPr lang="zh-CN" altLang="en-US" sz="4000">
                <a:solidFill>
                  <a:srgbClr val="9900CC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紫色石蕊溶液</a:t>
            </a:r>
            <a:r>
              <a:rPr lang="zh-CN" altLang="en-US" sz="4000">
                <a:solidFill>
                  <a:srgbClr val="0066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变蓝</a:t>
            </a:r>
            <a:r>
              <a:rPr lang="zh-CN" altLang="en-US" sz="40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，使</a:t>
            </a:r>
            <a:r>
              <a:rPr lang="zh-CN" altLang="en-US" sz="4000">
                <a:latin typeface="Arial" panose="020b0604020202020204" pitchFamily="34" charset="0"/>
                <a:ea typeface="华文隶书" panose="02010800040101010101" pitchFamily="2" charset="-122"/>
              </a:rPr>
              <a:t>无色酚酞溶液</a:t>
            </a:r>
            <a:r>
              <a:rPr lang="zh-CN" altLang="en-US" sz="4000">
                <a:solidFill>
                  <a:srgbClr val="C00000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变红</a:t>
            </a:r>
            <a:r>
              <a:rPr lang="zh-CN" altLang="en-US" sz="40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。</a:t>
            </a:r>
            <a:r>
              <a:rPr lang="zh-CN" altLang="en-US">
                <a:latin typeface="Arial" panose="020b0604020202020204" pitchFamily="34" charset="0"/>
              </a:rPr>
              <a:t> </a:t>
            </a: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64" name="Text Box 24"/>
          <p:cNvSpPr txBox="1"/>
          <p:nvPr/>
        </p:nvSpPr>
        <p:spPr>
          <a:xfrm>
            <a:off x="1981200" y="1752600"/>
            <a:ext cx="84124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>
                <a:latin typeface="Arial" panose="020b0604020202020204" pitchFamily="34" charset="0"/>
                <a:ea typeface="华文行楷" panose="02010800040101010101" charset="-122"/>
                <a:hlinkClick r:id="rId2" action="ppaction://hlinkfile"/>
              </a:rPr>
              <a:t>【</a:t>
            </a:r>
            <a:r>
              <a:rPr lang="zh-CN" altLang="en-US" sz="2400">
                <a:latin typeface="Arial" panose="020b0604020202020204" pitchFamily="34" charset="0"/>
                <a:ea typeface="华文行楷" panose="02010800040101010101" charset="-122"/>
                <a:hlinkClick r:id="rId2" action="ppaction://hlinkfile"/>
              </a:rPr>
              <a:t>实验</a:t>
            </a:r>
            <a:r>
              <a:rPr lang="en-US" altLang="zh-CN" sz="2400">
                <a:latin typeface="Arial" panose="020b0604020202020204" pitchFamily="34" charset="0"/>
                <a:ea typeface="华文行楷" panose="02010800040101010101" charset="-122"/>
                <a:hlinkClick r:id="rId2" action="ppaction://hlinkfile"/>
              </a:rPr>
              <a:t>】</a:t>
            </a:r>
            <a:r>
              <a:rPr lang="zh-CN" altLang="en-US" sz="2400">
                <a:solidFill>
                  <a:srgbClr val="80008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氢氧化钠溶液</a:t>
            </a:r>
            <a:r>
              <a:rPr lang="zh-CN" altLang="en-US" sz="2400">
                <a:latin typeface="Arial" panose="020b0604020202020204" pitchFamily="34" charset="0"/>
                <a:ea typeface="华文行楷" panose="02010800040101010101" charset="-122"/>
              </a:rPr>
              <a:t>和</a:t>
            </a:r>
            <a:r>
              <a:rPr lang="zh-CN" altLang="en-US" sz="2400">
                <a:solidFill>
                  <a:srgbClr val="80008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氢氧化钙溶液</a:t>
            </a:r>
            <a:r>
              <a:rPr lang="zh-CN" altLang="en-US" sz="2400">
                <a:latin typeface="Arial" panose="020b0604020202020204" pitchFamily="34" charset="0"/>
                <a:ea typeface="华文行楷" panose="02010800040101010101" charset="-122"/>
              </a:rPr>
              <a:t>分别与</a:t>
            </a:r>
            <a:r>
              <a:rPr lang="zh-CN" altLang="en-US" sz="2400">
                <a:solidFill>
                  <a:srgbClr val="80008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酸碱指示剂</a:t>
            </a:r>
            <a:r>
              <a:rPr lang="zh-CN" altLang="en-US" sz="2400">
                <a:latin typeface="Arial" panose="020b0604020202020204" pitchFamily="34" charset="0"/>
                <a:ea typeface="华文行楷" panose="02010800040101010101" charset="-122"/>
              </a:rPr>
              <a:t>作用</a:t>
            </a:r>
            <a:endParaRPr lang="zh-CN" altLang="en-US" sz="2400">
              <a:latin typeface="Arial" panose="020b0604020202020204" pitchFamily="34" charset="0"/>
              <a:ea typeface="华文行楷" panose="02010800040101010101" charset="-122"/>
            </a:endParaRPr>
          </a:p>
        </p:txBody>
      </p:sp>
      <p:sp>
        <p:nvSpPr>
          <p:cNvPr id="7193" name="Rectangle 25"/>
          <p:cNvSpPr/>
          <p:nvPr/>
        </p:nvSpPr>
        <p:spPr>
          <a:xfrm>
            <a:off x="1828800" y="4496435"/>
            <a:ext cx="8839200" cy="101473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808355" eaLnBrk="0" hangingPunct="0"/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Cu(OH)</a:t>
            </a:r>
            <a:r>
              <a:rPr lang="en-US" altLang="zh-CN" sz="2800" b="1" baseline="-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Fe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(OH)</a:t>
            </a:r>
            <a:r>
              <a:rPr lang="en-US" altLang="zh-CN" sz="2800" b="1" baseline="-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能否使</a:t>
            </a:r>
            <a:r>
              <a:rPr lang="zh-CN" altLang="en-US" sz="2800" b="1">
                <a:latin typeface="Times New Roman" panose="02020603050405020304" pitchFamily="18" charset="0"/>
              </a:rPr>
              <a:t>紫色石蕊溶液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和</a:t>
            </a:r>
            <a:r>
              <a:rPr lang="zh-CN" altLang="en-US" sz="2800" b="1">
                <a:latin typeface="Times New Roman" panose="02020603050405020304" pitchFamily="18" charset="0"/>
              </a:rPr>
              <a:t>酚酞溶液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变色？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28800" y="5562600"/>
            <a:ext cx="86868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5305" eaLnBrk="0" hangingPunct="0"/>
            <a:r>
              <a:rPr lang="en-US" altLang="zh-CN" sz="2400" b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Cu(OH)</a:t>
            </a:r>
            <a:r>
              <a:rPr lang="en-US" altLang="zh-CN" sz="2400" b="1" baseline="-3000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9900CC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400" b="1">
                <a:solidFill>
                  <a:srgbClr val="9900CC"/>
                </a:solidFill>
                <a:latin typeface="Times New Roman" panose="02020603050405020304" pitchFamily="18" charset="0"/>
              </a:rPr>
              <a:t>Fe</a:t>
            </a:r>
            <a:r>
              <a:rPr lang="en-US" altLang="zh-CN" sz="2400" b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(OH)</a:t>
            </a:r>
            <a:r>
              <a:rPr lang="en-US" altLang="zh-CN" sz="2400" b="1" baseline="-3000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不能</a:t>
            </a:r>
            <a:r>
              <a:rPr lang="zh-CN" altLang="en-US" sz="2400" b="1">
                <a:solidFill>
                  <a:srgbClr val="9900CC"/>
                </a:solidFill>
                <a:latin typeface="Times New Roman" panose="02020603050405020304" pitchFamily="18" charset="0"/>
              </a:rPr>
              <a:t>使紫色石蕊溶液和酚酞溶液变色，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</a:rPr>
              <a:t>因为</a:t>
            </a:r>
            <a:r>
              <a:rPr lang="en-US" altLang="zh-CN" sz="2400" b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Cu(OH)</a:t>
            </a:r>
            <a:r>
              <a:rPr lang="en-US" altLang="zh-CN" sz="2400" b="1" baseline="-3000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9900CC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400" b="1">
                <a:solidFill>
                  <a:srgbClr val="9900CC"/>
                </a:solidFill>
                <a:latin typeface="Times New Roman" panose="02020603050405020304" pitchFamily="18" charset="0"/>
              </a:rPr>
              <a:t>Fe</a:t>
            </a:r>
            <a:r>
              <a:rPr lang="en-US" altLang="zh-CN" sz="2400" b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(OH)</a:t>
            </a:r>
            <a:r>
              <a:rPr lang="en-US" altLang="zh-CN" sz="2400" b="1" baseline="-30000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不溶于水</a:t>
            </a:r>
            <a:r>
              <a:rPr lang="zh-CN" altLang="en-US" sz="2400" b="1">
                <a:solidFill>
                  <a:srgbClr val="9900CC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en-US" sz="2400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不能形成溶液</a:t>
            </a:r>
            <a:r>
              <a:rPr lang="zh-CN" altLang="en-US" sz="2400" b="1">
                <a:solidFill>
                  <a:srgbClr val="9900CC"/>
                </a:solidFill>
                <a:latin typeface="Times New Roman" panose="02020603050405020304" pitchFamily="18" charset="0"/>
              </a:rPr>
              <a:t>。</a:t>
            </a:r>
            <a:endParaRPr lang="zh-CN" altLang="en-US" sz="2400" b="1">
              <a:solidFill>
                <a:srgbClr val="9900C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4572000"/>
            <a:ext cx="12553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</a:rPr>
              <a:t>思考：</a:t>
            </a:r>
            <a:endParaRPr lang="zh-CN" altLang="en-US" sz="28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椭圆 17"/>
          <p:cNvSpPr/>
          <p:nvPr/>
        </p:nvSpPr>
        <p:spPr>
          <a:xfrm>
            <a:off x="2514600" y="304800"/>
            <a:ext cx="1600200" cy="914400"/>
          </a:xfrm>
          <a:prstGeom prst="ellipse">
            <a:avLst/>
          </a:prstGeom>
          <a:noFill/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1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5" grpId="0"/>
      <p:bldP spid="6166" grpId="0"/>
      <p:bldP spid="6167" grpId="0"/>
      <p:bldP spid="7193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1267" name="Text Box 3"/>
          <p:cNvSpPr txBox="1"/>
          <p:nvPr/>
        </p:nvSpPr>
        <p:spPr>
          <a:xfrm>
            <a:off x="2590800" y="2590800"/>
            <a:ext cx="645033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Ca(OH)</a:t>
            </a:r>
            <a:r>
              <a:rPr lang="en-US" altLang="zh-CN" sz="3200" b="1" baseline="-25000">
                <a:solidFill>
                  <a:srgbClr val="CC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  + 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CO</a:t>
            </a:r>
            <a:r>
              <a:rPr lang="en-US" altLang="zh-CN" sz="3200" b="1" baseline="-25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 = CaCO</a:t>
            </a:r>
            <a:r>
              <a:rPr lang="en-US" altLang="zh-CN" sz="3200" b="1" baseline="-25000">
                <a:solidFill>
                  <a:srgbClr val="CC0000"/>
                </a:solidFill>
                <a:latin typeface="Arial" panose="020b0604020202020204" pitchFamily="34" charset="0"/>
              </a:rPr>
              <a:t>3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 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↓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 +  </a:t>
            </a:r>
            <a:r>
              <a:rPr lang="en-US" altLang="zh-CN" sz="3200" b="1">
                <a:solidFill>
                  <a:srgbClr val="0066FF"/>
                </a:solidFill>
                <a:latin typeface="Arial" panose="020b0604020202020204" pitchFamily="34" charset="0"/>
              </a:rPr>
              <a:t>H</a:t>
            </a:r>
            <a:r>
              <a:rPr lang="en-US" altLang="zh-CN" sz="3200" b="1" baseline="-25000">
                <a:solidFill>
                  <a:srgbClr val="0066FF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rgbClr val="0066FF"/>
                </a:solidFill>
                <a:latin typeface="Arial" panose="020b0604020202020204" pitchFamily="34" charset="0"/>
              </a:rPr>
              <a:t>O</a:t>
            </a:r>
            <a:endParaRPr lang="en-US" altLang="zh-CN" sz="3200" b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7172" name="Text Box 4"/>
          <p:cNvSpPr txBox="1"/>
          <p:nvPr/>
        </p:nvSpPr>
        <p:spPr>
          <a:xfrm>
            <a:off x="1981200" y="228600"/>
            <a:ext cx="83058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zh-CN" altLang="en-US" sz="40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碱</a:t>
            </a:r>
            <a:r>
              <a:rPr lang="zh-CN" altLang="en-US" sz="40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能跟</a:t>
            </a:r>
            <a:r>
              <a:rPr lang="zh-CN" altLang="en-US" sz="4000" b="1">
                <a:solidFill>
                  <a:srgbClr val="66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多数非金属氧化物</a:t>
            </a:r>
            <a:r>
              <a:rPr lang="zh-CN" altLang="en-US" sz="40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起反应，生成</a:t>
            </a:r>
            <a:r>
              <a:rPr lang="zh-CN" altLang="en-US" sz="40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</a:t>
            </a:r>
            <a:r>
              <a:rPr lang="zh-CN" altLang="en-US" sz="40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和</a:t>
            </a:r>
            <a:r>
              <a:rPr lang="zh-CN" altLang="en-US" sz="4000" b="1">
                <a:solidFill>
                  <a:srgbClr val="66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水</a:t>
            </a:r>
            <a:r>
              <a:rPr lang="zh-CN" altLang="en-US" sz="40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。</a:t>
            </a:r>
            <a:r>
              <a:rPr lang="zh-CN" altLang="en-US">
                <a:latin typeface="Arial" panose="020b0604020202020204" pitchFamily="34" charset="0"/>
              </a:rPr>
              <a:t> </a:t>
            </a: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67000" y="3276600"/>
            <a:ext cx="35052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NaOH     + 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CO</a:t>
            </a:r>
            <a:r>
              <a:rPr lang="en-US" altLang="zh-CN" sz="3200" b="1" baseline="-25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 =</a:t>
            </a:r>
            <a:endParaRPr lang="en-US" altLang="zh-CN" sz="32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90800" y="3886200"/>
            <a:ext cx="342519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NaOH     + 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SO</a:t>
            </a:r>
            <a:r>
              <a:rPr lang="en-US" altLang="zh-CN" sz="3200" b="1" baseline="-25000">
                <a:solidFill>
                  <a:srgbClr val="0000FF"/>
                </a:solidFill>
                <a:latin typeface="Arial" panose="020b0604020202020204" pitchFamily="34" charset="0"/>
              </a:rPr>
              <a:t>3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  =</a:t>
            </a:r>
            <a:endParaRPr lang="en-US" altLang="zh-CN" sz="3200" b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90800" y="4648200"/>
            <a:ext cx="342519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 NaOH    +  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SO</a:t>
            </a:r>
            <a:r>
              <a:rPr lang="en-US" altLang="zh-CN" sz="3200" b="1" baseline="-25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 =</a:t>
            </a:r>
            <a:endParaRPr lang="zh-CN" altLang="en-US" sz="3200" b="1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3600" y="3276600"/>
            <a:ext cx="327723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Na</a:t>
            </a:r>
            <a:r>
              <a:rPr lang="en-US" altLang="zh-CN" sz="3200" b="1" baseline="-25000">
                <a:solidFill>
                  <a:srgbClr val="CC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CO</a:t>
            </a:r>
            <a:r>
              <a:rPr lang="en-US" altLang="zh-CN" sz="3200" b="1" baseline="-25000">
                <a:solidFill>
                  <a:srgbClr val="CC0000"/>
                </a:solidFill>
                <a:latin typeface="Arial" panose="020b0604020202020204" pitchFamily="34" charset="0"/>
              </a:rPr>
              <a:t>3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   +  </a:t>
            </a:r>
            <a:r>
              <a:rPr lang="en-US" altLang="zh-CN" sz="3200" b="1">
                <a:solidFill>
                  <a:srgbClr val="0066FF"/>
                </a:solidFill>
                <a:latin typeface="Arial" panose="020b0604020202020204" pitchFamily="34" charset="0"/>
              </a:rPr>
              <a:t>H</a:t>
            </a:r>
            <a:r>
              <a:rPr lang="en-US" altLang="zh-CN" sz="3200" b="1" baseline="-25000">
                <a:solidFill>
                  <a:srgbClr val="0066FF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rgbClr val="0066FF"/>
                </a:solidFill>
                <a:latin typeface="Arial" panose="020b0604020202020204" pitchFamily="34" charset="0"/>
              </a:rPr>
              <a:t>O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 </a:t>
            </a:r>
            <a:endParaRPr lang="zh-CN" altLang="en-US" sz="320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91200" y="4648200"/>
            <a:ext cx="359410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800080"/>
                </a:solidFill>
                <a:latin typeface="Arial" panose="020b0604020202020204" pitchFamily="34" charset="0"/>
              </a:rPr>
              <a:t> Na</a:t>
            </a:r>
            <a:r>
              <a:rPr lang="en-US" altLang="zh-CN" sz="3200" b="1" baseline="-25000">
                <a:solidFill>
                  <a:srgbClr val="80008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rgbClr val="800080"/>
                </a:solidFill>
                <a:latin typeface="Arial" panose="020b0604020202020204" pitchFamily="34" charset="0"/>
              </a:rPr>
              <a:t>SO</a:t>
            </a:r>
            <a:r>
              <a:rPr lang="en-US" altLang="zh-CN" sz="3200" b="1" baseline="-25000">
                <a:solidFill>
                  <a:srgbClr val="800080"/>
                </a:solidFill>
                <a:latin typeface="Arial" panose="020b0604020202020204" pitchFamily="34" charset="0"/>
              </a:rPr>
              <a:t>3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   +  </a:t>
            </a:r>
            <a:r>
              <a:rPr lang="en-US" altLang="zh-CN" sz="3200" b="1">
                <a:solidFill>
                  <a:srgbClr val="0066FF"/>
                </a:solidFill>
                <a:latin typeface="Arial" panose="020b0604020202020204" pitchFamily="34" charset="0"/>
              </a:rPr>
              <a:t>H</a:t>
            </a:r>
            <a:r>
              <a:rPr lang="en-US" altLang="zh-CN" sz="3200" b="1" baseline="-25000">
                <a:solidFill>
                  <a:srgbClr val="0066FF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rgbClr val="0066FF"/>
                </a:solidFill>
                <a:latin typeface="Arial" panose="020b0604020202020204" pitchFamily="34" charset="0"/>
              </a:rPr>
              <a:t>O</a:t>
            </a:r>
            <a:r>
              <a:rPr lang="en-US" altLang="zh-CN" sz="3200" b="1">
                <a:latin typeface="Arial" panose="020b0604020202020204" pitchFamily="34" charset="0"/>
              </a:rPr>
              <a:t>   </a:t>
            </a:r>
            <a:endParaRPr lang="zh-CN" altLang="en-US" sz="3200" b="1"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91200" y="3886200"/>
            <a:ext cx="325501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800080"/>
                </a:solidFill>
                <a:latin typeface="Arial" panose="020b0604020202020204" pitchFamily="34" charset="0"/>
              </a:rPr>
              <a:t> Na</a:t>
            </a:r>
            <a:r>
              <a:rPr lang="en-US" altLang="zh-CN" sz="3200" b="1" baseline="-25000">
                <a:solidFill>
                  <a:srgbClr val="80008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rgbClr val="800080"/>
                </a:solidFill>
                <a:latin typeface="Arial" panose="020b0604020202020204" pitchFamily="34" charset="0"/>
              </a:rPr>
              <a:t>SO</a:t>
            </a:r>
            <a:r>
              <a:rPr lang="en-US" altLang="zh-CN" sz="3200" b="1" baseline="-25000">
                <a:solidFill>
                  <a:srgbClr val="800080"/>
                </a:solidFill>
                <a:latin typeface="Arial" panose="020b0604020202020204" pitchFamily="34" charset="0"/>
              </a:rPr>
              <a:t>4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   +  </a:t>
            </a:r>
            <a:r>
              <a:rPr lang="en-US" altLang="zh-CN" sz="3200" b="1">
                <a:solidFill>
                  <a:srgbClr val="0066FF"/>
                </a:solidFill>
                <a:latin typeface="Arial" panose="020b0604020202020204" pitchFamily="34" charset="0"/>
              </a:rPr>
              <a:t>H</a:t>
            </a:r>
            <a:r>
              <a:rPr lang="en-US" altLang="zh-CN" sz="3200" b="1" baseline="-25000">
                <a:solidFill>
                  <a:srgbClr val="0066FF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rgbClr val="0066FF"/>
                </a:solidFill>
                <a:latin typeface="Arial" panose="020b0604020202020204" pitchFamily="34" charset="0"/>
              </a:rPr>
              <a:t>O</a:t>
            </a:r>
            <a:endParaRPr lang="en-US" altLang="zh-CN" sz="3200" b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15000" y="1981200"/>
            <a:ext cx="7937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密封</a:t>
            </a:r>
            <a:endParaRPr lang="zh-CN" altLang="en-US" sz="2400">
              <a:solidFill>
                <a:srgbClr val="C0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62200" y="3276600"/>
            <a:ext cx="52197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FF"/>
                </a:solidFill>
                <a:latin typeface="Arial" panose="020b0604020202020204" pitchFamily="34" charset="0"/>
              </a:rPr>
              <a:t>2 </a:t>
            </a:r>
            <a:endParaRPr lang="zh-CN" altLang="en-US" sz="3200" b="1">
              <a:solidFill>
                <a:srgbClr val="FF00FF"/>
              </a:solidFill>
              <a:latin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362200" y="4648200"/>
            <a:ext cx="47244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FF"/>
                </a:solidFill>
                <a:latin typeface="Arial" panose="020b0604020202020204" pitchFamily="34" charset="0"/>
              </a:rPr>
              <a:t>2</a:t>
            </a:r>
            <a:r>
              <a:rPr lang="en-US" altLang="zh-CN" b="1">
                <a:solidFill>
                  <a:srgbClr val="CC0000"/>
                </a:solidFill>
                <a:latin typeface="Arial" panose="020b0604020202020204" pitchFamily="34" charset="0"/>
              </a:rPr>
              <a:t> </a:t>
            </a: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86000" y="3886200"/>
            <a:ext cx="47244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FF"/>
                </a:solidFill>
                <a:latin typeface="Arial" panose="020b0604020202020204" pitchFamily="34" charset="0"/>
              </a:rPr>
              <a:t>2</a:t>
            </a:r>
            <a:r>
              <a:rPr lang="en-US" altLang="zh-CN" b="1">
                <a:solidFill>
                  <a:srgbClr val="CC0000"/>
                </a:solidFill>
                <a:latin typeface="Arial" panose="020b0604020202020204" pitchFamily="34" charset="0"/>
              </a:rPr>
              <a:t> </a:t>
            </a: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362200" y="1600200"/>
            <a:ext cx="7772400" cy="9144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9900CC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r>
              <a:rPr lang="en-US" altLang="zh-CN" sz="2400" b="1">
                <a:solidFill>
                  <a:srgbClr val="0000FF"/>
                </a:solidFill>
                <a:latin typeface="Arial" panose="020b0604020202020204" pitchFamily="34" charset="0"/>
              </a:rPr>
              <a:t>NaOH</a:t>
            </a: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</a:rPr>
              <a:t>不仅</a:t>
            </a:r>
            <a:r>
              <a:rPr lang="zh-CN" altLang="en-US" sz="24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吸收水分</a:t>
            </a: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</a:rPr>
              <a:t>，还会</a:t>
            </a:r>
            <a:r>
              <a:rPr lang="zh-CN" altLang="en-US" sz="24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与空气中的二氧化碳发生化学反应</a:t>
            </a: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</a:rPr>
              <a:t>。</a:t>
            </a:r>
            <a:r>
              <a:rPr lang="en-US" altLang="x-none" sz="2400">
                <a:latin typeface="Arial" panose="020b0604020202020204" pitchFamily="34" charset="0"/>
              </a:rPr>
              <a:t> </a:t>
            </a: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</a:rPr>
              <a:t>所以</a:t>
            </a:r>
            <a:r>
              <a:rPr lang="en-US" altLang="zh-CN" sz="2400" b="1">
                <a:solidFill>
                  <a:srgbClr val="0000FF"/>
                </a:solidFill>
                <a:latin typeface="Arial" panose="020b0604020202020204" pitchFamily="34" charset="0"/>
              </a:rPr>
              <a:t>NaOH</a:t>
            </a: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</a:rPr>
              <a:t>应</a:t>
            </a:r>
            <a:r>
              <a:rPr lang="zh-CN" altLang="en-US" sz="2400" b="1" u="sng">
                <a:solidFill>
                  <a:srgbClr val="0000FF"/>
                </a:solidFill>
                <a:latin typeface="Arial" panose="020b0604020202020204" pitchFamily="34" charset="0"/>
              </a:rPr>
              <a:t>            </a:t>
            </a: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</a:rPr>
              <a:t>保存。</a:t>
            </a:r>
            <a:endParaRPr lang="zh-CN" altLang="en-US" sz="24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4" name="左弧形箭头 43"/>
          <p:cNvSpPr/>
          <p:nvPr/>
        </p:nvSpPr>
        <p:spPr>
          <a:xfrm>
            <a:off x="1524000" y="4876800"/>
            <a:ext cx="762000" cy="1752600"/>
          </a:xfrm>
          <a:prstGeom prst="curvedRightArrow">
            <a:avLst>
              <a:gd name="adj1" fmla="val 25010"/>
              <a:gd name="adj2" fmla="val 49992"/>
              <a:gd name="adj3" fmla="val 32208"/>
            </a:avLst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2514600" y="6248400"/>
            <a:ext cx="7772400" cy="6096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9900CC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r>
              <a:rPr lang="zh-CN" altLang="en-US" sz="2800" b="1">
                <a:latin typeface="Arial" panose="020b0604020202020204" pitchFamily="34" charset="0"/>
              </a:rPr>
              <a:t>工业上常用</a:t>
            </a:r>
            <a:r>
              <a:rPr lang="zh-CN" altLang="en-US" sz="28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氢氧化钠溶液</a:t>
            </a:r>
            <a:r>
              <a:rPr lang="zh-CN" altLang="en-US" sz="2800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除去</a:t>
            </a:r>
            <a:r>
              <a:rPr lang="zh-CN" altLang="en-US" sz="2800" b="1">
                <a:latin typeface="Arial" panose="020b0604020202020204" pitchFamily="34" charset="0"/>
              </a:rPr>
              <a:t>废气中的</a:t>
            </a:r>
            <a:r>
              <a:rPr lang="zh-CN" altLang="en-US" sz="2800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二氧化硫</a:t>
            </a:r>
            <a:endParaRPr lang="zh-CN" altLang="en-US" sz="2800" b="1">
              <a:solidFill>
                <a:srgbClr val="0000FF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6" name="左弧形箭头 45"/>
          <p:cNvSpPr/>
          <p:nvPr/>
        </p:nvSpPr>
        <p:spPr>
          <a:xfrm flipV="1">
            <a:off x="1524000" y="1752600"/>
            <a:ext cx="762000" cy="1905000"/>
          </a:xfrm>
          <a:prstGeom prst="curvedRightArrow">
            <a:avLst>
              <a:gd name="adj1" fmla="val 25000"/>
              <a:gd name="adj2" fmla="val 50000"/>
              <a:gd name="adj3" fmla="val 52986"/>
            </a:avLst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8077200" y="2667000"/>
            <a:ext cx="1143000" cy="25908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66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5867400" y="2667000"/>
            <a:ext cx="1828800" cy="29718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4648200" y="2667000"/>
            <a:ext cx="990600" cy="25908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66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667000" y="2667000"/>
            <a:ext cx="1600200" cy="26670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124200" y="5410200"/>
            <a:ext cx="48831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碱</a:t>
            </a:r>
            <a:endParaRPr lang="zh-CN" altLang="en-US" sz="24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572000" y="5257800"/>
            <a:ext cx="12192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非金属氧化物</a:t>
            </a:r>
            <a:endParaRPr lang="zh-CN" altLang="en-US" sz="2400" b="1">
              <a:solidFill>
                <a:srgbClr val="C0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382000" y="5486400"/>
            <a:ext cx="48831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水</a:t>
            </a:r>
            <a:endParaRPr lang="zh-CN" altLang="en-US" sz="24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400800" y="5638800"/>
            <a:ext cx="4876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</a:t>
            </a:r>
            <a:endParaRPr lang="zh-CN" altLang="en-US" sz="2400">
              <a:solidFill>
                <a:srgbClr val="0000FF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943600" y="4419600"/>
            <a:ext cx="140843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硫酸钠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867400" y="5181600"/>
            <a:ext cx="17145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亚硫酸钠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293" name="TextBox 28"/>
          <p:cNvSpPr txBox="1"/>
          <p:nvPr/>
        </p:nvSpPr>
        <p:spPr>
          <a:xfrm>
            <a:off x="9372600" y="2895600"/>
            <a:ext cx="11430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>
                <a:latin typeface="Arial" panose="020b0604020202020204" pitchFamily="34" charset="0"/>
                <a:hlinkClick r:id="rId2" action="ppaction://hlinkfile"/>
              </a:rPr>
              <a:t>视频：</a:t>
            </a:r>
            <a:r>
              <a:rPr lang="zh-CN" altLang="en-US" b="1">
                <a:latin typeface="Arial" panose="020b0604020202020204" pitchFamily="34" charset="0"/>
              </a:rPr>
              <a:t>探究二氧化碳与氢氧化钠反应</a:t>
            </a:r>
            <a:endParaRPr lang="zh-CN" altLang="en-US" b="1">
              <a:latin typeface="Arial" panose="020b0604020202020204" pitchFamily="34" charset="0"/>
            </a:endParaRPr>
          </a:p>
        </p:txBody>
      </p:sp>
      <p:sp>
        <p:nvSpPr>
          <p:cNvPr id="30" name="动作按钮: 前进或下一项 29">
            <a:hlinkClick action="ppaction://hlinkshowjump?jump=nextslide"/>
          </p:cNvPr>
          <p:cNvSpPr/>
          <p:nvPr/>
        </p:nvSpPr>
        <p:spPr>
          <a:xfrm>
            <a:off x="6934200" y="3733800"/>
            <a:ext cx="228600" cy="228600"/>
          </a:xfrm>
          <a:prstGeom prst="actionButtonForwardNex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1" name="动作按钮: 前进或下一项 30">
            <a:hlinkClick r:id="rId3" action="ppaction://hlinksldjump"/>
          </p:cNvPr>
          <p:cNvSpPr/>
          <p:nvPr/>
        </p:nvSpPr>
        <p:spPr>
          <a:xfrm>
            <a:off x="9372600" y="914400"/>
            <a:ext cx="838200" cy="381000"/>
          </a:xfrm>
          <a:prstGeom prst="actionButtonForwardNex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2291" name="TextBox 7"/>
          <p:cNvSpPr txBox="1"/>
          <p:nvPr/>
        </p:nvSpPr>
        <p:spPr>
          <a:xfrm>
            <a:off x="1752600" y="914400"/>
            <a:ext cx="890587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600" b="1">
                <a:latin typeface="Arial" panose="020b0604020202020204" pitchFamily="34" charset="0"/>
              </a:rPr>
              <a:t>【</a:t>
            </a:r>
            <a:r>
              <a:rPr lang="zh-CN" altLang="en-US" sz="3600" b="1">
                <a:latin typeface="Arial" panose="020b0604020202020204" pitchFamily="34" charset="0"/>
              </a:rPr>
              <a:t>讨论</a:t>
            </a:r>
            <a:r>
              <a:rPr lang="en-US" altLang="zh-CN" sz="3600" b="1">
                <a:latin typeface="Arial" panose="020b0604020202020204" pitchFamily="34" charset="0"/>
              </a:rPr>
              <a:t>】</a:t>
            </a:r>
            <a:r>
              <a:rPr lang="zh-CN" altLang="en-US" sz="3600" b="1">
                <a:solidFill>
                  <a:srgbClr val="C00000"/>
                </a:solidFill>
                <a:latin typeface="Arial" panose="020b0604020202020204" pitchFamily="34" charset="0"/>
              </a:rPr>
              <a:t>怎样鉴别</a:t>
            </a:r>
            <a:r>
              <a:rPr lang="zh-CN" altLang="en-US" sz="3600" b="1">
                <a:latin typeface="Arial" panose="020b0604020202020204" pitchFamily="34" charset="0"/>
              </a:rPr>
              <a:t>石灰水</a:t>
            </a:r>
            <a:r>
              <a:rPr lang="zh-CN" altLang="en-US" sz="3600" b="1">
                <a:solidFill>
                  <a:srgbClr val="C00000"/>
                </a:solidFill>
                <a:latin typeface="Arial" panose="020b0604020202020204" pitchFamily="34" charset="0"/>
              </a:rPr>
              <a:t>和</a:t>
            </a:r>
            <a:r>
              <a:rPr lang="zh-CN" altLang="en-US" sz="3600" b="1">
                <a:latin typeface="Arial" panose="020b0604020202020204" pitchFamily="34" charset="0"/>
              </a:rPr>
              <a:t>氢氧化钠溶液</a:t>
            </a:r>
            <a:r>
              <a:rPr lang="zh-CN" altLang="en-US" sz="3600" b="1">
                <a:solidFill>
                  <a:srgbClr val="C00000"/>
                </a:solidFill>
                <a:latin typeface="Arial" panose="020b0604020202020204" pitchFamily="34" charset="0"/>
              </a:rPr>
              <a:t>？</a:t>
            </a:r>
            <a:endParaRPr lang="zh-CN" altLang="en-US" sz="36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0485" name="矩形 9"/>
          <p:cNvSpPr/>
          <p:nvPr/>
        </p:nvSpPr>
        <p:spPr>
          <a:xfrm>
            <a:off x="1828800" y="1905000"/>
            <a:ext cx="8458200" cy="39693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986155"/>
            <a:r>
              <a:rPr lang="zh-CN" altLang="en-US" sz="36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分别取</a:t>
            </a: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</a:rPr>
              <a:t>1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</a:rPr>
              <a:t>～</a:t>
            </a: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</a:rPr>
              <a:t>2mL(             )</a:t>
            </a:r>
            <a:r>
              <a:rPr lang="zh-CN" altLang="en-US" sz="36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未知溶液于试管中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</a:rPr>
              <a:t>，向试管中通入</a:t>
            </a: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</a:rPr>
              <a:t>CO</a:t>
            </a:r>
            <a:r>
              <a:rPr lang="en-US" altLang="zh-CN" sz="3600" b="1" baseline="-25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</a:rPr>
              <a:t>气体，出现</a:t>
            </a:r>
            <a:r>
              <a:rPr lang="zh-CN" altLang="en-US" sz="3600" b="1">
                <a:latin typeface="华文琥珀" panose="02010800040101010101" pitchFamily="2" charset="-122"/>
                <a:ea typeface="华文琥珀" panose="02010800040101010101" pitchFamily="2" charset="-122"/>
              </a:rPr>
              <a:t>白色沉淀的</a:t>
            </a:r>
            <a:r>
              <a:rPr lang="zh-CN" altLang="en-US" sz="36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原溶液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</a:rPr>
              <a:t>是石灰水，</a:t>
            </a:r>
            <a:r>
              <a:rPr lang="zh-CN" altLang="en-US" sz="3600" b="1">
                <a:latin typeface="华文琥珀" panose="02010800040101010101" pitchFamily="2" charset="-122"/>
                <a:ea typeface="华文琥珀" panose="02010800040101010101" pitchFamily="2" charset="-122"/>
              </a:rPr>
              <a:t>没有变化的</a:t>
            </a:r>
            <a:r>
              <a:rPr lang="zh-CN" altLang="en-US" sz="36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原溶液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</a:rPr>
              <a:t>就是氢氧化钠溶液。</a:t>
            </a:r>
            <a:endParaRPr lang="en-US" altLang="zh-CN" sz="3600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indent="986155"/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</a:rPr>
              <a:t>有关化学反应化学方程式为：</a:t>
            </a:r>
            <a:endParaRPr lang="en-US" altLang="zh-CN" sz="3600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indent="986155"/>
            <a:r>
              <a:rPr lang="en-US" altLang="zh-CN" sz="3600" b="1">
                <a:solidFill>
                  <a:srgbClr val="C00000"/>
                </a:solidFill>
                <a:latin typeface="Arial" panose="020b0604020202020204" pitchFamily="34" charset="0"/>
              </a:rPr>
              <a:t>Ca(OH)</a:t>
            </a:r>
            <a:r>
              <a:rPr lang="en-US" altLang="zh-CN" sz="3600" b="1" baseline="-25000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600" b="1">
                <a:solidFill>
                  <a:srgbClr val="C00000"/>
                </a:solidFill>
                <a:latin typeface="Arial" panose="020b0604020202020204" pitchFamily="34" charset="0"/>
              </a:rPr>
              <a:t>+CO</a:t>
            </a:r>
            <a:r>
              <a:rPr lang="en-US" altLang="zh-CN" sz="3600" b="1" baseline="-25000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600" b="1">
                <a:solidFill>
                  <a:srgbClr val="C00000"/>
                </a:solidFill>
                <a:latin typeface="Arial" panose="020b0604020202020204" pitchFamily="34" charset="0"/>
              </a:rPr>
              <a:t>=CaCO</a:t>
            </a:r>
            <a:r>
              <a:rPr lang="en-US" altLang="zh-CN" sz="3600" b="1" baseline="-25000">
                <a:solidFill>
                  <a:srgbClr val="C00000"/>
                </a:solidFill>
                <a:latin typeface="Arial" panose="020b0604020202020204" pitchFamily="34" charset="0"/>
              </a:rPr>
              <a:t>3</a:t>
            </a:r>
            <a:r>
              <a:rPr lang="zh-CN" altLang="en-US" sz="3600">
                <a:latin typeface="Arial" panose="020b0604020202020204" pitchFamily="34" charset="0"/>
              </a:rPr>
              <a:t>↓</a:t>
            </a:r>
            <a:r>
              <a:rPr lang="en-US" altLang="zh-CN" sz="3600" b="1">
                <a:solidFill>
                  <a:srgbClr val="C00000"/>
                </a:solidFill>
                <a:latin typeface="Arial" panose="020b0604020202020204" pitchFamily="34" charset="0"/>
              </a:rPr>
              <a:t>+H</a:t>
            </a:r>
            <a:r>
              <a:rPr lang="en-US" altLang="zh-CN" sz="3600" b="1" baseline="-25000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600" b="1">
                <a:solidFill>
                  <a:srgbClr val="C00000"/>
                </a:solidFill>
                <a:latin typeface="Arial" panose="020b0604020202020204" pitchFamily="34" charset="0"/>
              </a:rPr>
              <a:t>O</a:t>
            </a:r>
            <a:endParaRPr lang="en-US" altLang="zh-CN" sz="3600" b="1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indent="986155"/>
            <a:r>
              <a:rPr lang="en-US" altLang="zh-CN" sz="3600" b="1">
                <a:solidFill>
                  <a:srgbClr val="C00000"/>
                </a:solidFill>
                <a:latin typeface="Arial" panose="020b0604020202020204" pitchFamily="34" charset="0"/>
              </a:rPr>
              <a:t>2NaOH + CO</a:t>
            </a:r>
            <a:r>
              <a:rPr lang="en-US" altLang="zh-CN" sz="3600" b="1" baseline="-25000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600" b="1">
                <a:solidFill>
                  <a:srgbClr val="C00000"/>
                </a:solidFill>
                <a:latin typeface="Arial" panose="020b0604020202020204" pitchFamily="34" charset="0"/>
              </a:rPr>
              <a:t> = Na</a:t>
            </a:r>
            <a:r>
              <a:rPr lang="en-US" altLang="zh-CN" sz="3600" b="1" baseline="-25000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600" b="1">
                <a:solidFill>
                  <a:srgbClr val="C00000"/>
                </a:solidFill>
                <a:latin typeface="Arial" panose="020b0604020202020204" pitchFamily="34" charset="0"/>
              </a:rPr>
              <a:t>CO</a:t>
            </a:r>
            <a:r>
              <a:rPr lang="en-US" altLang="zh-CN" sz="3600" b="1" baseline="-25000">
                <a:solidFill>
                  <a:srgbClr val="C00000"/>
                </a:solidFill>
                <a:latin typeface="Arial" panose="020b0604020202020204" pitchFamily="34" charset="0"/>
              </a:rPr>
              <a:t>3</a:t>
            </a:r>
            <a:r>
              <a:rPr lang="en-US" altLang="zh-CN" sz="3600" b="1">
                <a:solidFill>
                  <a:srgbClr val="C00000"/>
                </a:solidFill>
                <a:latin typeface="Arial" panose="020b0604020202020204" pitchFamily="34" charset="0"/>
              </a:rPr>
              <a:t> + H</a:t>
            </a:r>
            <a:r>
              <a:rPr lang="en-US" altLang="zh-CN" sz="3600" b="1" baseline="-25000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600" b="1">
                <a:solidFill>
                  <a:srgbClr val="C00000"/>
                </a:solidFill>
                <a:latin typeface="Arial" panose="020b0604020202020204" pitchFamily="34" charset="0"/>
              </a:rPr>
              <a:t>O</a:t>
            </a:r>
            <a:endParaRPr lang="zh-CN" altLang="en-US" sz="36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96000" y="1981200"/>
            <a:ext cx="15563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华文行楷" panose="02010800040101010101" charset="-122"/>
                <a:ea typeface="华文行楷" panose="02010800040101010101" charset="-122"/>
              </a:rPr>
              <a:t>或少量</a:t>
            </a:r>
            <a:endParaRPr lang="zh-CN" altLang="en-US" sz="3600">
              <a:latin typeface="Arial" panose="020b0604020202020204" pitchFamily="34" charset="0"/>
            </a:endParaRPr>
          </a:p>
        </p:txBody>
      </p:sp>
      <p:sp>
        <p:nvSpPr>
          <p:cNvPr id="12294" name="动作按钮: 后退或前一项 6">
            <a:hlinkClick action="ppaction://hlinkshowjump?jump=previousslide"/>
          </p:cNvPr>
          <p:cNvSpPr/>
          <p:nvPr/>
        </p:nvSpPr>
        <p:spPr>
          <a:xfrm>
            <a:off x="9448800" y="5791200"/>
            <a:ext cx="838200" cy="814388"/>
          </a:xfrm>
          <a:prstGeom prst="actionButtonBackPrevious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8195" name="Text Box 3"/>
          <p:cNvSpPr txBox="1"/>
          <p:nvPr/>
        </p:nvSpPr>
        <p:spPr>
          <a:xfrm>
            <a:off x="2362200" y="5334000"/>
            <a:ext cx="788289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3  NaOH +  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FeCl</a:t>
            </a:r>
            <a:r>
              <a:rPr lang="en-US" altLang="zh-CN" sz="3200" b="1" baseline="-25000">
                <a:solidFill>
                  <a:srgbClr val="0000FF"/>
                </a:solidFill>
                <a:latin typeface="Arial" panose="020b0604020202020204" pitchFamily="34" charset="0"/>
              </a:rPr>
              <a:t>3    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=  Fe (OH)</a:t>
            </a:r>
            <a:r>
              <a:rPr lang="en-US" altLang="zh-CN" sz="3200" b="1" baseline="-25000">
                <a:solidFill>
                  <a:srgbClr val="CC0000"/>
                </a:solidFill>
                <a:latin typeface="Arial" panose="020b0604020202020204" pitchFamily="34" charset="0"/>
              </a:rPr>
              <a:t>3  </a:t>
            </a:r>
            <a:r>
              <a:rPr lang="en-US" altLang="zh-CN" sz="3200" b="1">
                <a:latin typeface="Arial" panose="020b0604020202020204" pitchFamily="34" charset="0"/>
              </a:rPr>
              <a:t>↓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+3   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NaCl</a:t>
            </a:r>
            <a:r>
              <a:rPr lang="en-US" altLang="zh-CN" b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endParaRPr lang="zh-CN" altLang="en-US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Text Box 4"/>
          <p:cNvSpPr txBox="1"/>
          <p:nvPr/>
        </p:nvSpPr>
        <p:spPr>
          <a:xfrm>
            <a:off x="1828800" y="228600"/>
            <a:ext cx="86868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zh-CN" altLang="en-US" sz="40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碱溶液</a:t>
            </a:r>
            <a:r>
              <a:rPr lang="zh-CN" altLang="en-US" sz="40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跟某些</a:t>
            </a:r>
            <a:r>
              <a:rPr lang="zh-CN" altLang="en-US" sz="4000" b="1">
                <a:solidFill>
                  <a:srgbClr val="99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盐溶液</a:t>
            </a:r>
            <a:r>
              <a:rPr lang="zh-CN" altLang="en-US" sz="40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起反应，生成</a:t>
            </a:r>
            <a:r>
              <a:rPr lang="zh-CN" altLang="en-US" sz="4000" b="1">
                <a:solidFill>
                  <a:srgbClr val="99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另一种盐</a:t>
            </a:r>
            <a:r>
              <a:rPr lang="zh-CN" altLang="en-US" sz="40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和</a:t>
            </a:r>
            <a:r>
              <a:rPr lang="zh-CN" altLang="en-US" sz="4000" b="1">
                <a:solidFill>
                  <a:srgbClr val="99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另一种碱</a:t>
            </a:r>
            <a:r>
              <a:rPr lang="zh-CN" altLang="en-US" sz="40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。</a:t>
            </a:r>
            <a:r>
              <a:rPr lang="zh-CN" altLang="en-US" b="1">
                <a:latin typeface="Arial" panose="020b0604020202020204" pitchFamily="34" charset="0"/>
              </a:rPr>
              <a:t> </a:t>
            </a:r>
            <a:endParaRPr lang="zh-CN" altLang="en-US" b="1">
              <a:latin typeface="Arial" panose="020b0604020202020204" pitchFamily="34" charset="0"/>
            </a:endParaRPr>
          </a:p>
        </p:txBody>
      </p:sp>
      <p:sp>
        <p:nvSpPr>
          <p:cNvPr id="13317" name="矩形 4"/>
          <p:cNvSpPr/>
          <p:nvPr/>
        </p:nvSpPr>
        <p:spPr>
          <a:xfrm>
            <a:off x="1524000" y="1524000"/>
            <a:ext cx="9144000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>
                <a:latin typeface="Arial" panose="020b0604020202020204" pitchFamily="34" charset="0"/>
                <a:hlinkClick r:id="rId2" action="ppaction://hlinkfile"/>
              </a:rPr>
              <a:t>【</a:t>
            </a:r>
            <a:r>
              <a:rPr lang="zh-CN" altLang="en-US" sz="2800" b="1">
                <a:latin typeface="Arial" panose="020b0604020202020204" pitchFamily="34" charset="0"/>
                <a:hlinkClick r:id="rId2" action="ppaction://hlinkfile"/>
              </a:rPr>
              <a:t>实验</a:t>
            </a:r>
            <a:r>
              <a:rPr lang="en-US" altLang="zh-CN" sz="2800" b="1">
                <a:latin typeface="Arial" panose="020b0604020202020204" pitchFamily="34" charset="0"/>
                <a:hlinkClick r:id="rId2" action="ppaction://hlinkfile"/>
              </a:rPr>
              <a:t>】</a:t>
            </a:r>
            <a:r>
              <a:rPr lang="zh-CN" altLang="en-US" sz="2800" b="1">
                <a:solidFill>
                  <a:srgbClr val="FF00FF"/>
                </a:solidFill>
                <a:latin typeface="Arial" panose="020b0604020202020204" pitchFamily="34" charset="0"/>
              </a:rPr>
              <a:t>在两支试管中分别加入少量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硫酸铜溶液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</a:rPr>
              <a:t>(CuSO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</a:rPr>
              <a:t>4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</a:rPr>
              <a:t>)</a:t>
            </a:r>
            <a:r>
              <a:rPr lang="zh-CN" altLang="en-US" sz="2800" b="1">
                <a:solidFill>
                  <a:srgbClr val="FF00FF"/>
                </a:solidFill>
                <a:latin typeface="Arial" panose="020b0604020202020204" pitchFamily="34" charset="0"/>
              </a:rPr>
              <a:t>和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氯化铁溶液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</a:rPr>
              <a:t>(FeCl</a:t>
            </a:r>
            <a:r>
              <a:rPr lang="en-US" altLang="zh-CN" sz="2800" b="1" baseline="-25000">
                <a:solidFill>
                  <a:srgbClr val="0000FF"/>
                </a:solidFill>
                <a:latin typeface="Arial" panose="020b0604020202020204" pitchFamily="34" charset="0"/>
              </a:rPr>
              <a:t>3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</a:rPr>
              <a:t>)</a:t>
            </a:r>
            <a:r>
              <a:rPr lang="zh-CN" altLang="en-US" sz="2800" b="1">
                <a:solidFill>
                  <a:srgbClr val="FF00FF"/>
                </a:solidFill>
                <a:latin typeface="Arial" panose="020b0604020202020204" pitchFamily="34" charset="0"/>
              </a:rPr>
              <a:t>，然后各加入几滴</a:t>
            </a:r>
            <a:r>
              <a:rPr lang="zh-CN" altLang="en-US" sz="2800" b="1">
                <a:latin typeface="Arial" panose="020b0604020202020204" pitchFamily="34" charset="0"/>
              </a:rPr>
              <a:t>氢氧化钠溶液</a:t>
            </a:r>
            <a:r>
              <a:rPr lang="zh-CN" altLang="en-US" sz="2800" b="1">
                <a:solidFill>
                  <a:srgbClr val="FF00FF"/>
                </a:solidFill>
                <a:latin typeface="Arial" panose="020b0604020202020204" pitchFamily="34" charset="0"/>
              </a:rPr>
              <a:t>，观察发生的现象。</a:t>
            </a:r>
            <a:endParaRPr lang="zh-CN" altLang="en-US" sz="2800" b="1">
              <a:solidFill>
                <a:srgbClr val="FF00FF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38400" y="4343400"/>
            <a:ext cx="800989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2 NaOH  + 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CuSO</a:t>
            </a:r>
            <a:r>
              <a:rPr lang="en-US" altLang="zh-CN" sz="3200" b="1" baseline="-25000">
                <a:solidFill>
                  <a:srgbClr val="0000FF"/>
                </a:solidFill>
                <a:latin typeface="Arial" panose="020b0604020202020204" pitchFamily="34" charset="0"/>
              </a:rPr>
              <a:t>4  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=  Cu(OH)</a:t>
            </a:r>
            <a:r>
              <a:rPr lang="en-US" altLang="zh-CN" sz="3200" b="1" baseline="-25000">
                <a:solidFill>
                  <a:srgbClr val="CC0000"/>
                </a:solidFill>
                <a:latin typeface="Arial" panose="020b0604020202020204" pitchFamily="34" charset="0"/>
              </a:rPr>
              <a:t>2  </a:t>
            </a:r>
            <a:r>
              <a:rPr lang="en-US" altLang="zh-CN" sz="3200" b="1">
                <a:latin typeface="Arial" panose="020b0604020202020204" pitchFamily="34" charset="0"/>
              </a:rPr>
              <a:t>↓</a:t>
            </a:r>
            <a:r>
              <a:rPr lang="en-US" altLang="zh-CN" sz="3200" b="1">
                <a:solidFill>
                  <a:srgbClr val="CC0000"/>
                </a:solidFill>
                <a:latin typeface="Arial" panose="020b0604020202020204" pitchFamily="34" charset="0"/>
              </a:rPr>
              <a:t>+   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Na</a:t>
            </a:r>
            <a:r>
              <a:rPr lang="en-US" altLang="zh-CN" sz="3200" b="1" baseline="-25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</a:rPr>
              <a:t>SO</a:t>
            </a:r>
            <a:r>
              <a:rPr lang="en-US" altLang="zh-CN" sz="3200" b="1" baseline="-25000">
                <a:solidFill>
                  <a:srgbClr val="0000FF"/>
                </a:solidFill>
                <a:latin typeface="Arial" panose="020b0604020202020204" pitchFamily="34" charset="0"/>
              </a:rPr>
              <a:t>4</a:t>
            </a:r>
            <a:endParaRPr lang="en-US" altLang="zh-CN" sz="3200" b="1" baseline="-250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8839200" y="4267200"/>
            <a:ext cx="1524000" cy="17526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66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324600" y="4267200"/>
            <a:ext cx="1828800" cy="17526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495800" y="4267200"/>
            <a:ext cx="1371600" cy="16764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66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819400" y="4267200"/>
            <a:ext cx="1295400" cy="16764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24200" y="6172200"/>
            <a:ext cx="48831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碱</a:t>
            </a:r>
            <a:endParaRPr lang="zh-CN" altLang="en-US" sz="24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53000" y="6172200"/>
            <a:ext cx="48831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</a:t>
            </a:r>
            <a:endParaRPr lang="zh-CN" altLang="en-US" sz="2400" b="1">
              <a:solidFill>
                <a:srgbClr val="C0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448800" y="6248400"/>
            <a:ext cx="48831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</a:t>
            </a:r>
            <a:endParaRPr lang="zh-CN" altLang="en-US" sz="24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34200" y="6248400"/>
            <a:ext cx="48831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碱</a:t>
            </a:r>
            <a:endParaRPr lang="zh-CN" altLang="en-US" sz="24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00400" y="2895600"/>
            <a:ext cx="381000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>
                <a:latin typeface="Arial" panose="020b0604020202020204" pitchFamily="34" charset="0"/>
              </a:rPr>
              <a:t>两支试管里分别生成</a:t>
            </a:r>
            <a:r>
              <a:rPr lang="zh-CN" altLang="en-US" sz="2800" b="1">
                <a:solidFill>
                  <a:srgbClr val="0066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蓝色沉淀、</a:t>
            </a:r>
            <a:r>
              <a:rPr lang="zh-CN" altLang="en-US" sz="2800" b="1">
                <a:solidFill>
                  <a:srgbClr val="8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红褐色沉淀</a:t>
            </a:r>
            <a:r>
              <a:rPr lang="zh-CN" altLang="en-US" sz="2800" b="1">
                <a:latin typeface="Arial" panose="020b0604020202020204" pitchFamily="34" charset="0"/>
              </a:rPr>
              <a:t>。</a:t>
            </a:r>
            <a:endParaRPr lang="zh-CN" altLang="en-US" sz="2800" b="1">
              <a:latin typeface="Arial" panose="020b0604020202020204" pitchFamily="34" charset="0"/>
            </a:endParaRPr>
          </a:p>
        </p:txBody>
      </p:sp>
      <p:sp>
        <p:nvSpPr>
          <p:cNvPr id="13328" name="矩形 15"/>
          <p:cNvSpPr/>
          <p:nvPr/>
        </p:nvSpPr>
        <p:spPr>
          <a:xfrm>
            <a:off x="1752600" y="2895600"/>
            <a:ext cx="1447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</a:rPr>
              <a:t>【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</a:rPr>
              <a:t>现象</a:t>
            </a:r>
            <a:r>
              <a:rPr lang="en-US" altLang="zh-CN" sz="2800" b="1">
                <a:solidFill>
                  <a:srgbClr val="C00000"/>
                </a:solidFill>
                <a:latin typeface="Arial" panose="020b0604020202020204" pitchFamily="34" charset="0"/>
              </a:rPr>
              <a:t>】</a:t>
            </a:r>
            <a:endParaRPr lang="zh-CN" altLang="en-US" sz="28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pic>
        <p:nvPicPr>
          <p:cNvPr id="11282" name="Picture 18" descr="http://img1.imgtn.bdimg.com/it/u=1361965721,8446880&amp;fm=21&amp;gp=0.jpg"/>
          <p:cNvPicPr>
            <a:picLocks noChangeAspect="1"/>
          </p:cNvPicPr>
          <p:nvPr/>
        </p:nvPicPr>
        <p:blipFill>
          <a:blip r:embed="rId3"/>
          <a:srcRect l="19453" t="21819" r="27052" b="5455"/>
          <a:stretch>
            <a:fillRect/>
          </a:stretch>
        </p:blipFill>
        <p:spPr>
          <a:xfrm>
            <a:off x="7162800" y="2590800"/>
            <a:ext cx="1676400" cy="1524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84" name="Picture 20" descr="http://img2.imgtn.bdimg.com/it/u=913182384,3924138618&amp;fm=21&amp;gp=0.jpg"/>
          <p:cNvPicPr>
            <a:picLocks noChangeAspect="1"/>
          </p:cNvPicPr>
          <p:nvPr/>
        </p:nvPicPr>
        <p:blipFill>
          <a:blip r:embed="rId4"/>
          <a:srcRect t="30769"/>
          <a:stretch>
            <a:fillRect/>
          </a:stretch>
        </p:blipFill>
        <p:spPr>
          <a:xfrm>
            <a:off x="8974138" y="2590800"/>
            <a:ext cx="1693862" cy="1524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椭圆 19"/>
          <p:cNvSpPr/>
          <p:nvPr/>
        </p:nvSpPr>
        <p:spPr>
          <a:xfrm>
            <a:off x="2362200" y="0"/>
            <a:ext cx="1676400" cy="914400"/>
          </a:xfrm>
          <a:prstGeom prst="ellipse">
            <a:avLst/>
          </a:prstGeom>
          <a:noFill/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410200" y="0"/>
            <a:ext cx="1676400" cy="990600"/>
          </a:xfrm>
          <a:prstGeom prst="ellipse">
            <a:avLst/>
          </a:prstGeom>
          <a:noFill/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3" name="Text Box 23"/>
          <p:cNvSpPr txBox="1"/>
          <p:nvPr/>
        </p:nvSpPr>
        <p:spPr>
          <a:xfrm>
            <a:off x="7543800" y="914400"/>
            <a:ext cx="2286000" cy="583565"/>
          </a:xfrm>
          <a:prstGeom prst="rect">
            <a:avLst/>
          </a:prstGeom>
          <a:noFill/>
          <a:ln w="76200" cap="flat" cmpd="thickThin">
            <a:solidFill>
              <a:srgbClr val="33CCCC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r>
              <a:rPr lang="zh-CN" altLang="en-US" sz="1600" b="1">
                <a:solidFill>
                  <a:srgbClr val="6600FF"/>
                </a:solidFill>
                <a:latin typeface="Arial" panose="020b0604020202020204" pitchFamily="34" charset="0"/>
              </a:rPr>
              <a:t>注意：</a:t>
            </a:r>
            <a:endParaRPr lang="en-US" altLang="zh-CN" sz="1600" b="1">
              <a:solidFill>
                <a:srgbClr val="6600FF"/>
              </a:solidFill>
              <a:latin typeface="Arial" panose="020b0604020202020204" pitchFamily="34" charset="0"/>
            </a:endParaRPr>
          </a:p>
          <a:p>
            <a:endParaRPr lang="zh-CN" altLang="en-US" sz="16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543800" y="914400"/>
            <a:ext cx="22860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</a:rPr>
              <a:t>         参加反应的</a:t>
            </a:r>
            <a:r>
              <a:rPr lang="zh-CN" altLang="en-US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碱</a:t>
            </a: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</a:rPr>
              <a:t>和</a:t>
            </a:r>
            <a:r>
              <a:rPr lang="zh-CN" altLang="en-US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</a:t>
            </a: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</a:rPr>
              <a:t>必须</a:t>
            </a:r>
            <a:r>
              <a:rPr lang="zh-CN" altLang="en-US" b="1">
                <a:solidFill>
                  <a:srgbClr val="66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均能溶于水</a:t>
            </a:r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</a:rPr>
              <a:t>。</a:t>
            </a:r>
            <a:endParaRPr lang="zh-CN" altLang="en-US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9" presetClass="entr" presetSubtype="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0" grpId="0"/>
      <p:bldP spid="21" grpId="0"/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4339" name="Text Box 3"/>
          <p:cNvSpPr txBox="1"/>
          <p:nvPr/>
        </p:nvSpPr>
        <p:spPr>
          <a:xfrm>
            <a:off x="2057400" y="3429000"/>
            <a:ext cx="82600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600" b="1">
                <a:latin typeface="Arial" panose="020b0604020202020204" pitchFamily="34" charset="0"/>
              </a:rPr>
              <a:t>Cu(OH)</a:t>
            </a:r>
            <a:r>
              <a:rPr lang="en-US" altLang="zh-CN" sz="3600" b="1" baseline="-25000">
                <a:latin typeface="Arial" panose="020b0604020202020204" pitchFamily="34" charset="0"/>
              </a:rPr>
              <a:t>2</a:t>
            </a:r>
            <a:r>
              <a:rPr lang="en-US" altLang="zh-CN" sz="3600" b="1">
                <a:solidFill>
                  <a:srgbClr val="CC0000"/>
                </a:solidFill>
                <a:latin typeface="Arial" panose="020b0604020202020204" pitchFamily="34" charset="0"/>
              </a:rPr>
              <a:t>  +    H</a:t>
            </a:r>
            <a:r>
              <a:rPr lang="en-US" altLang="zh-CN" sz="3600" b="1" baseline="-25000">
                <a:solidFill>
                  <a:srgbClr val="CC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600" b="1">
                <a:solidFill>
                  <a:srgbClr val="CC0000"/>
                </a:solidFill>
                <a:latin typeface="Arial" panose="020b0604020202020204" pitchFamily="34" charset="0"/>
              </a:rPr>
              <a:t>SO</a:t>
            </a:r>
            <a:r>
              <a:rPr lang="en-US" altLang="zh-CN" sz="3600" b="1" baseline="-25000">
                <a:solidFill>
                  <a:srgbClr val="CC0000"/>
                </a:solidFill>
                <a:latin typeface="Arial" panose="020b0604020202020204" pitchFamily="34" charset="0"/>
              </a:rPr>
              <a:t>4</a:t>
            </a:r>
            <a:r>
              <a:rPr lang="en-US" altLang="zh-CN" sz="3600" b="1">
                <a:solidFill>
                  <a:srgbClr val="CC0000"/>
                </a:solidFill>
                <a:latin typeface="Arial" panose="020b0604020202020204" pitchFamily="34" charset="0"/>
              </a:rPr>
              <a:t> = </a:t>
            </a:r>
            <a:r>
              <a:rPr lang="en-US" altLang="zh-CN" sz="3600" b="1">
                <a:solidFill>
                  <a:srgbClr val="6600FF"/>
                </a:solidFill>
                <a:latin typeface="Arial" panose="020b0604020202020204" pitchFamily="34" charset="0"/>
              </a:rPr>
              <a:t>CuSO</a:t>
            </a:r>
            <a:r>
              <a:rPr lang="en-US" altLang="zh-CN" sz="3600" b="1" baseline="-25000">
                <a:solidFill>
                  <a:srgbClr val="6600FF"/>
                </a:solidFill>
                <a:latin typeface="Arial" panose="020b0604020202020204" pitchFamily="34" charset="0"/>
              </a:rPr>
              <a:t>4</a:t>
            </a:r>
            <a:r>
              <a:rPr lang="en-US" altLang="zh-CN" sz="3600" b="1">
                <a:solidFill>
                  <a:srgbClr val="6600FF"/>
                </a:solidFill>
                <a:latin typeface="Arial" panose="020b0604020202020204" pitchFamily="34" charset="0"/>
              </a:rPr>
              <a:t> </a:t>
            </a:r>
            <a:r>
              <a:rPr lang="en-US" altLang="zh-CN" sz="3600" b="1">
                <a:solidFill>
                  <a:srgbClr val="CC0000"/>
                </a:solidFill>
                <a:latin typeface="Arial" panose="020b0604020202020204" pitchFamily="34" charset="0"/>
              </a:rPr>
              <a:t>+ 2  </a:t>
            </a:r>
            <a:r>
              <a:rPr lang="en-US" altLang="zh-CN" sz="3600" b="1">
                <a:solidFill>
                  <a:srgbClr val="0000CC"/>
                </a:solidFill>
                <a:latin typeface="Arial" panose="020b0604020202020204" pitchFamily="34" charset="0"/>
              </a:rPr>
              <a:t>H</a:t>
            </a:r>
            <a:r>
              <a:rPr lang="en-US" altLang="zh-CN" sz="3600" b="1" baseline="-25000">
                <a:solidFill>
                  <a:srgbClr val="0000CC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600" b="1">
                <a:solidFill>
                  <a:srgbClr val="0000CC"/>
                </a:solidFill>
                <a:latin typeface="Arial" panose="020b0604020202020204" pitchFamily="34" charset="0"/>
              </a:rPr>
              <a:t>O</a:t>
            </a:r>
            <a:r>
              <a:rPr lang="en-US" altLang="zh-CN" b="1">
                <a:latin typeface="Arial" panose="020b0604020202020204" pitchFamily="34" charset="0"/>
              </a:rPr>
              <a:t>  </a:t>
            </a:r>
            <a:endParaRPr lang="zh-CN" altLang="en-US" b="1">
              <a:latin typeface="Arial" panose="020b0604020202020204" pitchFamily="34" charset="0"/>
            </a:endParaRPr>
          </a:p>
        </p:txBody>
      </p:sp>
      <p:sp>
        <p:nvSpPr>
          <p:cNvPr id="8196" name="Text Box 4"/>
          <p:cNvSpPr txBox="1"/>
          <p:nvPr/>
        </p:nvSpPr>
        <p:spPr>
          <a:xfrm>
            <a:off x="1752600" y="685800"/>
            <a:ext cx="6788150" cy="70675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zh-CN" altLang="en-US" sz="40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碱</a:t>
            </a:r>
            <a:r>
              <a:rPr lang="zh-CN" altLang="en-US" sz="40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能与</a:t>
            </a:r>
            <a:r>
              <a:rPr lang="zh-CN" altLang="en-US" sz="40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酸</a:t>
            </a:r>
            <a:r>
              <a:rPr lang="zh-CN" altLang="en-US" sz="40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反应生成</a:t>
            </a:r>
            <a:r>
              <a:rPr lang="zh-CN" altLang="en-US" sz="40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</a:t>
            </a:r>
            <a:r>
              <a:rPr lang="zh-CN" altLang="en-US" sz="40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和</a:t>
            </a:r>
            <a:r>
              <a:rPr lang="zh-CN" altLang="en-US" sz="4000" b="1">
                <a:solidFill>
                  <a:srgbClr val="66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水</a:t>
            </a:r>
            <a:r>
              <a:rPr lang="zh-CN" altLang="en-US" sz="40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。</a:t>
            </a:r>
            <a:endParaRPr lang="zh-CN" altLang="en-US" sz="4000" b="1">
              <a:solidFill>
                <a:srgbClr val="0000FF"/>
              </a:solidFill>
              <a:latin typeface="Arial" panose="020b0604020202020204" pitchFamily="34" charset="0"/>
              <a:ea typeface="华文隶书" panose="02010800040101010101" pitchFamily="2" charset="-122"/>
            </a:endParaRPr>
          </a:p>
        </p:txBody>
      </p:sp>
      <p:sp>
        <p:nvSpPr>
          <p:cNvPr id="14341" name="矩形 4"/>
          <p:cNvSpPr/>
          <p:nvPr/>
        </p:nvSpPr>
        <p:spPr>
          <a:xfrm>
            <a:off x="2057400" y="2590800"/>
            <a:ext cx="81584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600" b="1">
                <a:latin typeface="Arial" panose="020b0604020202020204" pitchFamily="34" charset="0"/>
              </a:rPr>
              <a:t>Cu(OH)</a:t>
            </a:r>
            <a:r>
              <a:rPr lang="en-US" altLang="zh-CN" sz="3600" b="1" baseline="-25000">
                <a:latin typeface="Arial" panose="020b0604020202020204" pitchFamily="34" charset="0"/>
              </a:rPr>
              <a:t>2</a:t>
            </a:r>
            <a:r>
              <a:rPr lang="en-US" altLang="zh-CN" sz="3600" b="1">
                <a:solidFill>
                  <a:srgbClr val="CC0000"/>
                </a:solidFill>
                <a:latin typeface="Arial" panose="020b0604020202020204" pitchFamily="34" charset="0"/>
              </a:rPr>
              <a:t>  + 2  HCl    = </a:t>
            </a:r>
            <a:r>
              <a:rPr lang="en-US" altLang="zh-CN" sz="3600" b="1">
                <a:solidFill>
                  <a:srgbClr val="6600FF"/>
                </a:solidFill>
                <a:latin typeface="Arial" panose="020b0604020202020204" pitchFamily="34" charset="0"/>
              </a:rPr>
              <a:t>CuCl</a:t>
            </a:r>
            <a:r>
              <a:rPr lang="en-US" altLang="zh-CN" sz="3600" b="1" baseline="-25000">
                <a:solidFill>
                  <a:srgbClr val="6600FF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600" b="1">
                <a:solidFill>
                  <a:srgbClr val="6600FF"/>
                </a:solidFill>
                <a:latin typeface="Arial" panose="020b0604020202020204" pitchFamily="34" charset="0"/>
              </a:rPr>
              <a:t>   </a:t>
            </a:r>
            <a:r>
              <a:rPr lang="en-US" altLang="zh-CN" sz="3600" b="1">
                <a:solidFill>
                  <a:srgbClr val="CC0000"/>
                </a:solidFill>
                <a:latin typeface="Arial" panose="020b0604020202020204" pitchFamily="34" charset="0"/>
              </a:rPr>
              <a:t>+ 2  </a:t>
            </a:r>
            <a:r>
              <a:rPr lang="en-US" altLang="zh-CN" sz="3600" b="1">
                <a:solidFill>
                  <a:srgbClr val="0000CC"/>
                </a:solidFill>
                <a:latin typeface="Arial" panose="020b0604020202020204" pitchFamily="34" charset="0"/>
              </a:rPr>
              <a:t>H</a:t>
            </a:r>
            <a:r>
              <a:rPr lang="en-US" altLang="zh-CN" sz="3600" b="1" baseline="-25000">
                <a:solidFill>
                  <a:srgbClr val="0000CC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600" b="1">
                <a:solidFill>
                  <a:srgbClr val="0000CC"/>
                </a:solidFill>
                <a:latin typeface="Arial" panose="020b0604020202020204" pitchFamily="34" charset="0"/>
              </a:rPr>
              <a:t>O</a:t>
            </a:r>
            <a:endParaRPr lang="en-US" altLang="zh-CN" sz="3600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4342" name="圆角矩形 12"/>
          <p:cNvSpPr/>
          <p:nvPr/>
        </p:nvSpPr>
        <p:spPr>
          <a:xfrm>
            <a:off x="9144000" y="2514600"/>
            <a:ext cx="1066800" cy="17526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66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4343" name="圆角矩形 13"/>
          <p:cNvSpPr/>
          <p:nvPr/>
        </p:nvSpPr>
        <p:spPr>
          <a:xfrm>
            <a:off x="6705600" y="2514600"/>
            <a:ext cx="1600200" cy="17526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4344" name="圆角矩形 14"/>
          <p:cNvSpPr/>
          <p:nvPr/>
        </p:nvSpPr>
        <p:spPr>
          <a:xfrm>
            <a:off x="4876800" y="2514600"/>
            <a:ext cx="1447800" cy="16764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66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4345" name="圆角矩形 15"/>
          <p:cNvSpPr/>
          <p:nvPr/>
        </p:nvSpPr>
        <p:spPr>
          <a:xfrm>
            <a:off x="2133600" y="2514600"/>
            <a:ext cx="1905000" cy="16764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4346" name="矩形 16"/>
          <p:cNvSpPr/>
          <p:nvPr/>
        </p:nvSpPr>
        <p:spPr>
          <a:xfrm>
            <a:off x="2743200" y="4343400"/>
            <a:ext cx="48831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碱</a:t>
            </a:r>
            <a:endParaRPr lang="zh-CN" altLang="en-US" sz="24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4347" name="矩形 17"/>
          <p:cNvSpPr/>
          <p:nvPr/>
        </p:nvSpPr>
        <p:spPr>
          <a:xfrm>
            <a:off x="5257800" y="4419600"/>
            <a:ext cx="48831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酸</a:t>
            </a:r>
            <a:endParaRPr lang="zh-CN" altLang="en-US" sz="2400" b="1">
              <a:solidFill>
                <a:srgbClr val="C0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4348" name="矩形 18"/>
          <p:cNvSpPr/>
          <p:nvPr/>
        </p:nvSpPr>
        <p:spPr>
          <a:xfrm>
            <a:off x="9448800" y="4343400"/>
            <a:ext cx="48831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水</a:t>
            </a:r>
            <a:endParaRPr lang="zh-CN" altLang="en-US" sz="24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4349" name="矩形 19"/>
          <p:cNvSpPr/>
          <p:nvPr/>
        </p:nvSpPr>
        <p:spPr>
          <a:xfrm>
            <a:off x="7239000" y="4419600"/>
            <a:ext cx="48831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</a:t>
            </a:r>
            <a:endParaRPr lang="zh-CN" altLang="en-US" sz="24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905000" y="914400"/>
            <a:ext cx="8540750" cy="50158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kern="1200" cap="none" spc="0" normalizeH="0" baseline="0" noProof="0"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碱</a:t>
            </a:r>
            <a:r>
              <a:rPr kumimoji="0" lang="zh-CN" altLang="en-US" sz="4000" b="1" kern="1200" cap="none" spc="0" normalizeH="0" baseline="0" noProof="0">
                <a:solidFill>
                  <a:srgbClr val="D60093"/>
                </a:solidFill>
                <a:latin typeface="Arial" panose="020b0604020202020204" pitchFamily="34" charset="0"/>
                <a:ea typeface="华文隶书" panose="02010800040101010101" pitchFamily="2" charset="-122"/>
                <a:cs typeface="+mn-cs"/>
              </a:rPr>
              <a:t>具有一些相似的化学性质：</a:t>
            </a:r>
            <a:endParaRPr kumimoji="0" lang="zh-CN" altLang="en-US" sz="4000" b="1" kern="1200" cap="none" spc="0" normalizeH="0" baseline="0" noProof="0">
              <a:solidFill>
                <a:srgbClr val="D60093"/>
              </a:solidFill>
              <a:latin typeface="Arial" panose="020b0604020202020204" pitchFamily="34" charset="0"/>
              <a:ea typeface="华文隶书" panose="02010800040101010101" pitchFamily="2" charset="-122"/>
              <a:cs typeface="+mn-cs"/>
            </a:endParaRPr>
          </a:p>
          <a:p>
            <a:pPr marR="0" indent="808355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1.</a:t>
            </a:r>
            <a:r>
              <a:rPr kumimoji="0" lang="zh-CN" altLang="en-US" sz="4000" b="1" kern="1200" cap="none" spc="0" normalizeH="0" baseline="0" noProof="0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  <a:cs typeface="+mn-cs"/>
              </a:rPr>
              <a:t>碱溶液</a:t>
            </a:r>
            <a:r>
              <a:rPr kumimoji="0" lang="zh-CN" altLang="en-US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能使</a:t>
            </a:r>
            <a:r>
              <a:rPr kumimoji="0" lang="zh-CN" altLang="en-US" sz="4000" b="1" kern="1200" cap="none" spc="0" normalizeH="0" baseline="0" noProof="0">
                <a:solidFill>
                  <a:srgbClr val="9900CC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紫色石蕊溶液</a:t>
            </a:r>
            <a:r>
              <a:rPr kumimoji="0" lang="zh-CN" altLang="en-US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变蓝，使无色酚酞溶液变红。</a:t>
            </a:r>
            <a:endParaRPr kumimoji="0" lang="zh-CN" altLang="en-US" sz="4000" b="1" kern="1200" cap="none" spc="0" normalizeH="0" baseline="0" noProof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R="0" indent="808355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2.</a:t>
            </a:r>
            <a:r>
              <a:rPr kumimoji="0" lang="zh-CN" altLang="en-US" sz="4000" b="1" kern="1200" cap="none" spc="0" normalizeH="0" baseline="0" noProof="0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  <a:cs typeface="+mn-cs"/>
              </a:rPr>
              <a:t>碱</a:t>
            </a:r>
            <a:r>
              <a:rPr kumimoji="0" lang="zh-CN" altLang="en-US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跟</a:t>
            </a:r>
            <a:r>
              <a:rPr kumimoji="0" lang="zh-CN" altLang="en-US" sz="4000" b="1" kern="1200" cap="none" spc="0" normalizeH="0" baseline="0" noProof="0">
                <a:solidFill>
                  <a:srgbClr val="9900CC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多数非金属氧化物</a:t>
            </a:r>
            <a:r>
              <a:rPr kumimoji="0" lang="zh-CN" altLang="en-US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起反应，生成盐和水。</a:t>
            </a:r>
            <a:endParaRPr kumimoji="0" lang="zh-CN" altLang="en-US" sz="4000" b="1" kern="1200" cap="none" spc="0" normalizeH="0" baseline="0" noProof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R="0" indent="808355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3.</a:t>
            </a:r>
            <a:r>
              <a:rPr kumimoji="0" lang="zh-CN" altLang="en-US" sz="4000" b="1" kern="1200" cap="none" spc="0" normalizeH="0" baseline="0" noProof="0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  <a:cs typeface="+mn-cs"/>
              </a:rPr>
              <a:t>碱溶液</a:t>
            </a:r>
            <a:r>
              <a:rPr kumimoji="0" lang="zh-CN" altLang="en-US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跟</a:t>
            </a:r>
            <a:r>
              <a:rPr kumimoji="0" lang="zh-CN" altLang="en-US" sz="4000" b="1" kern="1200" cap="none" spc="0" normalizeH="0" baseline="0" noProof="0">
                <a:solidFill>
                  <a:srgbClr val="9900CC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某些盐溶液</a:t>
            </a:r>
            <a:r>
              <a:rPr kumimoji="0" lang="zh-CN" altLang="en-US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起反应，生成另一种盐和另一种碱。</a:t>
            </a:r>
            <a:endParaRPr kumimoji="0" lang="zh-CN" altLang="en-US" sz="4000" b="1" kern="1200" cap="none" spc="0" normalizeH="0" baseline="0" noProof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R="0" indent="808355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4.</a:t>
            </a:r>
            <a:r>
              <a:rPr kumimoji="0" lang="zh-CN" altLang="en-US" sz="4000" b="1" kern="1200" cap="none" spc="0" normalizeH="0" baseline="0" noProof="0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  <a:cs typeface="+mn-cs"/>
              </a:rPr>
              <a:t>碱</a:t>
            </a:r>
            <a:r>
              <a:rPr kumimoji="0" lang="zh-CN" altLang="en-US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能与</a:t>
            </a:r>
            <a:r>
              <a:rPr kumimoji="0" lang="zh-CN" altLang="en-US" sz="4000" b="1" kern="1200" cap="none" spc="0" normalizeH="0" baseline="0" noProof="0">
                <a:solidFill>
                  <a:srgbClr val="9900CC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酸</a:t>
            </a:r>
            <a:r>
              <a:rPr kumimoji="0" lang="zh-CN" altLang="en-US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反应生成</a:t>
            </a:r>
            <a:r>
              <a:rPr kumimoji="0" lang="zh-CN" altLang="en-US" sz="4000" b="1" kern="1200" cap="none" spc="0" normalizeH="0" baseline="0" noProof="0">
                <a:solidFill>
                  <a:srgbClr val="9900CC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盐</a:t>
            </a:r>
            <a:r>
              <a:rPr kumimoji="0" lang="zh-CN" altLang="en-US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和</a:t>
            </a:r>
            <a:r>
              <a:rPr kumimoji="0" lang="zh-CN" altLang="en-US" sz="4000" b="1" kern="1200" cap="none" spc="0" normalizeH="0" baseline="0" noProof="0">
                <a:solidFill>
                  <a:srgbClr val="9900CC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水</a:t>
            </a:r>
            <a:r>
              <a:rPr kumimoji="0" lang="zh-CN" altLang="en-US" sz="4000" b="1" kern="1200" cap="none" spc="0" normalizeH="0" baseline="0" noProof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。</a:t>
            </a:r>
            <a:r>
              <a:rPr kumimoji="0" lang="zh-CN" altLang="en-US" b="1" kern="1200" cap="none" spc="0" normalizeH="0" baseline="0" noProof="0"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 </a:t>
            </a:r>
            <a:endParaRPr kumimoji="0" lang="zh-CN" altLang="en-US" b="1" kern="1200" cap="none" spc="0" normalizeH="0" baseline="0" noProof="0"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3" name="Text Box 3"/>
          <p:cNvSpPr txBox="1"/>
          <p:nvPr/>
        </p:nvSpPr>
        <p:spPr>
          <a:xfrm>
            <a:off x="3352800" y="2895600"/>
            <a:ext cx="2971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CC0000"/>
                </a:solidFill>
                <a:latin typeface="Arial" panose="020b0604020202020204" pitchFamily="34" charset="0"/>
              </a:rPr>
              <a:t>HCl  →  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800" b="1" baseline="30000">
                <a:solidFill>
                  <a:srgbClr val="0000FF"/>
                </a:solidFill>
                <a:latin typeface="Arial" panose="020b0604020202020204" pitchFamily="34" charset="0"/>
              </a:rPr>
              <a:t>+</a:t>
            </a:r>
            <a:r>
              <a:rPr lang="en-US" altLang="zh-CN" sz="2800" b="1" baseline="30000">
                <a:solidFill>
                  <a:srgbClr val="CC0000"/>
                </a:solidFill>
                <a:latin typeface="Arial" panose="020b0604020202020204" pitchFamily="34" charset="0"/>
              </a:rPr>
              <a:t>  </a:t>
            </a:r>
            <a:r>
              <a:rPr lang="en-US" altLang="zh-CN" sz="2800" b="1">
                <a:solidFill>
                  <a:srgbClr val="CC0000"/>
                </a:solidFill>
                <a:latin typeface="Arial" panose="020b0604020202020204" pitchFamily="34" charset="0"/>
              </a:rPr>
              <a:t>+ Cl</a:t>
            </a:r>
            <a:r>
              <a:rPr lang="en-US" altLang="zh-CN" sz="2800" b="1" baseline="30000">
                <a:solidFill>
                  <a:srgbClr val="CC0000"/>
                </a:solidFill>
                <a:latin typeface="Arial" panose="020b0604020202020204" pitchFamily="34" charset="0"/>
              </a:rPr>
              <a:t>-</a:t>
            </a:r>
            <a:endParaRPr lang="en-US" altLang="zh-CN" sz="28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Text Box 5"/>
          <p:cNvSpPr txBox="1"/>
          <p:nvPr/>
        </p:nvSpPr>
        <p:spPr>
          <a:xfrm>
            <a:off x="2951322" y="5029200"/>
            <a:ext cx="369062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800" b="1">
                <a:solidFill>
                  <a:srgbClr val="CC0000"/>
                </a:solidFill>
                <a:latin typeface="Arial" panose="020b0604020202020204" pitchFamily="34" charset="0"/>
              </a:rPr>
              <a:t>NaOH   →  Na</a:t>
            </a:r>
            <a:r>
              <a:rPr lang="en-US" altLang="zh-CN" sz="2800" b="1" baseline="30000">
                <a:solidFill>
                  <a:srgbClr val="CC0000"/>
                </a:solidFill>
                <a:latin typeface="Arial" panose="020b0604020202020204" pitchFamily="34" charset="0"/>
              </a:rPr>
              <a:t>+ </a:t>
            </a:r>
            <a:r>
              <a:rPr lang="en-US" altLang="zh-CN" sz="2800" b="1">
                <a:solidFill>
                  <a:srgbClr val="CC0000"/>
                </a:solidFill>
                <a:latin typeface="Arial" panose="020b0604020202020204" pitchFamily="34" charset="0"/>
              </a:rPr>
              <a:t>+  </a:t>
            </a:r>
            <a:r>
              <a:rPr lang="en-US" altLang="zh-CN" sz="2800" b="1">
                <a:latin typeface="Arial" panose="020b0604020202020204" pitchFamily="34" charset="0"/>
              </a:rPr>
              <a:t>OH</a:t>
            </a:r>
            <a:r>
              <a:rPr lang="en-US" altLang="zh-CN" sz="2800" b="1" baseline="30000">
                <a:latin typeface="Arial" panose="020b0604020202020204" pitchFamily="34" charset="0"/>
              </a:rPr>
              <a:t>-</a:t>
            </a:r>
            <a:endParaRPr lang="en-US" altLang="zh-CN" sz="2800" b="1">
              <a:latin typeface="Arial" panose="020b0604020202020204" pitchFamily="34" charset="0"/>
            </a:endParaRPr>
          </a:p>
        </p:txBody>
      </p:sp>
      <p:sp>
        <p:nvSpPr>
          <p:cNvPr id="16388" name="Text Box 6"/>
          <p:cNvSpPr txBox="1"/>
          <p:nvPr/>
        </p:nvSpPr>
        <p:spPr>
          <a:xfrm>
            <a:off x="1524000" y="304800"/>
            <a:ext cx="2209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>
                <a:latin typeface="华文行楷" panose="02010800040101010101" charset="-122"/>
                <a:ea typeface="华文行楷" panose="02010800040101010101" charset="-122"/>
              </a:rPr>
              <a:t>【</a:t>
            </a:r>
            <a:r>
              <a:rPr lang="zh-CN" altLang="en-US" sz="2800">
                <a:latin typeface="华文行楷" panose="02010800040101010101" charset="-122"/>
                <a:ea typeface="华文行楷" panose="02010800040101010101" charset="-122"/>
                <a:hlinkClick r:id="rId2" action="ppaction://hlinkfile"/>
              </a:rPr>
              <a:t>实验</a:t>
            </a:r>
            <a:r>
              <a:rPr lang="en-US" altLang="zh-CN" sz="2800">
                <a:latin typeface="华文行楷" panose="02010800040101010101" charset="-122"/>
                <a:ea typeface="华文行楷" panose="02010800040101010101" charset="-122"/>
              </a:rPr>
              <a:t>10-7 】</a:t>
            </a:r>
            <a:endParaRPr lang="zh-CN" altLang="en-US" sz="2800"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838200"/>
            <a:ext cx="678180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1163955"/>
            <a:r>
              <a:rPr lang="zh-CN" altLang="en-US" sz="28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蒸馏水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和</a:t>
            </a:r>
            <a:r>
              <a:rPr lang="zh-CN" altLang="en-US" sz="28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乙醇</a:t>
            </a:r>
            <a:r>
              <a:rPr lang="zh-CN" altLang="en-US" sz="2800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不能导电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，</a:t>
            </a:r>
            <a:r>
              <a:rPr lang="zh-CN" altLang="en-US" sz="28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盐酸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、</a:t>
            </a:r>
            <a:r>
              <a:rPr lang="zh-CN" altLang="en-US" sz="28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硫酸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、</a:t>
            </a:r>
            <a:r>
              <a:rPr lang="zh-CN" altLang="en-US" sz="28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氢氧化钠溶液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、</a:t>
            </a:r>
            <a:r>
              <a:rPr lang="zh-CN" altLang="en-US" sz="28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氢氧化钙溶液</a:t>
            </a:r>
            <a:r>
              <a:rPr lang="zh-CN" altLang="en-US" sz="2800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能导电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。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6390" name="矩形 6"/>
          <p:cNvSpPr/>
          <p:nvPr/>
        </p:nvSpPr>
        <p:spPr>
          <a:xfrm>
            <a:off x="1524000" y="838200"/>
            <a:ext cx="16129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latin typeface="Arial" panose="020b0604020202020204" pitchFamily="34" charset="0"/>
              </a:rPr>
              <a:t>【</a:t>
            </a:r>
            <a:r>
              <a:rPr lang="zh-CN" altLang="en-US" sz="2800" b="1">
                <a:latin typeface="Arial" panose="020b0604020202020204" pitchFamily="34" charset="0"/>
              </a:rPr>
              <a:t>现象</a:t>
            </a:r>
            <a:r>
              <a:rPr lang="en-US" altLang="zh-CN" sz="2800" b="1">
                <a:latin typeface="Arial" panose="020b0604020202020204" pitchFamily="34" charset="0"/>
              </a:rPr>
              <a:t>】</a:t>
            </a:r>
            <a:endParaRPr lang="zh-CN" altLang="en-US" sz="2800">
              <a:latin typeface="Arial" panose="020b0604020202020204" pitchFamily="34" charset="0"/>
            </a:endParaRPr>
          </a:p>
        </p:txBody>
      </p:sp>
      <p:sp>
        <p:nvSpPr>
          <p:cNvPr id="16391" name="矩形 7"/>
          <p:cNvSpPr/>
          <p:nvPr/>
        </p:nvSpPr>
        <p:spPr>
          <a:xfrm>
            <a:off x="1524000" y="1752600"/>
            <a:ext cx="16129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latin typeface="Arial" panose="020b0604020202020204" pitchFamily="34" charset="0"/>
              </a:rPr>
              <a:t>【</a:t>
            </a:r>
            <a:r>
              <a:rPr lang="zh-CN" altLang="en-US" sz="2800" b="1">
                <a:latin typeface="Arial" panose="020b0604020202020204" pitchFamily="34" charset="0"/>
              </a:rPr>
              <a:t>分析</a:t>
            </a:r>
            <a:r>
              <a:rPr lang="en-US" altLang="zh-CN" sz="2800" b="1">
                <a:latin typeface="Arial" panose="020b0604020202020204" pitchFamily="34" charset="0"/>
              </a:rPr>
              <a:t>】</a:t>
            </a:r>
            <a:endParaRPr lang="zh-CN" altLang="en-US" sz="2800">
              <a:latin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600" y="1752600"/>
            <a:ext cx="868680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1163955"/>
            <a:r>
              <a:rPr lang="zh-CN" altLang="en-US" sz="28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蒸馏水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和</a:t>
            </a:r>
            <a:r>
              <a:rPr lang="zh-CN" altLang="en-US" sz="28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乙醇</a:t>
            </a:r>
            <a:r>
              <a:rPr lang="zh-CN" altLang="en-US" sz="2800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不存在带电的粒子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，</a:t>
            </a:r>
            <a:r>
              <a:rPr lang="zh-CN" altLang="en-US" sz="28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盐酸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、</a:t>
            </a:r>
            <a:r>
              <a:rPr lang="zh-CN" altLang="en-US" sz="28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硫酸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、</a:t>
            </a:r>
            <a:r>
              <a:rPr lang="zh-CN" altLang="en-US" sz="28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氢氧化钠溶液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、</a:t>
            </a:r>
            <a:r>
              <a:rPr lang="zh-CN" altLang="en-US" sz="28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氢氧化钙溶液中</a:t>
            </a:r>
            <a:r>
              <a:rPr lang="zh-CN" altLang="en-US" sz="2800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存在带电的粒子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。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14845" y="3048000"/>
            <a:ext cx="89598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800080"/>
                </a:solidFill>
                <a:latin typeface="Arial" panose="020b0604020202020204" pitchFamily="34" charset="0"/>
              </a:rPr>
              <a:t>酸→</a:t>
            </a:r>
            <a:endParaRPr lang="en-US" altLang="x-none" sz="2800" b="1">
              <a:solidFill>
                <a:srgbClr val="800080"/>
              </a:solidFill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25143" y="5029200"/>
            <a:ext cx="252984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800080"/>
                </a:solidFill>
                <a:latin typeface="Arial" panose="020b0604020202020204" pitchFamily="34" charset="0"/>
              </a:rPr>
              <a:t>金属离子</a:t>
            </a:r>
            <a:r>
              <a:rPr lang="en-US" altLang="zh-CN" sz="2800" b="1">
                <a:solidFill>
                  <a:srgbClr val="800080"/>
                </a:solidFill>
                <a:latin typeface="Arial" panose="020b0604020202020204" pitchFamily="34" charset="0"/>
              </a:rPr>
              <a:t>+ 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</a:rPr>
              <a:t>OH</a:t>
            </a:r>
            <a:r>
              <a:rPr lang="en-US" altLang="zh-CN" sz="2800" b="1" baseline="30000">
                <a:solidFill>
                  <a:srgbClr val="0000FF"/>
                </a:solidFill>
                <a:latin typeface="Arial" panose="020b0604020202020204" pitchFamily="34" charset="0"/>
              </a:rPr>
              <a:t>-</a:t>
            </a:r>
            <a:endParaRPr lang="zh-CN" altLang="en-US" sz="2800" b="1" baseline="300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4200" y="3276600"/>
            <a:ext cx="156591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CC0000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800" b="1" baseline="-25000">
                <a:solidFill>
                  <a:srgbClr val="CC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b="1">
                <a:solidFill>
                  <a:srgbClr val="CC0000"/>
                </a:solidFill>
                <a:latin typeface="Arial" panose="020b0604020202020204" pitchFamily="34" charset="0"/>
              </a:rPr>
              <a:t>SO</a:t>
            </a:r>
            <a:r>
              <a:rPr lang="en-US" altLang="zh-CN" sz="2800" b="1" baseline="-25000">
                <a:solidFill>
                  <a:srgbClr val="CC0000"/>
                </a:solidFill>
                <a:latin typeface="Arial" panose="020b0604020202020204" pitchFamily="34" charset="0"/>
              </a:rPr>
              <a:t>4</a:t>
            </a:r>
            <a:r>
              <a:rPr lang="en-US" altLang="zh-CN" sz="2800" b="1">
                <a:solidFill>
                  <a:srgbClr val="CC0000"/>
                </a:solidFill>
                <a:latin typeface="Arial" panose="020b0604020202020204" pitchFamily="34" charset="0"/>
              </a:rPr>
              <a:t>→</a:t>
            </a:r>
            <a:endParaRPr lang="zh-CN" altLang="en-US" sz="2800" b="1">
              <a:latin typeface="Arial" panose="020b0604020202020204" pitchFamily="34" charset="0"/>
            </a:endParaRPr>
          </a:p>
        </p:txBody>
      </p:sp>
      <p:sp>
        <p:nvSpPr>
          <p:cNvPr id="14348" name="矩形 12"/>
          <p:cNvSpPr/>
          <p:nvPr/>
        </p:nvSpPr>
        <p:spPr>
          <a:xfrm>
            <a:off x="2854325" y="5410200"/>
            <a:ext cx="195453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CC0000"/>
                </a:solidFill>
                <a:latin typeface="Arial" panose="020b0604020202020204" pitchFamily="34" charset="0"/>
              </a:rPr>
              <a:t>Ca(OH)</a:t>
            </a:r>
            <a:r>
              <a:rPr lang="en-US" altLang="zh-CN" sz="2800" b="1" baseline="-25000">
                <a:solidFill>
                  <a:srgbClr val="CC0000"/>
                </a:solidFill>
                <a:latin typeface="Arial" panose="020b0604020202020204" pitchFamily="34" charset="0"/>
              </a:rPr>
              <a:t>2 </a:t>
            </a:r>
            <a:r>
              <a:rPr lang="en-US" altLang="zh-CN" sz="2800" b="1">
                <a:solidFill>
                  <a:srgbClr val="CC0000"/>
                </a:solidFill>
                <a:latin typeface="Arial" panose="020b0604020202020204" pitchFamily="34" charset="0"/>
              </a:rPr>
              <a:t>→</a:t>
            </a:r>
            <a:endParaRPr lang="zh-CN" altLang="en-US" sz="2800" b="1">
              <a:latin typeface="Arial" panose="020b0604020202020204" pitchFamily="34" charset="0"/>
            </a:endParaRPr>
          </a:p>
        </p:txBody>
      </p:sp>
      <p:sp>
        <p:nvSpPr>
          <p:cNvPr id="14" name="圆角矩形 15"/>
          <p:cNvSpPr/>
          <p:nvPr/>
        </p:nvSpPr>
        <p:spPr>
          <a:xfrm>
            <a:off x="4724400" y="2819400"/>
            <a:ext cx="457200" cy="9144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4350" name="圆角矩形 15"/>
          <p:cNvSpPr/>
          <p:nvPr/>
        </p:nvSpPr>
        <p:spPr>
          <a:xfrm>
            <a:off x="5902325" y="5029200"/>
            <a:ext cx="685800" cy="9144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6" name="矩形 16"/>
          <p:cNvSpPr/>
          <p:nvPr/>
        </p:nvSpPr>
        <p:spPr>
          <a:xfrm>
            <a:off x="4572000" y="3733800"/>
            <a:ext cx="94869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 b="1">
                <a:latin typeface="Arial" panose="020b0604020202020204" pitchFamily="34" charset="0"/>
              </a:rPr>
              <a:t>氢离子</a:t>
            </a:r>
            <a:endParaRPr lang="zh-CN" altLang="en-US" sz="2000" b="1">
              <a:latin typeface="Arial" panose="020b0604020202020204" pitchFamily="34" charset="0"/>
            </a:endParaRPr>
          </a:p>
        </p:txBody>
      </p:sp>
      <p:sp>
        <p:nvSpPr>
          <p:cNvPr id="14352" name="矩形 16"/>
          <p:cNvSpPr/>
          <p:nvPr/>
        </p:nvSpPr>
        <p:spPr>
          <a:xfrm>
            <a:off x="5410200" y="6019800"/>
            <a:ext cx="145923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 b="1">
                <a:latin typeface="Arial" panose="020b0604020202020204" pitchFamily="34" charset="0"/>
              </a:rPr>
              <a:t>氢氧根离子</a:t>
            </a:r>
            <a:endParaRPr lang="zh-CN" altLang="en-US" sz="2000" b="1">
              <a:latin typeface="Arial" panose="020b0604020202020204" pitchFamily="34" charset="0"/>
            </a:endParaRPr>
          </a:p>
        </p:txBody>
      </p:sp>
      <p:sp>
        <p:nvSpPr>
          <p:cNvPr id="14353" name="右大括号 17"/>
          <p:cNvSpPr/>
          <p:nvPr/>
        </p:nvSpPr>
        <p:spPr>
          <a:xfrm>
            <a:off x="6477000" y="3048000"/>
            <a:ext cx="384175" cy="685800"/>
          </a:xfrm>
          <a:prstGeom prst="rightBrace">
            <a:avLst>
              <a:gd name="adj1" fmla="val 8330"/>
              <a:gd name="adj2" fmla="val 50000"/>
            </a:avLst>
          </a:prstGeom>
          <a:noFill/>
          <a:ln w="34925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4354" name="右大括号 18"/>
          <p:cNvSpPr/>
          <p:nvPr/>
        </p:nvSpPr>
        <p:spPr>
          <a:xfrm>
            <a:off x="6664325" y="5181600"/>
            <a:ext cx="384175" cy="685800"/>
          </a:xfrm>
          <a:prstGeom prst="rightBrace">
            <a:avLst>
              <a:gd name="adj1" fmla="val 8330"/>
              <a:gd name="adj2" fmla="val 50000"/>
            </a:avLst>
          </a:prstGeom>
          <a:noFill/>
          <a:ln w="34925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848600" y="3048000"/>
            <a:ext cx="221234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800" b="1" baseline="30000">
                <a:solidFill>
                  <a:srgbClr val="0000FF"/>
                </a:solidFill>
                <a:latin typeface="Arial" panose="020b0604020202020204" pitchFamily="34" charset="0"/>
              </a:rPr>
              <a:t>+</a:t>
            </a:r>
            <a:r>
              <a:rPr lang="en-US" altLang="zh-CN" sz="2800" b="1">
                <a:solidFill>
                  <a:srgbClr val="800080"/>
                </a:solidFill>
                <a:latin typeface="Arial" panose="020b0604020202020204" pitchFamily="34" charset="0"/>
              </a:rPr>
              <a:t>+</a:t>
            </a:r>
            <a:r>
              <a:rPr lang="zh-CN" altLang="en-US" sz="2800" b="1">
                <a:solidFill>
                  <a:srgbClr val="800080"/>
                </a:solidFill>
                <a:latin typeface="Arial" panose="020b0604020202020204" pitchFamily="34" charset="0"/>
              </a:rPr>
              <a:t>酸根离子</a:t>
            </a:r>
            <a:endParaRPr lang="zh-CN" altLang="en-US" sz="2800">
              <a:latin typeface="Arial" panose="020b0604020202020204" pitchFamily="34" charset="0"/>
            </a:endParaRPr>
          </a:p>
        </p:txBody>
      </p:sp>
      <p:sp>
        <p:nvSpPr>
          <p:cNvPr id="21" name="圆角矩形标注 20"/>
          <p:cNvSpPr/>
          <p:nvPr/>
        </p:nvSpPr>
        <p:spPr>
          <a:xfrm>
            <a:off x="6324600" y="3886200"/>
            <a:ext cx="4191000" cy="914400"/>
          </a:xfrm>
          <a:prstGeom prst="wedgeRoundRectCallout">
            <a:avLst>
              <a:gd name="adj1" fmla="val -8565"/>
              <a:gd name="adj2" fmla="val -96088"/>
              <a:gd name="adj3" fmla="val 16667"/>
            </a:avLst>
          </a:prstGeom>
          <a:noFill/>
          <a:ln w="28575" cap="flat" cmpd="sng">
            <a:solidFill>
              <a:srgbClr val="9900CC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lnSpc>
                <a:spcPts val="2000"/>
              </a:lnSpc>
            </a:pPr>
            <a:r>
              <a:rPr lang="zh-CN" altLang="en-US" sz="20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酸在水溶液中都能解离出</a:t>
            </a:r>
            <a:r>
              <a:rPr lang="en-US" altLang="zh-CN" sz="2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H</a:t>
            </a:r>
            <a:r>
              <a:rPr lang="en-US" altLang="zh-CN" sz="2000" b="1" baseline="3000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20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2000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酸根离子</a:t>
            </a:r>
            <a:r>
              <a:rPr lang="zh-CN" altLang="en-US" sz="20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，即在不同的酸溶液中</a:t>
            </a:r>
            <a:r>
              <a:rPr lang="zh-CN" altLang="en-US" sz="2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都含有</a:t>
            </a:r>
            <a:r>
              <a:rPr lang="en-US" altLang="zh-CN" sz="20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H</a:t>
            </a:r>
            <a:r>
              <a:rPr lang="en-US" altLang="zh-CN" sz="2000" b="1" baseline="3000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20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，所以</a:t>
            </a:r>
            <a:r>
              <a:rPr lang="zh-CN" altLang="en-US" sz="20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酸</a:t>
            </a:r>
            <a:r>
              <a:rPr lang="zh-CN" altLang="en-US" sz="20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有一些</a:t>
            </a:r>
            <a:endParaRPr lang="zh-CN" altLang="en-US" sz="20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18513" y="4419600"/>
            <a:ext cx="221996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相似的化学性质。</a:t>
            </a:r>
            <a:endParaRPr lang="zh-CN" altLang="en-US" sz="2000">
              <a:solidFill>
                <a:srgbClr val="C0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197725" y="5029200"/>
            <a:ext cx="89598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800080"/>
                </a:solidFill>
                <a:latin typeface="Arial" panose="020b0604020202020204" pitchFamily="34" charset="0"/>
              </a:rPr>
              <a:t>碱→</a:t>
            </a:r>
            <a:endParaRPr lang="zh-CN" altLang="en-US" sz="2800">
              <a:latin typeface="Arial" panose="020b0604020202020204" pitchFamily="34" charset="0"/>
            </a:endParaRPr>
          </a:p>
        </p:txBody>
      </p:sp>
      <p:sp>
        <p:nvSpPr>
          <p:cNvPr id="24" name="圆角矩形标注 23"/>
          <p:cNvSpPr/>
          <p:nvPr/>
        </p:nvSpPr>
        <p:spPr>
          <a:xfrm>
            <a:off x="7086600" y="5638800"/>
            <a:ext cx="3581400" cy="1219200"/>
          </a:xfrm>
          <a:prstGeom prst="wedgeRoundRectCallout">
            <a:avLst>
              <a:gd name="adj1" fmla="val 38602"/>
              <a:gd name="adj2" fmla="val -65731"/>
              <a:gd name="adj3" fmla="val 16667"/>
            </a:avLst>
          </a:prstGeom>
          <a:noFill/>
          <a:ln w="28575" cap="flat" cmpd="sng">
            <a:solidFill>
              <a:srgbClr val="9900CC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lnSpc>
                <a:spcPts val="2000"/>
              </a:lnSpc>
            </a:pPr>
            <a:r>
              <a:rPr lang="zh-CN" altLang="en-US" sz="20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碱在水溶液中都能解离出金属离子和</a:t>
            </a:r>
            <a:r>
              <a:rPr lang="en-US" altLang="zh-CN" sz="2000" b="1">
                <a:solidFill>
                  <a:srgbClr val="C00000"/>
                </a:solidFill>
                <a:latin typeface="Arial" panose="020b0604020202020204" pitchFamily="34" charset="0"/>
              </a:rPr>
              <a:t>OH</a:t>
            </a:r>
            <a:r>
              <a:rPr lang="en-US" altLang="zh-CN" sz="2000" b="1" baseline="30000">
                <a:solidFill>
                  <a:srgbClr val="C00000"/>
                </a:solidFill>
                <a:latin typeface="Arial" panose="020b0604020202020204" pitchFamily="34" charset="0"/>
              </a:rPr>
              <a:t>-</a:t>
            </a:r>
            <a:r>
              <a:rPr lang="en-US" altLang="zh-CN" sz="2000" b="1">
                <a:latin typeface="Arial" panose="020b0604020202020204" pitchFamily="34" charset="0"/>
              </a:rPr>
              <a:t> </a:t>
            </a:r>
            <a:r>
              <a:rPr lang="zh-CN" altLang="en-US" sz="20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，即在不同的碱溶液中都含有</a:t>
            </a:r>
            <a:r>
              <a:rPr lang="en-US" altLang="zh-CN" sz="20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OH</a:t>
            </a:r>
            <a:r>
              <a:rPr lang="en-US" altLang="zh-CN" sz="2000" b="1" baseline="3000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-</a:t>
            </a:r>
            <a:r>
              <a:rPr lang="zh-CN" altLang="en-US" sz="20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，所以</a:t>
            </a:r>
            <a:r>
              <a:rPr lang="zh-CN" altLang="en-US" sz="20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碱</a:t>
            </a:r>
            <a:r>
              <a:rPr lang="zh-CN" altLang="en-US" sz="20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也有一些</a:t>
            </a:r>
            <a:endParaRPr lang="zh-CN" altLang="en-US" sz="20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229600" y="6457950"/>
            <a:ext cx="221996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相似的化学性质。</a:t>
            </a:r>
            <a:endParaRPr lang="zh-CN" altLang="en-US" sz="2000">
              <a:solidFill>
                <a:srgbClr val="C0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4356" name="Picture 20" descr="http://www.pep.com.cn/oldimages/pic_21865.jpg"/>
          <p:cNvPicPr>
            <a:picLocks noChangeAspect="1"/>
          </p:cNvPicPr>
          <p:nvPr/>
        </p:nvPicPr>
        <p:blipFill>
          <a:blip r:embed="rId3"/>
          <a:srcRect r="49611" b="1334"/>
          <a:stretch>
            <a:fillRect/>
          </a:stretch>
        </p:blipFill>
        <p:spPr>
          <a:xfrm>
            <a:off x="1524000" y="2819400"/>
            <a:ext cx="1447800" cy="1987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" name="Picture 20" descr="http://www.pep.com.cn/oldimages/pic_21865.jpg"/>
          <p:cNvPicPr>
            <a:picLocks noChangeAspect="1"/>
          </p:cNvPicPr>
          <p:nvPr/>
        </p:nvPicPr>
        <p:blipFill>
          <a:blip r:embed="rId3"/>
          <a:srcRect l="48598" b="-1334"/>
          <a:stretch>
            <a:fillRect/>
          </a:stretch>
        </p:blipFill>
        <p:spPr>
          <a:xfrm>
            <a:off x="1524000" y="4876800"/>
            <a:ext cx="1433513" cy="1981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411" name="Picture 22" descr="http://img4.imgtn.bdimg.com/it/u=1997220263,1060501733&amp;fm=21&amp;gp=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9638" y="152400"/>
            <a:ext cx="2138362" cy="1447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412" name="TextBox 29"/>
          <p:cNvSpPr txBox="1"/>
          <p:nvPr/>
        </p:nvSpPr>
        <p:spPr>
          <a:xfrm>
            <a:off x="3657600" y="228600"/>
            <a:ext cx="44958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0000FF"/>
                </a:solidFill>
                <a:latin typeface="Arial" panose="020b0604020202020204" pitchFamily="34" charset="0"/>
              </a:rPr>
              <a:t>分别试验盐酸、硫酸、氢氧化钠溶液、氢氧化钙溶液、蒸馏水、乙醇的导电性。</a:t>
            </a:r>
            <a:endParaRPr lang="zh-CN" altLang="en-US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 Box 14"/>
          <p:cNvSpPr txBox="1"/>
          <p:nvPr/>
        </p:nvSpPr>
        <p:spPr>
          <a:xfrm>
            <a:off x="2743200" y="6019800"/>
            <a:ext cx="5114925" cy="706755"/>
          </a:xfrm>
          <a:prstGeom prst="rect">
            <a:avLst/>
          </a:prstGeom>
          <a:solidFill>
            <a:srgbClr val="FFFF99"/>
          </a:solidFill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Arial" panose="020b0604020202020204" pitchFamily="34" charset="0"/>
                <a:ea typeface="楷体_GB2312" pitchFamily="49" charset="-122"/>
              </a:rPr>
              <a:t>干燥的氢氧化钠固体、氢氧化钙固体都不导电，是因为构成它们的离子不能自由移动。</a:t>
            </a:r>
            <a:endParaRPr lang="zh-CN" altLang="en-US" sz="2000" b="1">
              <a:latin typeface="Arial" panose="020b0604020202020204" pitchFamily="34" charset="0"/>
              <a:ea typeface="楷体_GB2312" pitchFamily="49" charset="-122"/>
            </a:endParaRPr>
          </a:p>
        </p:txBody>
      </p:sp>
      <p:pic>
        <p:nvPicPr>
          <p:cNvPr id="30" name="Picture 15" descr="MCj00788600000[1]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5943600"/>
            <a:ext cx="1258888" cy="7826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" name="矩形 30"/>
          <p:cNvSpPr/>
          <p:nvPr/>
        </p:nvSpPr>
        <p:spPr>
          <a:xfrm>
            <a:off x="4724400" y="3276600"/>
            <a:ext cx="195643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800" b="1" baseline="30000">
                <a:solidFill>
                  <a:srgbClr val="0000FF"/>
                </a:solidFill>
                <a:latin typeface="Arial" panose="020b0604020202020204" pitchFamily="34" charset="0"/>
              </a:rPr>
              <a:t>+  </a:t>
            </a:r>
            <a:r>
              <a:rPr lang="en-US" altLang="zh-CN" sz="2800" b="1">
                <a:solidFill>
                  <a:srgbClr val="CC0000"/>
                </a:solidFill>
                <a:latin typeface="Arial" panose="020b0604020202020204" pitchFamily="34" charset="0"/>
              </a:rPr>
              <a:t>+ SO</a:t>
            </a:r>
            <a:r>
              <a:rPr lang="en-US" altLang="zh-CN" sz="2800" b="1" baseline="-25000">
                <a:solidFill>
                  <a:srgbClr val="CC0000"/>
                </a:solidFill>
                <a:latin typeface="Arial" panose="020b0604020202020204" pitchFamily="34" charset="0"/>
              </a:rPr>
              <a:t>4</a:t>
            </a:r>
            <a:r>
              <a:rPr lang="en-US" altLang="zh-CN" sz="2800" b="1" baseline="30000">
                <a:solidFill>
                  <a:srgbClr val="CC0000"/>
                </a:solidFill>
                <a:latin typeface="Arial" panose="020b0604020202020204" pitchFamily="34" charset="0"/>
              </a:rPr>
              <a:t>2-</a:t>
            </a:r>
            <a:r>
              <a:rPr lang="en-US" altLang="zh-CN" sz="2800" b="1">
                <a:solidFill>
                  <a:srgbClr val="CC0000"/>
                </a:solidFill>
                <a:latin typeface="Arial" panose="020b0604020202020204" pitchFamily="34" charset="0"/>
              </a:rPr>
              <a:t> </a:t>
            </a:r>
            <a:endParaRPr lang="zh-CN" altLang="en-US" sz="2800">
              <a:latin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724400" y="5486400"/>
            <a:ext cx="2044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CC0000"/>
                </a:solidFill>
                <a:latin typeface="Arial" panose="020b0604020202020204" pitchFamily="34" charset="0"/>
              </a:rPr>
              <a:t>Ca</a:t>
            </a:r>
            <a:r>
              <a:rPr lang="en-US" altLang="zh-CN" sz="2800" b="1" baseline="30000">
                <a:solidFill>
                  <a:srgbClr val="CC0000"/>
                </a:solidFill>
                <a:latin typeface="Arial" panose="020b0604020202020204" pitchFamily="34" charset="0"/>
              </a:rPr>
              <a:t>2+  </a:t>
            </a:r>
            <a:r>
              <a:rPr lang="en-US" altLang="zh-CN" sz="2800" b="1">
                <a:solidFill>
                  <a:srgbClr val="CC0000"/>
                </a:solidFill>
                <a:latin typeface="Arial" panose="020b0604020202020204" pitchFamily="34" charset="0"/>
              </a:rPr>
              <a:t>+ </a:t>
            </a:r>
            <a:r>
              <a:rPr lang="en-US" altLang="zh-CN" sz="2800" b="1">
                <a:latin typeface="Arial" panose="020b0604020202020204" pitchFamily="34" charset="0"/>
              </a:rPr>
              <a:t>OH</a:t>
            </a:r>
            <a:r>
              <a:rPr lang="en-US" altLang="zh-CN" sz="2800" b="1" baseline="30000">
                <a:latin typeface="Arial" panose="020b0604020202020204" pitchFamily="34" charset="0"/>
              </a:rPr>
              <a:t>-</a:t>
            </a:r>
            <a:r>
              <a:rPr lang="en-US" altLang="zh-CN" sz="2800" b="1">
                <a:latin typeface="Arial" panose="020b0604020202020204" pitchFamily="34" charset="0"/>
              </a:rPr>
              <a:t> </a:t>
            </a:r>
            <a:endParaRPr lang="zh-CN" altLang="en-US" sz="28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3" presetClass="entr" presetSubtype="1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1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4" presetID="3" presetClass="entr" presetSubtype="10" dur="1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1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" presetClass="entr" presetSubtype="0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5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dur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5" grpId="0"/>
      <p:bldP spid="6" grpId="0"/>
      <p:bldP spid="9" grpId="0"/>
      <p:bldP spid="10" grpId="0"/>
      <p:bldP spid="11" grpId="0"/>
      <p:bldP spid="12" grpId="0"/>
      <p:bldP spid="14348" grpId="0"/>
      <p:bldP spid="14" grpId="0"/>
      <p:bldP spid="14350" grpId="0"/>
      <p:bldP spid="16" grpId="0"/>
      <p:bldP spid="14352" grpId="0"/>
      <p:bldP spid="14353" grpId="0"/>
      <p:bldP spid="14354" grpId="0"/>
      <p:bldP spid="19" grpId="0"/>
      <p:bldP spid="21" grpId="0"/>
      <p:bldP spid="22" grpId="0"/>
      <p:bldP spid="23" grpId="0"/>
      <p:bldP spid="24" grpId="0"/>
      <p:bldP spid="25" grpId="0"/>
      <p:bldP spid="29" grpId="0"/>
      <p:bldP spid="31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1267" name="Text Box 3"/>
          <p:cNvSpPr txBox="1"/>
          <p:nvPr/>
        </p:nvSpPr>
        <p:spPr>
          <a:xfrm>
            <a:off x="1524000" y="609600"/>
            <a:ext cx="9144000" cy="2155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400" b="1">
                <a:latin typeface="Arial" panose="020b0604020202020204" pitchFamily="34" charset="0"/>
                <a:ea typeface="华文隶书" panose="02010800040101010101" pitchFamily="2" charset="-122"/>
              </a:rPr>
              <a:t>盐酸（ </a:t>
            </a:r>
            <a:r>
              <a:rPr lang="en-US" altLang="zh-CN" sz="2400" b="1">
                <a:solidFill>
                  <a:srgbClr val="CC0000"/>
                </a:solidFill>
                <a:latin typeface="Arial" panose="020b0604020202020204" pitchFamily="34" charset="0"/>
              </a:rPr>
              <a:t>HCl</a:t>
            </a:r>
            <a:r>
              <a:rPr lang="zh-CN" altLang="en-US" sz="2400" b="1">
                <a:latin typeface="Arial" panose="020b0604020202020204" pitchFamily="34" charset="0"/>
              </a:rPr>
              <a:t> </a:t>
            </a:r>
            <a:r>
              <a:rPr lang="zh-CN" altLang="en-US" sz="2400" b="1">
                <a:latin typeface="Arial" panose="020b0604020202020204" pitchFamily="34" charset="0"/>
                <a:ea typeface="华文隶书" panose="02010800040101010101" pitchFamily="2" charset="-122"/>
              </a:rPr>
              <a:t>）、硫酸（ </a:t>
            </a:r>
            <a:r>
              <a:rPr lang="en-US" altLang="zh-CN" sz="2400" b="1">
                <a:solidFill>
                  <a:srgbClr val="CC0000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400" b="1" baseline="-25000">
                <a:solidFill>
                  <a:srgbClr val="CC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400" b="1">
                <a:solidFill>
                  <a:srgbClr val="CC0000"/>
                </a:solidFill>
                <a:latin typeface="Arial" panose="020b0604020202020204" pitchFamily="34" charset="0"/>
              </a:rPr>
              <a:t>SO</a:t>
            </a:r>
            <a:r>
              <a:rPr lang="en-US" altLang="zh-CN" sz="2400" b="1" baseline="-25000">
                <a:solidFill>
                  <a:srgbClr val="CC0000"/>
                </a:solidFill>
                <a:latin typeface="Arial" panose="020b0604020202020204" pitchFamily="34" charset="0"/>
              </a:rPr>
              <a:t>4</a:t>
            </a:r>
            <a:r>
              <a:rPr lang="zh-CN" altLang="en-US" sz="2400" b="1" baseline="-25000">
                <a:solidFill>
                  <a:srgbClr val="CC0000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400" b="1">
                <a:latin typeface="Arial" panose="020b0604020202020204" pitchFamily="34" charset="0"/>
                <a:ea typeface="华文隶书" panose="02010800040101010101" pitchFamily="2" charset="-122"/>
              </a:rPr>
              <a:t>）属于</a:t>
            </a:r>
            <a:r>
              <a:rPr lang="zh-CN" altLang="en-US" sz="24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酸</a:t>
            </a:r>
            <a:r>
              <a:rPr lang="zh-CN" altLang="en-US" sz="2400" b="1">
                <a:latin typeface="Arial" panose="020b0604020202020204" pitchFamily="34" charset="0"/>
                <a:ea typeface="华文隶书" panose="02010800040101010101" pitchFamily="2" charset="-122"/>
              </a:rPr>
              <a:t>，酸在水溶液中能解离出</a:t>
            </a:r>
            <a:r>
              <a:rPr lang="en-US" altLang="zh-CN" sz="2400" b="1">
                <a:solidFill>
                  <a:srgbClr val="800080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400" b="1" baseline="30000">
                <a:solidFill>
                  <a:srgbClr val="800080"/>
                </a:solidFill>
                <a:latin typeface="Arial" panose="020b0604020202020204" pitchFamily="34" charset="0"/>
              </a:rPr>
              <a:t>+</a:t>
            </a:r>
            <a:r>
              <a:rPr lang="zh-CN" altLang="en-US" sz="2400" b="1">
                <a:latin typeface="Arial" panose="020b0604020202020204" pitchFamily="34" charset="0"/>
                <a:ea typeface="华文隶书" panose="02010800040101010101" pitchFamily="2" charset="-122"/>
              </a:rPr>
              <a:t>和酸根离子</a:t>
            </a:r>
            <a:endParaRPr lang="en-US" altLang="zh-CN" sz="2400" b="1">
              <a:latin typeface="Arial" panose="020b0604020202020204" pitchFamily="34" charset="0"/>
              <a:ea typeface="华文隶书" panose="02010800040101010101" pitchFamily="2" charset="-122"/>
            </a:endParaRPr>
          </a:p>
          <a:p>
            <a:pPr>
              <a:lnSpc>
                <a:spcPts val="2300"/>
              </a:lnSpc>
            </a:pPr>
            <a:r>
              <a:rPr lang="zh-CN" altLang="en-US" sz="2400" b="1">
                <a:solidFill>
                  <a:srgbClr val="800080"/>
                </a:solidFill>
                <a:latin typeface="Arial" panose="020b0604020202020204" pitchFamily="34" charset="0"/>
              </a:rPr>
              <a:t>                             酸→</a:t>
            </a:r>
            <a:r>
              <a:rPr lang="en-US" altLang="zh-CN" sz="2400" b="1">
                <a:solidFill>
                  <a:srgbClr val="800080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400" b="1" baseline="30000">
                <a:solidFill>
                  <a:srgbClr val="800080"/>
                </a:solidFill>
                <a:latin typeface="Arial" panose="020b0604020202020204" pitchFamily="34" charset="0"/>
              </a:rPr>
              <a:t>+</a:t>
            </a:r>
            <a:r>
              <a:rPr lang="en-US" altLang="zh-CN" sz="2400" b="1">
                <a:solidFill>
                  <a:srgbClr val="800080"/>
                </a:solidFill>
                <a:latin typeface="Arial" panose="020b0604020202020204" pitchFamily="34" charset="0"/>
              </a:rPr>
              <a:t>+</a:t>
            </a:r>
            <a:r>
              <a:rPr lang="zh-CN" altLang="en-US" sz="2400" b="1">
                <a:solidFill>
                  <a:srgbClr val="800080"/>
                </a:solidFill>
                <a:latin typeface="Arial" panose="020b0604020202020204" pitchFamily="34" charset="0"/>
              </a:rPr>
              <a:t>酸根离子</a:t>
            </a:r>
            <a:endParaRPr lang="en-US" altLang="zh-CN" sz="2400" b="1">
              <a:solidFill>
                <a:srgbClr val="800080"/>
              </a:solidFill>
              <a:latin typeface="Arial" panose="020b0604020202020204" pitchFamily="34" charset="0"/>
            </a:endParaRPr>
          </a:p>
          <a:p>
            <a:pPr>
              <a:lnSpc>
                <a:spcPts val="2300"/>
              </a:lnSpc>
            </a:pPr>
            <a:r>
              <a:rPr lang="zh-CN" altLang="en-US" sz="2400" b="1">
                <a:solidFill>
                  <a:srgbClr val="800080"/>
                </a:solidFill>
                <a:latin typeface="Arial" panose="020b0604020202020204" pitchFamily="34" charset="0"/>
                <a:ea typeface="华文行楷" panose="02010800040101010101" charset="-122"/>
              </a:rPr>
              <a:t>酸的判断：</a:t>
            </a:r>
            <a:endParaRPr lang="zh-CN" altLang="en-US" sz="2400" b="1">
              <a:solidFill>
                <a:srgbClr val="800080"/>
              </a:solidFill>
              <a:latin typeface="Arial" panose="020b0604020202020204" pitchFamily="34" charset="0"/>
              <a:ea typeface="华文行楷" panose="02010800040101010101" charset="-122"/>
            </a:endParaRPr>
          </a:p>
          <a:p>
            <a:pPr>
              <a:lnSpc>
                <a:spcPts val="2300"/>
              </a:lnSpc>
            </a:pPr>
            <a:r>
              <a:rPr lang="zh-CN" altLang="en-US" sz="2400" b="1">
                <a:latin typeface="Arial" panose="020b0604020202020204" pitchFamily="34" charset="0"/>
              </a:rPr>
              <a:t>从形式看</a:t>
            </a:r>
            <a:r>
              <a:rPr lang="en-US" altLang="zh-CN" sz="2400" b="1">
                <a:latin typeface="Arial" panose="020b0604020202020204" pitchFamily="34" charset="0"/>
              </a:rPr>
              <a:t>:</a:t>
            </a:r>
            <a:r>
              <a:rPr lang="en-US" altLang="zh-CN" sz="2400" b="1">
                <a:solidFill>
                  <a:srgbClr val="D60093"/>
                </a:solidFill>
                <a:latin typeface="Arial" panose="020b0604020202020204" pitchFamily="34" charset="0"/>
              </a:rPr>
              <a:t>①</a:t>
            </a:r>
            <a:r>
              <a:rPr lang="zh-CN" altLang="en-US" sz="2400" b="1">
                <a:solidFill>
                  <a:srgbClr val="D60093"/>
                </a:solidFill>
                <a:latin typeface="Arial" panose="020b0604020202020204" pitchFamily="34" charset="0"/>
              </a:rPr>
              <a:t>名称：某酸。</a:t>
            </a:r>
            <a:r>
              <a:rPr lang="en-US" altLang="x-none" sz="2400" b="1">
                <a:solidFill>
                  <a:srgbClr val="D60093"/>
                </a:solidFill>
                <a:latin typeface="Arial" panose="020b0604020202020204" pitchFamily="34" charset="0"/>
              </a:rPr>
              <a:t>②</a:t>
            </a:r>
            <a:r>
              <a:rPr lang="zh-CN" altLang="en-US" sz="2400" b="1">
                <a:solidFill>
                  <a:srgbClr val="D60093"/>
                </a:solidFill>
                <a:latin typeface="Arial" panose="020b0604020202020204" pitchFamily="34" charset="0"/>
              </a:rPr>
              <a:t>化学式最左边的元素一般是“</a:t>
            </a:r>
            <a:r>
              <a:rPr lang="en-US" altLang="zh-CN" sz="2400" b="1">
                <a:solidFill>
                  <a:srgbClr val="D60093"/>
                </a:solidFill>
                <a:latin typeface="Arial" panose="020b0604020202020204" pitchFamily="34" charset="0"/>
              </a:rPr>
              <a:t>H”</a:t>
            </a:r>
            <a:r>
              <a:rPr lang="zh-CN" altLang="en-US" sz="2400" b="1">
                <a:solidFill>
                  <a:srgbClr val="D60093"/>
                </a:solidFill>
                <a:latin typeface="Arial" panose="020b0604020202020204" pitchFamily="34" charset="0"/>
              </a:rPr>
              <a:t>元素。</a:t>
            </a:r>
            <a:endParaRPr lang="zh-CN" altLang="en-US" sz="2400" b="1">
              <a:solidFill>
                <a:srgbClr val="D60093"/>
              </a:solidFill>
              <a:latin typeface="Arial" panose="020b0604020202020204" pitchFamily="34" charset="0"/>
            </a:endParaRPr>
          </a:p>
          <a:p>
            <a:pPr>
              <a:lnSpc>
                <a:spcPts val="2300"/>
              </a:lnSpc>
            </a:pPr>
            <a:r>
              <a:rPr lang="zh-CN" altLang="en-US" sz="2400" b="1">
                <a:latin typeface="Arial" panose="020b0604020202020204" pitchFamily="34" charset="0"/>
              </a:rPr>
              <a:t>从实质看</a:t>
            </a:r>
            <a:r>
              <a:rPr lang="en-US" altLang="zh-CN" sz="2400" b="1">
                <a:latin typeface="Arial" panose="020b0604020202020204" pitchFamily="34" charset="0"/>
              </a:rPr>
              <a:t>:</a:t>
            </a:r>
            <a:r>
              <a:rPr lang="zh-CN" altLang="en-US" sz="2400" b="1">
                <a:solidFill>
                  <a:srgbClr val="D60093"/>
                </a:solidFill>
                <a:latin typeface="Arial" panose="020b0604020202020204" pitchFamily="34" charset="0"/>
              </a:rPr>
              <a:t>在水溶液中解离的阳离子</a:t>
            </a:r>
            <a:r>
              <a:rPr lang="zh-CN" altLang="en-US" sz="2400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全部是</a:t>
            </a:r>
            <a:r>
              <a:rPr lang="en-US" altLang="zh-CN" sz="2400" b="1">
                <a:solidFill>
                  <a:srgbClr val="D60093"/>
                </a:solidFill>
                <a:latin typeface="Arial" panose="020b0604020202020204" pitchFamily="34" charset="0"/>
              </a:rPr>
              <a:t>H</a:t>
            </a:r>
            <a:r>
              <a:rPr lang="en-US" altLang="zh-CN" sz="2400" b="1" baseline="30000">
                <a:solidFill>
                  <a:srgbClr val="800080"/>
                </a:solidFill>
                <a:latin typeface="Arial" panose="020b0604020202020204" pitchFamily="34" charset="0"/>
              </a:rPr>
              <a:t>+</a:t>
            </a:r>
            <a:endParaRPr lang="en-US" altLang="zh-CN" sz="2400" b="1" baseline="30000">
              <a:solidFill>
                <a:srgbClr val="800080"/>
              </a:solidFill>
              <a:latin typeface="Arial" panose="020b0604020202020204" pitchFamily="34" charset="0"/>
            </a:endParaRPr>
          </a:p>
          <a:p>
            <a:pPr>
              <a:lnSpc>
                <a:spcPts val="2300"/>
              </a:lnSpc>
            </a:pPr>
            <a:endParaRPr lang="zh-CN" altLang="en-US" sz="2000" b="1">
              <a:solidFill>
                <a:srgbClr val="800080"/>
              </a:solidFill>
              <a:latin typeface="Arial" panose="020b0604020202020204" pitchFamily="34" charset="0"/>
            </a:endParaRPr>
          </a:p>
        </p:txBody>
      </p:sp>
      <p:sp>
        <p:nvSpPr>
          <p:cNvPr id="11268" name="Text Box 4"/>
          <p:cNvSpPr txBox="1"/>
          <p:nvPr/>
        </p:nvSpPr>
        <p:spPr>
          <a:xfrm>
            <a:off x="1524000" y="2819400"/>
            <a:ext cx="9144000" cy="2155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400" b="1">
                <a:latin typeface="Arial" panose="020b0604020202020204" pitchFamily="34" charset="0"/>
                <a:ea typeface="华文隶书" panose="02010800040101010101" pitchFamily="2" charset="-122"/>
              </a:rPr>
              <a:t>氢氧化钠（ </a:t>
            </a:r>
            <a:r>
              <a:rPr lang="en-US" altLang="zh-CN" sz="2400" b="1">
                <a:solidFill>
                  <a:srgbClr val="CC0000"/>
                </a:solidFill>
                <a:latin typeface="Arial" panose="020b0604020202020204" pitchFamily="34" charset="0"/>
              </a:rPr>
              <a:t>NaOH</a:t>
            </a:r>
            <a:r>
              <a:rPr lang="zh-CN" altLang="en-US" sz="2400" b="1">
                <a:latin typeface="Arial" panose="020b0604020202020204" pitchFamily="34" charset="0"/>
              </a:rPr>
              <a:t> </a:t>
            </a:r>
            <a:r>
              <a:rPr lang="zh-CN" altLang="en-US" sz="2400" b="1">
                <a:latin typeface="Arial" panose="020b0604020202020204" pitchFamily="34" charset="0"/>
                <a:ea typeface="华文隶书" panose="02010800040101010101" pitchFamily="2" charset="-122"/>
              </a:rPr>
              <a:t>）、氢氧化钙（ </a:t>
            </a:r>
            <a:r>
              <a:rPr lang="en-US" altLang="zh-CN" sz="2400" b="1">
                <a:solidFill>
                  <a:srgbClr val="CC0000"/>
                </a:solidFill>
                <a:latin typeface="Arial" panose="020b0604020202020204" pitchFamily="34" charset="0"/>
              </a:rPr>
              <a:t>Ca(OH)</a:t>
            </a:r>
            <a:r>
              <a:rPr lang="en-US" altLang="zh-CN" sz="2400" b="1" baseline="-25000">
                <a:solidFill>
                  <a:srgbClr val="CC0000"/>
                </a:solidFill>
                <a:latin typeface="Arial" panose="020b0604020202020204" pitchFamily="34" charset="0"/>
              </a:rPr>
              <a:t>2</a:t>
            </a:r>
            <a:r>
              <a:rPr lang="zh-CN" altLang="en-US" sz="2400" b="1">
                <a:latin typeface="Arial" panose="020b0604020202020204" pitchFamily="34" charset="0"/>
              </a:rPr>
              <a:t> </a:t>
            </a:r>
            <a:r>
              <a:rPr lang="zh-CN" altLang="en-US" sz="2400" b="1">
                <a:latin typeface="Arial" panose="020b0604020202020204" pitchFamily="34" charset="0"/>
                <a:ea typeface="华文隶书" panose="02010800040101010101" pitchFamily="2" charset="-122"/>
              </a:rPr>
              <a:t>）属于</a:t>
            </a:r>
            <a:r>
              <a:rPr lang="zh-CN" altLang="en-US" sz="24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碱</a:t>
            </a:r>
            <a:r>
              <a:rPr lang="zh-CN" altLang="en-US" sz="2400" b="1">
                <a:latin typeface="Arial" panose="020b0604020202020204" pitchFamily="34" charset="0"/>
                <a:ea typeface="华文隶书" panose="02010800040101010101" pitchFamily="2" charset="-122"/>
              </a:rPr>
              <a:t>，碱在水溶液中能解离出金属离子和</a:t>
            </a:r>
            <a:r>
              <a:rPr lang="en-US" altLang="zh-CN" sz="2400" b="1">
                <a:solidFill>
                  <a:srgbClr val="800080"/>
                </a:solidFill>
                <a:latin typeface="Arial" panose="020b0604020202020204" pitchFamily="34" charset="0"/>
              </a:rPr>
              <a:t>OH</a:t>
            </a:r>
            <a:r>
              <a:rPr lang="en-US" altLang="zh-CN" sz="2400" b="1" baseline="30000">
                <a:solidFill>
                  <a:srgbClr val="800080"/>
                </a:solidFill>
                <a:latin typeface="Arial" panose="020b0604020202020204" pitchFamily="34" charset="0"/>
              </a:rPr>
              <a:t>-</a:t>
            </a:r>
            <a:endParaRPr lang="en-US" altLang="zh-CN" sz="2400" b="1" baseline="30000">
              <a:solidFill>
                <a:srgbClr val="800080"/>
              </a:solidFill>
              <a:latin typeface="Arial" panose="020b0604020202020204" pitchFamily="34" charset="0"/>
            </a:endParaRPr>
          </a:p>
          <a:p>
            <a:pPr>
              <a:lnSpc>
                <a:spcPts val="2300"/>
              </a:lnSpc>
            </a:pPr>
            <a:r>
              <a:rPr lang="zh-CN" altLang="en-US" sz="2400" b="1">
                <a:solidFill>
                  <a:srgbClr val="800080"/>
                </a:solidFill>
                <a:latin typeface="Arial" panose="020b0604020202020204" pitchFamily="34" charset="0"/>
              </a:rPr>
              <a:t>                           碱→金属离子</a:t>
            </a:r>
            <a:r>
              <a:rPr lang="en-US" altLang="zh-CN" sz="2400" b="1">
                <a:solidFill>
                  <a:srgbClr val="800080"/>
                </a:solidFill>
                <a:latin typeface="Arial" panose="020b0604020202020204" pitchFamily="34" charset="0"/>
              </a:rPr>
              <a:t>+ OH</a:t>
            </a:r>
            <a:r>
              <a:rPr lang="en-US" altLang="zh-CN" sz="2400" b="1" baseline="30000">
                <a:solidFill>
                  <a:srgbClr val="800080"/>
                </a:solidFill>
                <a:latin typeface="Arial" panose="020b0604020202020204" pitchFamily="34" charset="0"/>
              </a:rPr>
              <a:t>-</a:t>
            </a:r>
            <a:endParaRPr lang="en-US" altLang="zh-CN" sz="2400" b="1" baseline="30000">
              <a:solidFill>
                <a:srgbClr val="800080"/>
              </a:solidFill>
              <a:latin typeface="Arial" panose="020b0604020202020204" pitchFamily="34" charset="0"/>
            </a:endParaRPr>
          </a:p>
          <a:p>
            <a:pPr>
              <a:lnSpc>
                <a:spcPts val="2300"/>
              </a:lnSpc>
            </a:pPr>
            <a:r>
              <a:rPr lang="zh-CN" altLang="en-US" sz="2400" b="1">
                <a:solidFill>
                  <a:srgbClr val="800080"/>
                </a:solidFill>
                <a:latin typeface="Arial" panose="020b0604020202020204" pitchFamily="34" charset="0"/>
                <a:ea typeface="华文行楷" panose="02010800040101010101" charset="-122"/>
              </a:rPr>
              <a:t>碱的判断：</a:t>
            </a:r>
            <a:endParaRPr lang="zh-CN" altLang="en-US" sz="2400" b="1">
              <a:solidFill>
                <a:srgbClr val="800080"/>
              </a:solidFill>
              <a:latin typeface="Arial" panose="020b0604020202020204" pitchFamily="34" charset="0"/>
              <a:ea typeface="华文行楷" panose="02010800040101010101" charset="-122"/>
            </a:endParaRPr>
          </a:p>
          <a:p>
            <a:pPr>
              <a:lnSpc>
                <a:spcPts val="2300"/>
              </a:lnSpc>
            </a:pPr>
            <a:r>
              <a:rPr lang="zh-CN" altLang="en-US" sz="2400" b="1">
                <a:latin typeface="Arial" panose="020b0604020202020204" pitchFamily="34" charset="0"/>
              </a:rPr>
              <a:t>从形式看</a:t>
            </a:r>
            <a:r>
              <a:rPr lang="en-US" altLang="zh-CN" sz="2400" b="1">
                <a:latin typeface="Arial" panose="020b0604020202020204" pitchFamily="34" charset="0"/>
              </a:rPr>
              <a:t>:</a:t>
            </a:r>
            <a:r>
              <a:rPr lang="en-US" altLang="zh-CN" sz="2400" b="1">
                <a:solidFill>
                  <a:srgbClr val="D60093"/>
                </a:solidFill>
                <a:latin typeface="Arial" panose="020b0604020202020204" pitchFamily="34" charset="0"/>
              </a:rPr>
              <a:t>①</a:t>
            </a:r>
            <a:r>
              <a:rPr lang="zh-CN" altLang="en-US" sz="2400" b="1">
                <a:solidFill>
                  <a:srgbClr val="D60093"/>
                </a:solidFill>
                <a:latin typeface="Arial" panose="020b0604020202020204" pitchFamily="34" charset="0"/>
              </a:rPr>
              <a:t>名称：氢氧化某。</a:t>
            </a:r>
            <a:r>
              <a:rPr lang="en-US" altLang="x-none" sz="2400" b="1">
                <a:solidFill>
                  <a:srgbClr val="D60093"/>
                </a:solidFill>
                <a:latin typeface="Arial" panose="020b0604020202020204" pitchFamily="34" charset="0"/>
              </a:rPr>
              <a:t>②</a:t>
            </a:r>
            <a:r>
              <a:rPr lang="zh-CN" altLang="en-US" sz="2400" b="1">
                <a:solidFill>
                  <a:srgbClr val="D60093"/>
                </a:solidFill>
                <a:latin typeface="Arial" panose="020b0604020202020204" pitchFamily="34" charset="0"/>
              </a:rPr>
              <a:t>化学式最右边一般是</a:t>
            </a:r>
            <a:r>
              <a:rPr lang="en-US" altLang="zh-CN" sz="2400" b="1">
                <a:solidFill>
                  <a:srgbClr val="D60093"/>
                </a:solidFill>
                <a:latin typeface="Arial" panose="020b0604020202020204" pitchFamily="34" charset="0"/>
              </a:rPr>
              <a:t>OH</a:t>
            </a:r>
            <a:r>
              <a:rPr lang="zh-CN" altLang="en-US" sz="2400" b="1">
                <a:solidFill>
                  <a:srgbClr val="D60093"/>
                </a:solidFill>
                <a:latin typeface="Arial" panose="020b0604020202020204" pitchFamily="34" charset="0"/>
              </a:rPr>
              <a:t>根。</a:t>
            </a:r>
            <a:endParaRPr lang="zh-CN" altLang="en-US" sz="2400" b="1">
              <a:solidFill>
                <a:srgbClr val="D60093"/>
              </a:solidFill>
              <a:latin typeface="Arial" panose="020b0604020202020204" pitchFamily="34" charset="0"/>
            </a:endParaRPr>
          </a:p>
          <a:p>
            <a:pPr>
              <a:lnSpc>
                <a:spcPts val="2300"/>
              </a:lnSpc>
            </a:pPr>
            <a:r>
              <a:rPr lang="zh-CN" altLang="en-US" sz="2400" b="1">
                <a:latin typeface="Arial" panose="020b0604020202020204" pitchFamily="34" charset="0"/>
              </a:rPr>
              <a:t>从实质看</a:t>
            </a:r>
            <a:r>
              <a:rPr lang="en-US" altLang="zh-CN" sz="2400" b="1">
                <a:latin typeface="Arial" panose="020b0604020202020204" pitchFamily="34" charset="0"/>
              </a:rPr>
              <a:t>:</a:t>
            </a:r>
            <a:r>
              <a:rPr lang="zh-CN" altLang="en-US" sz="2400" b="1">
                <a:solidFill>
                  <a:srgbClr val="D60093"/>
                </a:solidFill>
                <a:latin typeface="Arial" panose="020b0604020202020204" pitchFamily="34" charset="0"/>
              </a:rPr>
              <a:t>在水溶液中解离的阴离子</a:t>
            </a:r>
            <a:r>
              <a:rPr lang="zh-CN" altLang="en-US" sz="2400" b="1">
                <a:solidFill>
                  <a:srgbClr val="00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全部是</a:t>
            </a:r>
            <a:r>
              <a:rPr lang="en-US" altLang="zh-CN" sz="2400" b="1">
                <a:solidFill>
                  <a:srgbClr val="D60093"/>
                </a:solidFill>
                <a:latin typeface="Arial" panose="020b0604020202020204" pitchFamily="34" charset="0"/>
              </a:rPr>
              <a:t>OH</a:t>
            </a:r>
            <a:r>
              <a:rPr lang="en-US" altLang="zh-CN" sz="2400" b="1" baseline="30000">
                <a:solidFill>
                  <a:srgbClr val="800080"/>
                </a:solidFill>
                <a:latin typeface="Arial" panose="020b0604020202020204" pitchFamily="34" charset="0"/>
              </a:rPr>
              <a:t>-</a:t>
            </a:r>
            <a:endParaRPr lang="en-US" altLang="zh-CN" sz="2400" b="1" baseline="30000">
              <a:solidFill>
                <a:srgbClr val="800080"/>
              </a:solidFill>
              <a:latin typeface="Arial" panose="020b0604020202020204" pitchFamily="34" charset="0"/>
            </a:endParaRPr>
          </a:p>
          <a:p>
            <a:pPr>
              <a:lnSpc>
                <a:spcPts val="2300"/>
              </a:lnSpc>
            </a:pPr>
            <a:endParaRPr lang="en-US" altLang="zh-CN" sz="2400" b="1">
              <a:solidFill>
                <a:srgbClr val="D60093"/>
              </a:solidFill>
              <a:latin typeface="Arial" panose="020b0604020202020204" pitchFamily="34" charset="0"/>
            </a:endParaRPr>
          </a:p>
        </p:txBody>
      </p:sp>
      <p:sp>
        <p:nvSpPr>
          <p:cNvPr id="11269" name="Text Box 5"/>
          <p:cNvSpPr txBox="1"/>
          <p:nvPr/>
        </p:nvSpPr>
        <p:spPr>
          <a:xfrm>
            <a:off x="1828800" y="5181600"/>
            <a:ext cx="8458200" cy="12712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400" b="1">
                <a:latin typeface="Arial" panose="020b0604020202020204" pitchFamily="34" charset="0"/>
                <a:ea typeface="华文隶书" panose="02010800040101010101" pitchFamily="2" charset="-122"/>
              </a:rPr>
              <a:t>氯化钠（</a:t>
            </a:r>
            <a:r>
              <a:rPr lang="en-US" altLang="zh-CN" sz="2400" b="1">
                <a:solidFill>
                  <a:srgbClr val="CC0000"/>
                </a:solidFill>
                <a:latin typeface="Arial" panose="020b0604020202020204" pitchFamily="34" charset="0"/>
              </a:rPr>
              <a:t>NaC</a:t>
            </a:r>
            <a:r>
              <a:rPr lang="en-US" altLang="zh-CN" sz="2400" b="1">
                <a:latin typeface="Arial" panose="020b0604020202020204" pitchFamily="34" charset="0"/>
                <a:ea typeface="华文隶书" panose="02010800040101010101" pitchFamily="2" charset="-122"/>
              </a:rPr>
              <a:t>l)</a:t>
            </a:r>
            <a:r>
              <a:rPr lang="zh-CN" altLang="en-US" sz="2400" b="1">
                <a:latin typeface="Arial" panose="020b0604020202020204" pitchFamily="34" charset="0"/>
                <a:ea typeface="华文隶书" panose="02010800040101010101" pitchFamily="2" charset="-122"/>
              </a:rPr>
              <a:t>、硫酸铜</a:t>
            </a:r>
            <a:r>
              <a:rPr lang="en-US" altLang="zh-CN" sz="2400" b="1">
                <a:latin typeface="Arial" panose="020b0604020202020204" pitchFamily="34" charset="0"/>
                <a:ea typeface="华文隶书" panose="02010800040101010101" pitchFamily="2" charset="-122"/>
              </a:rPr>
              <a:t>(</a:t>
            </a:r>
            <a:r>
              <a:rPr lang="en-US" altLang="zh-CN" sz="2400" b="1">
                <a:solidFill>
                  <a:srgbClr val="CC0000"/>
                </a:solidFill>
                <a:latin typeface="Arial" panose="020b0604020202020204" pitchFamily="34" charset="0"/>
              </a:rPr>
              <a:t>CuSO</a:t>
            </a:r>
            <a:r>
              <a:rPr lang="en-US" altLang="zh-CN" sz="2400" b="1" baseline="-25000">
                <a:solidFill>
                  <a:srgbClr val="CC0000"/>
                </a:solidFill>
                <a:latin typeface="Arial" panose="020b0604020202020204" pitchFamily="34" charset="0"/>
              </a:rPr>
              <a:t>4</a:t>
            </a:r>
            <a:r>
              <a:rPr lang="en-US" altLang="zh-CN" sz="2400" b="1">
                <a:latin typeface="Arial" panose="020b0604020202020204" pitchFamily="34" charset="0"/>
                <a:ea typeface="华文隶书" panose="02010800040101010101" pitchFamily="2" charset="-122"/>
              </a:rPr>
              <a:t>)</a:t>
            </a:r>
            <a:r>
              <a:rPr lang="zh-CN" altLang="en-US" sz="2400" b="1">
                <a:latin typeface="Arial" panose="020b0604020202020204" pitchFamily="34" charset="0"/>
                <a:ea typeface="华文隶书" panose="02010800040101010101" pitchFamily="2" charset="-122"/>
              </a:rPr>
              <a:t>是酸吗？是碱吗？</a:t>
            </a:r>
            <a:endParaRPr lang="zh-CN" altLang="en-US" sz="2400" b="1">
              <a:latin typeface="Arial" panose="020b0604020202020204" pitchFamily="34" charset="0"/>
              <a:ea typeface="华文隶书" panose="02010800040101010101" pitchFamily="2" charset="-122"/>
            </a:endParaRPr>
          </a:p>
          <a:p>
            <a:pPr>
              <a:lnSpc>
                <a:spcPts val="2300"/>
              </a:lnSpc>
            </a:pPr>
            <a:r>
              <a:rPr lang="en-US" altLang="zh-CN" sz="2400" b="1">
                <a:solidFill>
                  <a:srgbClr val="800080"/>
                </a:solidFill>
                <a:latin typeface="Arial" panose="020b0604020202020204" pitchFamily="34" charset="0"/>
              </a:rPr>
              <a:t>NaCl</a:t>
            </a:r>
            <a:r>
              <a:rPr lang="zh-CN" altLang="en-US" sz="2400" b="1">
                <a:solidFill>
                  <a:srgbClr val="800080"/>
                </a:solidFill>
                <a:latin typeface="Arial" panose="020b0604020202020204" pitchFamily="34" charset="0"/>
              </a:rPr>
              <a:t>、</a:t>
            </a:r>
            <a:r>
              <a:rPr lang="en-US" altLang="zh-CN" sz="2400" b="1">
                <a:solidFill>
                  <a:srgbClr val="800080"/>
                </a:solidFill>
                <a:latin typeface="Arial" panose="020b0604020202020204" pitchFamily="34" charset="0"/>
              </a:rPr>
              <a:t>CuSO</a:t>
            </a:r>
            <a:r>
              <a:rPr lang="en-US" altLang="zh-CN" sz="2400" b="1" baseline="-25000">
                <a:solidFill>
                  <a:srgbClr val="800080"/>
                </a:solidFill>
                <a:latin typeface="Arial" panose="020b0604020202020204" pitchFamily="34" charset="0"/>
              </a:rPr>
              <a:t>4</a:t>
            </a:r>
            <a:r>
              <a:rPr lang="zh-CN" altLang="en-US" sz="2400" b="1">
                <a:solidFill>
                  <a:srgbClr val="800080"/>
                </a:solidFill>
                <a:latin typeface="Arial" panose="020b0604020202020204" pitchFamily="34" charset="0"/>
              </a:rPr>
              <a:t>既不是酸，也不是碱，它们是由金属离子和酸根离子构成的，把它们称为</a:t>
            </a:r>
            <a:r>
              <a:rPr lang="zh-CN" altLang="en-US" sz="24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盐</a:t>
            </a:r>
            <a:r>
              <a:rPr lang="zh-CN" altLang="en-US" sz="2400" b="1">
                <a:solidFill>
                  <a:srgbClr val="800080"/>
                </a:solidFill>
                <a:latin typeface="Arial" panose="020b0604020202020204" pitchFamily="34" charset="0"/>
              </a:rPr>
              <a:t>。</a:t>
            </a:r>
            <a:endParaRPr lang="zh-CN" altLang="en-US" sz="2400" b="1">
              <a:solidFill>
                <a:srgbClr val="800080"/>
              </a:solidFill>
              <a:latin typeface="Arial" panose="020b0604020202020204" pitchFamily="34" charset="0"/>
            </a:endParaRPr>
          </a:p>
          <a:p>
            <a:pPr>
              <a:lnSpc>
                <a:spcPts val="2300"/>
              </a:lnSpc>
            </a:pPr>
            <a:r>
              <a:rPr lang="zh-CN" altLang="en-US" sz="2400" b="1">
                <a:solidFill>
                  <a:srgbClr val="800080"/>
                </a:solidFill>
                <a:latin typeface="Arial" panose="020b0604020202020204" pitchFamily="34" charset="0"/>
                <a:ea typeface="华文行楷" panose="02010800040101010101" charset="-122"/>
              </a:rPr>
              <a:t>盐的判断：</a:t>
            </a:r>
            <a:r>
              <a:rPr lang="zh-CN" altLang="en-US" sz="2400" b="1">
                <a:solidFill>
                  <a:srgbClr val="D60093"/>
                </a:solidFill>
                <a:latin typeface="Arial" panose="020b0604020202020204" pitchFamily="34" charset="0"/>
              </a:rPr>
              <a:t>由金属离子和酸根离子构成。</a:t>
            </a:r>
            <a:endParaRPr lang="zh-CN" altLang="en-US" sz="2000" b="1">
              <a:solidFill>
                <a:srgbClr val="D60093"/>
              </a:solidFill>
              <a:latin typeface="Arial" panose="020b0604020202020204" pitchFamily="34" charset="0"/>
            </a:endParaRPr>
          </a:p>
        </p:txBody>
      </p:sp>
      <p:sp>
        <p:nvSpPr>
          <p:cNvPr id="17414" name="Text Box 6"/>
          <p:cNvSpPr txBox="1"/>
          <p:nvPr/>
        </p:nvSpPr>
        <p:spPr>
          <a:xfrm>
            <a:off x="3886200" y="0"/>
            <a:ext cx="466026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华文行楷" panose="02010800040101010101" charset="-122"/>
              </a:rPr>
              <a:t>酸、碱、盐的区别和判断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ea typeface="华文行楷" panose="02010800040101010101" charset="-122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1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dur="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10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char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11268">
                                            <p:txEl>
                                              <p:char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10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1000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434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8435" name="TextBox 3"/>
          <p:cNvSpPr txBox="1"/>
          <p:nvPr/>
        </p:nvSpPr>
        <p:spPr>
          <a:xfrm>
            <a:off x="4572000" y="914400"/>
            <a:ext cx="2225040" cy="9220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5400">
                <a:solidFill>
                  <a:srgbClr val="0000FF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小    结</a:t>
            </a:r>
            <a:endParaRPr lang="zh-CN" altLang="en-US" sz="5400">
              <a:solidFill>
                <a:srgbClr val="0000FF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8436" name="矩形 4"/>
          <p:cNvSpPr/>
          <p:nvPr/>
        </p:nvSpPr>
        <p:spPr>
          <a:xfrm>
            <a:off x="1752600" y="1981200"/>
            <a:ext cx="8686800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1437005"/>
            <a:r>
              <a:rPr lang="zh-CN" altLang="en-US" sz="5400" b="1">
                <a:solidFill>
                  <a:srgbClr val="C00000"/>
                </a:solidFill>
                <a:latin typeface="Arial" panose="020b0604020202020204" pitchFamily="34" charset="0"/>
              </a:rPr>
              <a:t>酸溶液中都含有</a:t>
            </a:r>
            <a:r>
              <a:rPr lang="en-US" altLang="zh-CN" sz="5400" b="1">
                <a:solidFill>
                  <a:srgbClr val="0000FF"/>
                </a:solidFill>
                <a:latin typeface="Arial" panose="020b0604020202020204" pitchFamily="34" charset="0"/>
              </a:rPr>
              <a:t>H</a:t>
            </a:r>
            <a:r>
              <a:rPr lang="en-US" altLang="zh-CN" sz="5400" b="1" baseline="30000">
                <a:solidFill>
                  <a:srgbClr val="0000FF"/>
                </a:solidFill>
                <a:latin typeface="Arial" panose="020b0604020202020204" pitchFamily="34" charset="0"/>
              </a:rPr>
              <a:t>+</a:t>
            </a:r>
            <a:r>
              <a:rPr lang="zh-CN" altLang="en-US" sz="5400" b="1">
                <a:solidFill>
                  <a:srgbClr val="C00000"/>
                </a:solidFill>
                <a:latin typeface="Arial" panose="020b0604020202020204" pitchFamily="34" charset="0"/>
              </a:rPr>
              <a:t>，碱溶液中都含有</a:t>
            </a:r>
            <a:r>
              <a:rPr lang="en-US" altLang="zh-CN" sz="5400" b="1">
                <a:solidFill>
                  <a:srgbClr val="0000FF"/>
                </a:solidFill>
                <a:latin typeface="Arial" panose="020b0604020202020204" pitchFamily="34" charset="0"/>
              </a:rPr>
              <a:t>OH</a:t>
            </a:r>
            <a:r>
              <a:rPr lang="en-US" altLang="zh-CN" sz="5400" b="1" baseline="30000">
                <a:solidFill>
                  <a:srgbClr val="0000FF"/>
                </a:solidFill>
                <a:latin typeface="Arial" panose="020b0604020202020204" pitchFamily="34" charset="0"/>
              </a:rPr>
              <a:t>-</a:t>
            </a:r>
            <a:r>
              <a:rPr lang="zh-CN" altLang="en-US" sz="5400" b="1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zh-CN" altLang="en-US" sz="5400" b="1">
                <a:latin typeface="Arial" panose="020b0604020202020204" pitchFamily="34" charset="0"/>
              </a:rPr>
              <a:t>。</a:t>
            </a:r>
            <a:r>
              <a:rPr lang="zh-CN" altLang="en-US" sz="5400" b="1">
                <a:solidFill>
                  <a:srgbClr val="9900CC"/>
                </a:solidFill>
                <a:latin typeface="Arial" panose="020b0604020202020204" pitchFamily="34" charset="0"/>
              </a:rPr>
              <a:t>所以酸和碱分别都有一些相似的化学性质。</a:t>
            </a:r>
            <a:endParaRPr lang="zh-CN" altLang="en-US" sz="5400" b="1">
              <a:solidFill>
                <a:srgbClr val="9900CC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omb/>
  </p:transition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NjJjMTcyNzgwYzUwMGI2ODcxNjNkNDNkNTZiMzJhZDQifQ=="/>
  <p:tag name="KSO_WPP_MARK_KEY" val="74887e01-625a-4722-8885-c90c39a9474d"/>
</p:tagLst>
</file>

<file path=ppt/theme/theme1.xml><?xml version="1.0" encoding="utf-8"?>
<a:theme xmlns:r="http://schemas.openxmlformats.org/officeDocument/2006/relationships" xmlns:a="http://schemas.openxmlformats.org/drawingml/2006/main" name="1">
  <a:themeElements>
    <a:clrScheme name="KSO_GREY4">
      <a:dk1>
        <a:srgbClr val="3D3F41"/>
      </a:dk1>
      <a:lt1>
        <a:srgbClr val="FFFFFF"/>
      </a:lt1>
      <a:dk2>
        <a:srgbClr val="454749"/>
      </a:dk2>
      <a:lt2>
        <a:srgbClr val="EAF5FC"/>
      </a:lt2>
      <a:accent1>
        <a:srgbClr val="64606D"/>
      </a:accent1>
      <a:accent2>
        <a:srgbClr val="B99179"/>
      </a:accent2>
      <a:accent3>
        <a:srgbClr val="9994A6"/>
      </a:accent3>
      <a:accent4>
        <a:srgbClr val="CDB7CD"/>
      </a:accent4>
      <a:accent5>
        <a:srgbClr val="B9D9E7"/>
      </a:accent5>
      <a:accent6>
        <a:srgbClr val="FFC000"/>
      </a:accent6>
      <a:hlink>
        <a:srgbClr val="00B0F0"/>
      </a:hlink>
      <a:folHlink>
        <a:srgbClr val="AFB2B4"/>
      </a:folHlink>
    </a:clrScheme>
    <a:fontScheme name="自定义 13">
      <a:majorFont>
        <a:latin typeface="Castellar"/>
        <a:ea typeface="微软雅黑"/>
        <a:cs typeface="Arial"/>
      </a:majorFont>
      <a:minorFont>
        <a:latin typeface="Calibri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192</Paragraphs>
  <Slides>22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41">
      <vt:lpstr>Arial</vt:lpstr>
      <vt:lpstr>Castellar</vt:lpstr>
      <vt:lpstr>微软雅黑</vt:lpstr>
      <vt:lpstr>Calibri</vt:lpstr>
      <vt:lpstr>幼圆</vt:lpstr>
      <vt:lpstr>Webdings</vt:lpstr>
      <vt:lpstr>Times New Roman</vt:lpstr>
      <vt:lpstr>宋体</vt:lpstr>
      <vt:lpstr>Calibri Light</vt:lpstr>
      <vt:lpstr>华文琥珀</vt:lpstr>
      <vt:lpstr>华文中宋</vt:lpstr>
      <vt:lpstr>华文行楷</vt:lpstr>
      <vt:lpstr>黑体</vt:lpstr>
      <vt:lpstr>华文隶书</vt:lpstr>
      <vt:lpstr>Wingdings</vt:lpstr>
      <vt:lpstr>楷体</vt:lpstr>
      <vt:lpstr>华文楷体</vt:lpstr>
      <vt:lpstr>楷体_GB2312</vt:lpstr>
      <vt:lpstr>1</vt:lpstr>
      <vt:lpstr>10-2 常见的酸和碱</vt:lpstr>
      <vt:lpstr>PowerPoint Presentation</vt:lpstr>
      <vt:lpstr>教学目标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2023-05-06T08:42:43.690</cp:lastPrinted>
  <dcterms:created xsi:type="dcterms:W3CDTF">2023-05-06T08:42:43Z</dcterms:created>
  <dcterms:modified xsi:type="dcterms:W3CDTF">2023-05-06T00:42:43Z</dcterms:modified>
</cp:coreProperties>
</file>