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7472" r:id="rId1"/>
    <p:sldMasterId id="2147507509" r:id="rId2"/>
  </p:sldMasterIdLst>
  <p:notesMasterIdLst>
    <p:notesMasterId r:id="rId3"/>
  </p:notesMasterIdLst>
  <p:sldIdLst>
    <p:sldId id="11289" r:id="rId4"/>
    <p:sldId id="11294" r:id="rId5"/>
    <p:sldId id="11298" r:id="rId6"/>
    <p:sldId id="11301" r:id="rId7"/>
    <p:sldId id="11304" r:id="rId8"/>
    <p:sldId id="11307" r:id="rId9"/>
    <p:sldId id="11310" r:id="rId10"/>
    <p:sldId id="11313" r:id="rId11"/>
    <p:sldId id="11316" r:id="rId12"/>
    <p:sldId id="11319" r:id="rId13"/>
    <p:sldId id="11322" r:id="rId14"/>
    <p:sldId id="11325" r:id="rId15"/>
    <p:sldId id="11328" r:id="rId16"/>
    <p:sldId id="11331" r:id="rId17"/>
    <p:sldId id="11334" r:id="rId18"/>
    <p:sldId id="11337" r:id="rId19"/>
    <p:sldId id="11340" r:id="rId20"/>
    <p:sldId id="11343" r:id="rId21"/>
    <p:sldId id="11346" r:id="rId22"/>
    <p:sldId id="11349" r:id="rId23"/>
    <p:sldId id="11352" r:id="rId24"/>
    <p:sldId id="11355" r:id="rId25"/>
    <p:sldId id="11358" r:id="rId26"/>
    <p:sldId id="11361" r:id="rId27"/>
    <p:sldId id="11364" r:id="rId28"/>
    <p:sldId id="11367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7473" r:id="rId1"/>
    <p:sldLayoutId id="2147507474" r:id="rId2"/>
    <p:sldLayoutId id="2147507475" r:id="rId3"/>
    <p:sldLayoutId id="2147507476" r:id="rId4"/>
    <p:sldLayoutId id="2147507477" r:id="rId5"/>
    <p:sldLayoutId id="2147507478" r:id="rId6"/>
    <p:sldLayoutId id="2147507479" r:id="rId7"/>
    <p:sldLayoutId id="2147507480" r:id="rId8"/>
    <p:sldLayoutId id="2147507481" r:id="rId9"/>
    <p:sldLayoutId id="2147507482" r:id="rId10"/>
    <p:sldLayoutId id="21475074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7510" r:id="rId1"/>
    <p:sldLayoutId id="2147507511" r:id="rId2"/>
    <p:sldLayoutId id="2147507512" r:id="rId3"/>
    <p:sldLayoutId id="2147507513" r:id="rId4"/>
    <p:sldLayoutId id="2147507514" r:id="rId5"/>
    <p:sldLayoutId id="2147507515" r:id="rId6"/>
    <p:sldLayoutId id="2147507516" r:id="rId7"/>
    <p:sldLayoutId id="2147507517" r:id="rId8"/>
    <p:sldLayoutId id="2147507518" r:id="rId9"/>
    <p:sldLayoutId id="2147507519" r:id="rId10"/>
    <p:sldLayoutId id="2147507520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tags" Target="../tags/tag168.xml"/><Relationship Id="rId18" Type="http://schemas.openxmlformats.org/officeDocument/2006/relationships/tags" Target="../tags/tag169.xml"/><Relationship Id="rId19" Type="http://schemas.openxmlformats.org/officeDocument/2006/relationships/tags" Target="../tags/tag170.xml"/><Relationship Id="rId20" Type="http://schemas.openxmlformats.org/officeDocument/2006/relationships/tags" Target="../tags/tag171.xml"/><Relationship Id="rId21" Type="http://schemas.openxmlformats.org/officeDocument/2006/relationships/tags" Target="../tags/tag172.xml"/><Relationship Id="rId22" Type="http://schemas.openxmlformats.org/officeDocument/2006/relationships/tags" Target="../tags/tag173.xml"/><Relationship Id="rId23" Type="http://schemas.openxmlformats.org/officeDocument/2006/relationships/tags" Target="../tags/tag174.xml"/><Relationship Id="rId24" Type="http://schemas.openxmlformats.org/officeDocument/2006/relationships/tags" Target="../tags/tag175.xml"/><Relationship Id="rId25" Type="http://schemas.openxmlformats.org/officeDocument/2006/relationships/tags" Target="../tags/tag176.xml"/><Relationship Id="rId26" Type="http://schemas.openxmlformats.org/officeDocument/2006/relationships/tags" Target="../tags/tag177.xml"/><Relationship Id="rId27" Type="http://schemas.openxmlformats.org/officeDocument/2006/relationships/tags" Target="../tags/tag178.xml"/><Relationship Id="rId28" Type="http://schemas.openxmlformats.org/officeDocument/2006/relationships/tags" Target="../tags/tag179.xml"/><Relationship Id="rId29" Type="http://schemas.openxmlformats.org/officeDocument/2006/relationships/tags" Target="../tags/tag18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tags" Target="../tags/tag212.xml"/><Relationship Id="rId14" Type="http://schemas.openxmlformats.org/officeDocument/2006/relationships/tags" Target="../tags/tag213.xml"/><Relationship Id="rId15" Type="http://schemas.openxmlformats.org/officeDocument/2006/relationships/tags" Target="../tags/tag214.xml"/><Relationship Id="rId16" Type="http://schemas.openxmlformats.org/officeDocument/2006/relationships/tags" Target="../tags/tag215.xml"/><Relationship Id="rId17" Type="http://schemas.openxmlformats.org/officeDocument/2006/relationships/tags" Target="../tags/tag216.xml"/><Relationship Id="rId18" Type="http://schemas.openxmlformats.org/officeDocument/2006/relationships/tags" Target="../tags/tag217.xml"/><Relationship Id="rId19" Type="http://schemas.openxmlformats.org/officeDocument/2006/relationships/tags" Target="../tags/tag218.xml"/><Relationship Id="rId20" Type="http://schemas.openxmlformats.org/officeDocument/2006/relationships/tags" Target="../tags/tag219.xml"/><Relationship Id="rId21" Type="http://schemas.openxmlformats.org/officeDocument/2006/relationships/tags" Target="../tags/tag220.xml"/><Relationship Id="rId22" Type="http://schemas.openxmlformats.org/officeDocument/2006/relationships/tags" Target="../tags/tag221.xml"/><Relationship Id="rId23" Type="http://schemas.openxmlformats.org/officeDocument/2006/relationships/tags" Target="../tags/tag222.xml"/><Relationship Id="rId24" Type="http://schemas.openxmlformats.org/officeDocument/2006/relationships/tags" Target="../tags/tag223.xml"/><Relationship Id="rId25" Type="http://schemas.openxmlformats.org/officeDocument/2006/relationships/tags" Target="../tags/tag224.xml"/><Relationship Id="rId26" Type="http://schemas.openxmlformats.org/officeDocument/2006/relationships/tags" Target="../tags/tag225.xml"/><Relationship Id="rId27" Type="http://schemas.openxmlformats.org/officeDocument/2006/relationships/tags" Target="../tags/tag226.xml"/><Relationship Id="rId28" Type="http://schemas.openxmlformats.org/officeDocument/2006/relationships/tags" Target="../tags/tag227.xml"/><Relationship Id="rId29" Type="http://schemas.openxmlformats.org/officeDocument/2006/relationships/tags" Target="../tags/tag228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2024年农业科技发展方案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农业科技发展目标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农业科技发展背景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农业科技发展重点任务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农业科技发展预期成果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农业科技发展保障措施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农业科技发展背景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当前农业发展现状</a:t>
            </a:r>
            <a:endParaRPr altLang="en-US" lang="zh-CN"/>
          </a:p>
        </p:txBody>
      </p:sp>
      <p:sp>
        <p:nvSpPr>
          <p:cNvPr id="10489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4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农业产值持续增长，成为国民经济的重要支柱产业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农业科技创新能力不断提升，为农业发展提供有力支撑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农业产业链不断完善，农产品质量安全水平稳步提高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96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农业资源环境压力加大，可持续发展面临挑战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农业科技的重要性</a:t>
            </a:r>
            <a:endParaRPr altLang="en-US" lang="zh-CN"/>
          </a:p>
        </p:txBody>
      </p:sp>
      <p:sp>
        <p:nvSpPr>
          <p:cNvPr id="104901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1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提高农业生产效率：通过科技手段改进农业生产方式，降低成本，提高产量和质量。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保障粮食安全：农业科技创新是解决粮食问题的根本途径，为全球粮食安全作出贡献。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2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促进可持续发展：农业科技发展有助于保护环境、节约资源，实现农业的可持续发展。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提高农民收入：通过科技手段提高农产品附加值和市场竞争力，增加农民收入，改善生活水平。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农业科技发展趋势</a:t>
            </a:r>
            <a:endParaRPr altLang="en-US" lang="zh-CN"/>
          </a:p>
        </p:txBody>
      </p:sp>
      <p:sp>
        <p:nvSpPr>
          <p:cNvPr id="10490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生物技术：利用基因编辑技术、生物农药等，提高农产品品质和产量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智能化技术：农业装备自动化、智能化，提高生产效率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信息化技术：利用大数据、物联网等技术，实现农业信息共享和智能化管理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可持续技术：发展生态农业、循环农业等，降低环境污染，实现可持续发展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91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农业科技发展目标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提高农业生产效率</a:t>
            </a:r>
            <a:endParaRPr altLang="en-US" lang="zh-CN"/>
          </a:p>
        </p:txBody>
      </p:sp>
      <p:sp>
        <p:nvSpPr>
          <p:cNvPr id="10491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通过引进智能化农业装备，提高农业生产自动化水平。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优化农业产业结构，提高农业产业链的协同效应。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加强农业科技创新，研发更多高效、环保的农业品种和技术。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推广精准农业技术，实现个性化种植和养殖。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提升农产品品质与安全</a:t>
            </a:r>
            <a:endParaRPr altLang="en-US" lang="zh-CN"/>
          </a:p>
        </p:txBody>
      </p:sp>
      <p:sp>
        <p:nvSpPr>
          <p:cNvPr id="104925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提高农产品质量检测标准，加强质量安全管理。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推广有机、绿色、无公害等环保农业生产方式，减少化肥和农药使用。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加强农业科技创新，研发高品质、高附加值的农产品品种。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建立农产品质量追溯体系，确保农产品来源可追溯、质量可控制。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促进农业可持续发展</a:t>
            </a:r>
            <a:endParaRPr altLang="en-US" lang="zh-CN"/>
          </a:p>
        </p:txBody>
      </p:sp>
      <p:sp>
        <p:nvSpPr>
          <p:cNvPr id="10493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提高农业生产效率：通过科技手段，提高农业生产效率，降低生产成本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保护生态环境：发展生态农业，减少环境污染，保护农村生态环境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提升农产品质量：通过科技手段，提高农产品质量，满足消费者需求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促进农民增收：通过科技手段，提高农民收入，改善农民生活水平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3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农业科技发展重点任务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农业科技创新与转化</a:t>
            </a:r>
            <a:endParaRPr altLang="en-US" lang="zh-CN"/>
          </a:p>
        </p:txBody>
      </p:sp>
      <p:sp>
        <p:nvSpPr>
          <p:cNvPr id="104940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培育优质、高产、抗逆性强的农作物新品种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促进产学研用深度融合，加速农业科技成果转化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加强农业信息技术研究与应用，推动农业数字化转型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研发智能化的农业装备与技术，提高农业生产效率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智慧农业建设与应用</a:t>
            </a:r>
            <a:endParaRPr altLang="en-US" lang="zh-CN"/>
          </a:p>
        </p:txBody>
      </p:sp>
      <p:sp>
        <p:nvSpPr>
          <p:cNvPr id="104948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9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智慧农业技术：利用物联网、大数据、人工智能等技术提升农业生产效率和质量。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智慧农业装备：研发和推广智能化农业机械，降低劳动强度，提高生产效率。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智慧农业服务：建立农业信息化服务平台，提供智能化农业咨询和服务。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智慧农业生态：推动农业与生态环境的和谐发展，实现农业可持续发展。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农业生态保护与修复</a:t>
            </a:r>
            <a:endParaRPr altLang="en-US" lang="zh-CN"/>
          </a:p>
        </p:txBody>
      </p:sp>
      <p:sp>
        <p:nvSpPr>
          <p:cNvPr id="10495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重点任务：加强农业生态环境保护，推进生态农业发展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目标：提高农产品质量安全水平，促进农业可持续发展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意义：保障国家粮食安全，促进生态文明建设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具体措施：推广生态种植、养殖技术，实施化肥农药减量行动，推进农业废弃物资源化利用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农业农村人才培养与引进</a:t>
            </a:r>
            <a:endParaRPr altLang="en-US" lang="zh-CN"/>
          </a:p>
        </p:txBody>
      </p:sp>
      <p:sp>
        <p:nvSpPr>
          <p:cNvPr id="10496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培养新型职业农民，提高农民科技素质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加强农业科技人才队伍建设，引进高层次人才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建立农业科技人才库，为农业科技创新提供人才支持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鼓励社会力量参与农业科技人才培养，形成多元化培养格局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农业科技发展保障措施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加强政策支持与引导</a:t>
            </a:r>
            <a:endParaRPr altLang="en-US" lang="zh-CN"/>
          </a:p>
        </p:txBody>
      </p:sp>
      <p:sp>
        <p:nvSpPr>
          <p:cNvPr id="10497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制定农业科技发展政策，明确发展目标和重点领域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加大对农业科技研发和推广的支持力度，提高资金投入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建立农业科技人才引进和培养机制，加强人才队伍建设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完善农业科技知识产权保护制度，激发创新活力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加大资金投入力度</a:t>
            </a:r>
            <a:endParaRPr altLang="en-US" lang="zh-CN"/>
          </a:p>
        </p:txBody>
      </p:sp>
      <p:sp>
        <p:nvSpPr>
          <p:cNvPr id="104979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设立专项资金，用于农业科技研发和推广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鼓励企业增加农业科技投入，给予税收优惠等政策支持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加强与金融机构合作，为农业科技企业提供贷款支持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引导社会资本进入农业科技领域，拓宽融资渠道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完善科技服务体系</a:t>
            </a:r>
            <a:endParaRPr altLang="en-US" lang="zh-CN"/>
          </a:p>
        </p:txBody>
      </p:sp>
      <p:sp>
        <p:nvSpPr>
          <p:cNvPr id="10498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加强农业科技人才培养，提高服务质量和水平。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建立农业科技服务网络，提高服务覆盖面和效率。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完善农业科技服务机制，加强与政府、企业、科研机构的合作与交流。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加大农业科技服务投入，提高服务保障能力。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加强国际合作与交流</a:t>
            </a:r>
            <a:endParaRPr altLang="en-US" lang="zh-CN"/>
          </a:p>
        </p:txBody>
      </p:sp>
      <p:sp>
        <p:nvSpPr>
          <p:cNvPr id="104991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2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5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引进国外先进农业科技和经验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推广中国农业科技成果和经验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参与国际农业科技项目和活动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加强与国际农业科研机构的合作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500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农业科技发展预期成果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农业生产效率明显提升</a:t>
            </a:r>
            <a:endParaRPr altLang="en-US" lang="zh-CN"/>
          </a:p>
        </p:txBody>
      </p:sp>
      <p:sp>
        <p:nvSpPr>
          <p:cNvPr id="10500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农业科技发展方案将通过推广先进的农业技术和设备，提高农业生产效率。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方案将注重农业科技创新，研发更多高效、实用的农业技术和设备。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方案将加强农业科技人才培养，提高农业从业人员的科技素质和技能水平。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方案将加强农业科技与产业融合，推动农业产业链的优化和升级。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农产品品质与安全水平显著提高</a:t>
            </a:r>
            <a:endParaRPr altLang="en-US" lang="zh-CN"/>
          </a:p>
        </p:txBody>
      </p:sp>
      <p:sp>
        <p:nvSpPr>
          <p:cNvPr id="105008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农业科技发展将加强农产品质量安全监管，建立完善的追溯体系和检测机制。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农业科技发展将推动农业标准化生产，提高农产品品质和安全水平。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农业科技发展将提高农产品品质和安全水平，减少农药残留和重金属污染。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通过引进先进的农业技术和设备，提高农业生产效率和产品质量。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农业生态环境明显改善</a:t>
            </a:r>
            <a:endParaRPr altLang="en-US" lang="zh-CN"/>
          </a:p>
        </p:txBody>
      </p:sp>
      <p:sp>
        <p:nvSpPr>
          <p:cNvPr id="105015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土壤质量提升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水资源有效利用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农业废弃物资源化利用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生态农业发展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农业科技创新能力显著增强</a:t>
            </a:r>
            <a:endParaRPr altLang="en-US" lang="zh-CN"/>
          </a:p>
        </p:txBody>
      </p:sp>
      <p:sp>
        <p:nvSpPr>
          <p:cNvPr id="10502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农业科技创新成果：培育出更多优质、高产、抗逆性强的新品种，提高农业生产效益。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农业科技转化应用：加强农业科技成果的转化和应用，提高农业生产的技术水平和效率。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农业科技人才培养：加强农业科技人才的培养和引进，提高农业科技的创新能力和水平。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农业科技合作交流：加强国际农业科技合作和交流，引进国外先进的农业科技成果和经验。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27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5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2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2024-01-05T10:56:29Z</dcterms:created>
  <dcterms:modified xsi:type="dcterms:W3CDTF">2024-01-05T10:56:29Z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b0de802259934337a05940fb85e4bcd8_21</vt:lpwstr>
  </property>
</Properties>
</file>