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4379" r:id="rId1"/>
    <p:sldMasterId id="2147494416" r:id="rId2"/>
  </p:sldMasterIdLst>
  <p:notesMasterIdLst>
    <p:notesMasterId r:id="rId3"/>
  </p:notesMasterIdLst>
  <p:sldIdLst>
    <p:sldId id="5243" r:id="rId4"/>
    <p:sldId id="5247" r:id="rId5"/>
    <p:sldId id="5250" r:id="rId6"/>
    <p:sldId id="5253" r:id="rId7"/>
    <p:sldId id="5256" r:id="rId8"/>
    <p:sldId id="5259" r:id="rId9"/>
    <p:sldId id="5262" r:id="rId10"/>
    <p:sldId id="5265" r:id="rId11"/>
    <p:sldId id="5268" r:id="rId12"/>
    <p:sldId id="5271" r:id="rId13"/>
    <p:sldId id="5274" r:id="rId14"/>
    <p:sldId id="5277" r:id="rId15"/>
    <p:sldId id="5280" r:id="rId16"/>
    <p:sldId id="5283" r:id="rId17"/>
    <p:sldId id="5286" r:id="rId18"/>
    <p:sldId id="5289" r:id="rId19"/>
    <p:sldId id="5292" r:id="rId20"/>
    <p:sldId id="5295" r:id="rId21"/>
    <p:sldId id="5298" r:id="rId22"/>
    <p:sldId id="5301" r:id="rId23"/>
    <p:sldId id="5304" r:id="rId24"/>
    <p:sldId id="5307" r:id="rId25"/>
    <p:sldId id="5310" r:id="rId26"/>
    <p:sldId id="5313" r:id="rId27"/>
    <p:sldId id="5316" r:id="rId28"/>
    <p:sldId id="5319" r:id="rId29"/>
    <p:sldId id="5322" r:id="rId30"/>
    <p:sldId id="5325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4380" r:id="rId1"/>
    <p:sldLayoutId id="2147494381" r:id="rId2"/>
    <p:sldLayoutId id="2147494382" r:id="rId3"/>
    <p:sldLayoutId id="2147494383" r:id="rId4"/>
    <p:sldLayoutId id="2147494384" r:id="rId5"/>
    <p:sldLayoutId id="2147494385" r:id="rId6"/>
    <p:sldLayoutId id="2147494386" r:id="rId7"/>
    <p:sldLayoutId id="2147494387" r:id="rId8"/>
    <p:sldLayoutId id="2147494388" r:id="rId9"/>
    <p:sldLayoutId id="2147494389" r:id="rId10"/>
    <p:sldLayoutId id="21474943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94417" r:id="rId1"/>
    <p:sldLayoutId id="2147494418" r:id="rId2"/>
    <p:sldLayoutId id="2147494419" r:id="rId3"/>
    <p:sldLayoutId id="2147494420" r:id="rId4"/>
    <p:sldLayoutId id="2147494421" r:id="rId5"/>
    <p:sldLayoutId id="2147494422" r:id="rId6"/>
    <p:sldLayoutId id="2147494423" r:id="rId7"/>
    <p:sldLayoutId id="2147494424" r:id="rId8"/>
    <p:sldLayoutId id="2147494425" r:id="rId9"/>
    <p:sldLayoutId id="2147494426" r:id="rId10"/>
    <p:sldLayoutId id="2147494427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tags" Target="../tags/tag123.xml"/><Relationship Id="rId20" Type="http://schemas.openxmlformats.org/officeDocument/2006/relationships/tags" Target="../tags/tag124.xml"/><Relationship Id="rId21" Type="http://schemas.openxmlformats.org/officeDocument/2006/relationships/tags" Target="../tags/tag125.xml"/><Relationship Id="rId22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2.xml"/><Relationship Id="rId2" Type="http://schemas.openxmlformats.org/officeDocument/2006/relationships/tags" Target="../tags/tag203.xml"/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tags" Target="../tags/tag207.xml"/><Relationship Id="rId7" Type="http://schemas.openxmlformats.org/officeDocument/2006/relationships/tags" Target="../tags/tag208.xml"/><Relationship Id="rId8" Type="http://schemas.openxmlformats.org/officeDocument/2006/relationships/tags" Target="../tags/tag209.xml"/><Relationship Id="rId9" Type="http://schemas.openxmlformats.org/officeDocument/2006/relationships/tags" Target="../tags/tag210.xml"/><Relationship Id="rId10" Type="http://schemas.openxmlformats.org/officeDocument/2006/relationships/tags" Target="../tags/tag211.xml"/><Relationship Id="rId11" Type="http://schemas.openxmlformats.org/officeDocument/2006/relationships/tags" Target="../tags/tag212.xml"/><Relationship Id="rId12" Type="http://schemas.openxmlformats.org/officeDocument/2006/relationships/tags" Target="../tags/tag213.xml"/><Relationship Id="rId13" Type="http://schemas.openxmlformats.org/officeDocument/2006/relationships/tags" Target="../tags/tag214.xml"/><Relationship Id="rId14" Type="http://schemas.openxmlformats.org/officeDocument/2006/relationships/tags" Target="../tags/tag215.xml"/><Relationship Id="rId15" Type="http://schemas.openxmlformats.org/officeDocument/2006/relationships/tags" Target="../tags/tag216.xml"/><Relationship Id="rId16" Type="http://schemas.openxmlformats.org/officeDocument/2006/relationships/tags" Target="../tags/tag217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tags" Target="../tags/tag234.xml"/><Relationship Id="rId14" Type="http://schemas.openxmlformats.org/officeDocument/2006/relationships/tags" Target="../tags/tag235.xml"/><Relationship Id="rId15" Type="http://schemas.openxmlformats.org/officeDocument/2006/relationships/tags" Target="../tags/tag236.xml"/><Relationship Id="rId16" Type="http://schemas.openxmlformats.org/officeDocument/2006/relationships/tags" Target="../tags/tag237.xml"/><Relationship Id="rId17" Type="http://schemas.openxmlformats.org/officeDocument/2006/relationships/tags" Target="../tags/tag238.xml"/><Relationship Id="rId18" Type="http://schemas.openxmlformats.org/officeDocument/2006/relationships/tags" Target="../tags/tag239.xml"/><Relationship Id="rId19" Type="http://schemas.openxmlformats.org/officeDocument/2006/relationships/tags" Target="../tags/tag240.xml"/><Relationship Id="rId20" Type="http://schemas.openxmlformats.org/officeDocument/2006/relationships/tags" Target="../tags/tag241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2.xml"/><Relationship Id="rId2" Type="http://schemas.openxmlformats.org/officeDocument/2006/relationships/tags" Target="../tags/tag243.xml"/><Relationship Id="rId3" Type="http://schemas.openxmlformats.org/officeDocument/2006/relationships/tags" Target="../tags/tag244.xml"/><Relationship Id="rId4" Type="http://schemas.openxmlformats.org/officeDocument/2006/relationships/tags" Target="../tags/tag245.xml"/><Relationship Id="rId5" Type="http://schemas.openxmlformats.org/officeDocument/2006/relationships/tags" Target="../tags/tag246.xml"/><Relationship Id="rId6" Type="http://schemas.openxmlformats.org/officeDocument/2006/relationships/tags" Target="../tags/tag247.xml"/><Relationship Id="rId7" Type="http://schemas.openxmlformats.org/officeDocument/2006/relationships/tags" Target="../tags/tag248.xml"/><Relationship Id="rId8" Type="http://schemas.openxmlformats.org/officeDocument/2006/relationships/tags" Target="../tags/tag249.xml"/><Relationship Id="rId9" Type="http://schemas.openxmlformats.org/officeDocument/2006/relationships/tags" Target="../tags/tag250.xml"/><Relationship Id="rId10" Type="http://schemas.openxmlformats.org/officeDocument/2006/relationships/tags" Target="../tags/tag251.xml"/><Relationship Id="rId11" Type="http://schemas.openxmlformats.org/officeDocument/2006/relationships/tags" Target="../tags/tag252.xml"/><Relationship Id="rId12" Type="http://schemas.openxmlformats.org/officeDocument/2006/relationships/tags" Target="../tags/tag253.xml"/><Relationship Id="rId13" Type="http://schemas.openxmlformats.org/officeDocument/2006/relationships/tags" Target="../tags/tag254.xml"/><Relationship Id="rId14" Type="http://schemas.openxmlformats.org/officeDocument/2006/relationships/tags" Target="../tags/tag255.xml"/><Relationship Id="rId15" Type="http://schemas.openxmlformats.org/officeDocument/2006/relationships/tags" Target="../tags/tag256.xml"/><Relationship Id="rId16" Type="http://schemas.openxmlformats.org/officeDocument/2006/relationships/tags" Target="../tags/tag257.xml"/><Relationship Id="rId17" Type="http://schemas.openxmlformats.org/officeDocument/2006/relationships/tags" Target="../tags/tag258.xml"/><Relationship Id="rId18" Type="http://schemas.openxmlformats.org/officeDocument/2006/relationships/tags" Target="../tags/tag259.xml"/><Relationship Id="rId19" Type="http://schemas.openxmlformats.org/officeDocument/2006/relationships/tags" Target="../tags/tag260.xml"/><Relationship Id="rId20" Type="http://schemas.openxmlformats.org/officeDocument/2006/relationships/tags" Target="../tags/tag261.xml"/><Relationship Id="rId21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tags" Target="../tags/tag267.xml"/><Relationship Id="rId7" Type="http://schemas.openxmlformats.org/officeDocument/2006/relationships/tags" Target="../tags/tag268.xml"/><Relationship Id="rId8" Type="http://schemas.openxmlformats.org/officeDocument/2006/relationships/tags" Target="../tags/tag269.xml"/><Relationship Id="rId9" Type="http://schemas.openxmlformats.org/officeDocument/2006/relationships/tags" Target="../tags/tag270.xml"/><Relationship Id="rId10" Type="http://schemas.openxmlformats.org/officeDocument/2006/relationships/tags" Target="../tags/tag271.xml"/><Relationship Id="rId11" Type="http://schemas.openxmlformats.org/officeDocument/2006/relationships/tags" Target="../tags/tag272.xml"/><Relationship Id="rId12" Type="http://schemas.openxmlformats.org/officeDocument/2006/relationships/tags" Target="../tags/tag273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4.x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8.xml"/><Relationship Id="rId2" Type="http://schemas.openxmlformats.org/officeDocument/2006/relationships/tags" Target="../tags/tag299.xml"/><Relationship Id="rId3" Type="http://schemas.openxmlformats.org/officeDocument/2006/relationships/tags" Target="../tags/tag300.xml"/><Relationship Id="rId4" Type="http://schemas.openxmlformats.org/officeDocument/2006/relationships/tags" Target="../tags/tag301.xml"/><Relationship Id="rId5" Type="http://schemas.openxmlformats.org/officeDocument/2006/relationships/tags" Target="../tags/tag302.xml"/><Relationship Id="rId6" Type="http://schemas.openxmlformats.org/officeDocument/2006/relationships/tags" Target="../tags/tag303.xml"/><Relationship Id="rId7" Type="http://schemas.openxmlformats.org/officeDocument/2006/relationships/tags" Target="../tags/tag304.xml"/><Relationship Id="rId8" Type="http://schemas.openxmlformats.org/officeDocument/2006/relationships/tags" Target="../tags/tag305.xml"/><Relationship Id="rId9" Type="http://schemas.openxmlformats.org/officeDocument/2006/relationships/tags" Target="../tags/tag306.xml"/><Relationship Id="rId10" Type="http://schemas.openxmlformats.org/officeDocument/2006/relationships/tags" Target="../tags/tag307.xml"/><Relationship Id="rId11" Type="http://schemas.openxmlformats.org/officeDocument/2006/relationships/tags" Target="../tags/tag308.xml"/><Relationship Id="rId12" Type="http://schemas.openxmlformats.org/officeDocument/2006/relationships/tags" Target="../tags/tag309.xml"/><Relationship Id="rId13" Type="http://schemas.openxmlformats.org/officeDocument/2006/relationships/tags" Target="../tags/tag310.xml"/><Relationship Id="rId14" Type="http://schemas.openxmlformats.org/officeDocument/2006/relationships/tags" Target="../tags/tag311.xml"/><Relationship Id="rId15" Type="http://schemas.openxmlformats.org/officeDocument/2006/relationships/tags" Target="../tags/tag312.xml"/><Relationship Id="rId16" Type="http://schemas.openxmlformats.org/officeDocument/2006/relationships/tags" Target="../tags/tag313.xml"/><Relationship Id="rId17" Type="http://schemas.openxmlformats.org/officeDocument/2006/relationships/tags" Target="../tags/tag314.xml"/><Relationship Id="rId18" Type="http://schemas.openxmlformats.org/officeDocument/2006/relationships/tags" Target="../tags/tag315.xml"/><Relationship Id="rId1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16.x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tags" Target="../tags/tag324.xml"/><Relationship Id="rId6" Type="http://schemas.openxmlformats.org/officeDocument/2006/relationships/tags" Target="../tags/tag325.xml"/><Relationship Id="rId7" Type="http://schemas.openxmlformats.org/officeDocument/2006/relationships/tags" Target="../tags/tag326.xml"/><Relationship Id="rId8" Type="http://schemas.openxmlformats.org/officeDocument/2006/relationships/tags" Target="../tags/tag327.xml"/><Relationship Id="rId9" Type="http://schemas.openxmlformats.org/officeDocument/2006/relationships/tags" Target="../tags/tag328.xml"/><Relationship Id="rId10" Type="http://schemas.openxmlformats.org/officeDocument/2006/relationships/tags" Target="../tags/tag329.xml"/><Relationship Id="rId11" Type="http://schemas.openxmlformats.org/officeDocument/2006/relationships/tags" Target="../tags/tag330.xml"/><Relationship Id="rId12" Type="http://schemas.openxmlformats.org/officeDocument/2006/relationships/tags" Target="../tags/tag33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32.xml"/><Relationship Id="rId2" Type="http://schemas.openxmlformats.org/officeDocument/2006/relationships/tags" Target="../tags/tag333.xml"/><Relationship Id="rId3" Type="http://schemas.openxmlformats.org/officeDocument/2006/relationships/tags" Target="../tags/tag334.xml"/><Relationship Id="rId4" Type="http://schemas.openxmlformats.org/officeDocument/2006/relationships/tags" Target="../tags/tag335.xml"/><Relationship Id="rId5" Type="http://schemas.openxmlformats.org/officeDocument/2006/relationships/tags" Target="../tags/tag336.xml"/><Relationship Id="rId6" Type="http://schemas.openxmlformats.org/officeDocument/2006/relationships/tags" Target="../tags/tag337.xml"/><Relationship Id="rId7" Type="http://schemas.openxmlformats.org/officeDocument/2006/relationships/tags" Target="../tags/tag338.xml"/><Relationship Id="rId8" Type="http://schemas.openxmlformats.org/officeDocument/2006/relationships/tags" Target="../tags/tag339.xml"/><Relationship Id="rId9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40.xml"/><Relationship Id="rId2" Type="http://schemas.openxmlformats.org/officeDocument/2006/relationships/tags" Target="../tags/tag341.xml"/><Relationship Id="rId3" Type="http://schemas.openxmlformats.org/officeDocument/2006/relationships/tags" Target="../tags/tag342.xml"/><Relationship Id="rId4" Type="http://schemas.openxmlformats.org/officeDocument/2006/relationships/tags" Target="../tags/tag343.xml"/><Relationship Id="rId5" Type="http://schemas.openxmlformats.org/officeDocument/2006/relationships/tags" Target="../tags/tag344.xml"/><Relationship Id="rId6" Type="http://schemas.openxmlformats.org/officeDocument/2006/relationships/tags" Target="../tags/tag345.xml"/><Relationship Id="rId7" Type="http://schemas.openxmlformats.org/officeDocument/2006/relationships/tags" Target="../tags/tag346.xml"/><Relationship Id="rId8" Type="http://schemas.openxmlformats.org/officeDocument/2006/relationships/tags" Target="../tags/tag347.xml"/><Relationship Id="rId9" Type="http://schemas.openxmlformats.org/officeDocument/2006/relationships/tags" Target="../tags/tag348.xml"/><Relationship Id="rId10" Type="http://schemas.openxmlformats.org/officeDocument/2006/relationships/tags" Target="../tags/tag349.xml"/><Relationship Id="rId11" Type="http://schemas.openxmlformats.org/officeDocument/2006/relationships/tags" Target="../tags/tag350.xml"/><Relationship Id="rId12" Type="http://schemas.openxmlformats.org/officeDocument/2006/relationships/tags" Target="../tags/tag351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52.xml"/><Relationship Id="rId2" Type="http://schemas.openxmlformats.org/officeDocument/2006/relationships/tags" Target="../tags/tag353.xml"/><Relationship Id="rId3" Type="http://schemas.openxmlformats.org/officeDocument/2006/relationships/tags" Target="../tags/tag354.xml"/><Relationship Id="rId4" Type="http://schemas.openxmlformats.org/officeDocument/2006/relationships/tags" Target="../tags/tag355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6.xml"/><Relationship Id="rId2" Type="http://schemas.openxmlformats.org/officeDocument/2006/relationships/tags" Target="../tags/tag357.xml"/><Relationship Id="rId3" Type="http://schemas.openxmlformats.org/officeDocument/2006/relationships/tags" Target="../tags/tag358.xml"/><Relationship Id="rId4" Type="http://schemas.openxmlformats.org/officeDocument/2006/relationships/tags" Target="../tags/tag359.xml"/><Relationship Id="rId5" Type="http://schemas.openxmlformats.org/officeDocument/2006/relationships/tags" Target="../tags/tag360.xml"/><Relationship Id="rId6" Type="http://schemas.openxmlformats.org/officeDocument/2006/relationships/tags" Target="../tags/tag361.xml"/><Relationship Id="rId7" Type="http://schemas.openxmlformats.org/officeDocument/2006/relationships/tags" Target="../tags/tag362.xml"/><Relationship Id="rId8" Type="http://schemas.openxmlformats.org/officeDocument/2006/relationships/tags" Target="../tags/tag363.xml"/><Relationship Id="rId9" Type="http://schemas.openxmlformats.org/officeDocument/2006/relationships/tags" Target="../tags/tag364.xml"/><Relationship Id="rId10" Type="http://schemas.openxmlformats.org/officeDocument/2006/relationships/tags" Target="../tags/tag365.xml"/><Relationship Id="rId11" Type="http://schemas.openxmlformats.org/officeDocument/2006/relationships/tags" Target="../tags/tag366.xml"/><Relationship Id="rId12" Type="http://schemas.openxmlformats.org/officeDocument/2006/relationships/tags" Target="../tags/tag367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8.xml"/><Relationship Id="rId2" Type="http://schemas.openxmlformats.org/officeDocument/2006/relationships/tags" Target="../tags/tag369.xml"/><Relationship Id="rId3" Type="http://schemas.openxmlformats.org/officeDocument/2006/relationships/tags" Target="../tags/tag370.xml"/><Relationship Id="rId4" Type="http://schemas.openxmlformats.org/officeDocument/2006/relationships/tags" Target="../tags/tag371.xml"/><Relationship Id="rId5" Type="http://schemas.openxmlformats.org/officeDocument/2006/relationships/tags" Target="../tags/tag372.xml"/><Relationship Id="rId6" Type="http://schemas.openxmlformats.org/officeDocument/2006/relationships/tags" Target="../tags/tag373.xml"/><Relationship Id="rId7" Type="http://schemas.openxmlformats.org/officeDocument/2006/relationships/tags" Target="../tags/tag374.xml"/><Relationship Id="rId8" Type="http://schemas.openxmlformats.org/officeDocument/2006/relationships/tags" Target="../tags/tag375.xml"/><Relationship Id="rId9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tags" Target="../tags/tag380.xml"/><Relationship Id="rId6" Type="http://schemas.openxmlformats.org/officeDocument/2006/relationships/tags" Target="../tags/tag381.xml"/><Relationship Id="rId7" Type="http://schemas.openxmlformats.org/officeDocument/2006/relationships/tags" Target="../tags/tag382.xml"/><Relationship Id="rId8" Type="http://schemas.openxmlformats.org/officeDocument/2006/relationships/tags" Target="../tags/tag383.xml"/><Relationship Id="rId9" Type="http://schemas.openxmlformats.org/officeDocument/2006/relationships/tags" Target="../tags/tag384.xml"/><Relationship Id="rId10" Type="http://schemas.openxmlformats.org/officeDocument/2006/relationships/tags" Target="../tags/tag385.xml"/><Relationship Id="rId11" Type="http://schemas.openxmlformats.org/officeDocument/2006/relationships/tags" Target="../tags/tag386.xml"/><Relationship Id="rId12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7.xml"/><Relationship Id="rId2" Type="http://schemas.openxmlformats.org/officeDocument/2006/relationships/tags" Target="../tags/tag388.xml"/><Relationship Id="rId3" Type="http://schemas.openxmlformats.org/officeDocument/2006/relationships/tags" Target="../tags/tag389.xml"/><Relationship Id="rId4" Type="http://schemas.openxmlformats.org/officeDocument/2006/relationships/tags" Target="../tags/tag390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2024年互联网与软件行业工作总结及展望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72390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8978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单击添加目录项标题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4782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16954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18472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行业概述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4276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26447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277431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工作总结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35470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3571875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3679825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行业展望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2595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44767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460629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技术创新与人才培养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1866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5483225" y="5403850"/>
            <a:ext cx="1098550" cy="645160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36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06. </a:t>
            </a:r>
            <a:endParaRPr altLang="zh-CN" b="1" dirty="0" sz="36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72" name="文本框 21"/>
          <p:cNvSpPr txBox="1"/>
          <p:nvPr>
            <p:custDataLst>
              <p:tags r:id="rId19"/>
            </p:custDataLst>
          </p:nvPr>
        </p:nvSpPr>
        <p:spPr>
          <a:xfrm>
            <a:off x="7139940" y="5511800"/>
            <a:ext cx="4293235" cy="398780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000" lang="en-US">
                <a:solidFill>
                  <a:schemeClr val="tx1"/>
                </a:solidFill>
                <a:latin typeface="+mj-ea"/>
                <a:ea typeface="+mj-ea"/>
              </a:rPr>
              <a:t>社会责任与可持续发展</a:t>
            </a:r>
            <a:endParaRPr altLang="zh-CN" b="1" dirty="0" sz="20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5" name="直接连接符 23"/>
          <p:cNvCxnSpPr>
            <a:cxnSpLocks/>
          </p:cNvCxnSpPr>
          <p:nvPr>
            <p:custDataLst>
              <p:tags r:id="rId20"/>
            </p:custDataLst>
          </p:nvPr>
        </p:nvCxnSpPr>
        <p:spPr>
          <a:xfrm>
            <a:off x="5634355" y="609155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单击此处添加章节标题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9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899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行业概述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互联网与软件行业的发展历程</a:t>
            </a:r>
            <a:endParaRPr altLang="en-US" lang="zh-CN"/>
          </a:p>
        </p:txBody>
      </p:sp>
      <p:sp>
        <p:nvSpPr>
          <p:cNvPr id="104905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互联网的兴起与发展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软件行业的崛起与变革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互联网与软件行业的融合与创新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行业发展的挑战与机遇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行业现状及特点</a:t>
            </a:r>
            <a:endParaRPr altLang="en-US" lang="zh-CN"/>
          </a:p>
        </p:txBody>
      </p:sp>
      <p:sp>
        <p:nvSpPr>
          <p:cNvPr id="104911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主要细分领域及特点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互联网与软件行业概述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行业规模及增长趋势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行业面临的挑战与机遇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9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9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移动互联网的普及和渗透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9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人工智能、大数据、云计算等技术的快速发展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0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数字化转型和智能化升级的推动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1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跨界融合和创新发展的趋势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2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工作总结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2024年互联网与软件行业的工作亮点</a:t>
            </a:r>
            <a:endParaRPr altLang="en-US" lang="zh-CN"/>
          </a:p>
        </p:txBody>
      </p:sp>
      <p:sp>
        <p:nvSpPr>
          <p:cNvPr id="1049314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16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18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云计算技术的广泛应用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2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4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大数据与人工智能技术的深度融合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28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0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网络安全与隐私保护的加强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4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36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互联网与软件行业的创新发展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工作成果及业绩</a:t>
            </a:r>
            <a:endParaRPr altLang="en-US" lang="zh-CN"/>
          </a:p>
        </p:txBody>
      </p:sp>
      <p:sp>
        <p:nvSpPr>
          <p:cNvPr id="104937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完成项目数量及质量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创新成果及专利申请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客户满意度及市场反馈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团队建设及人才培养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工作中的挑战与解决方案</a:t>
            </a:r>
            <a:endParaRPr altLang="en-US" lang="zh-CN"/>
          </a:p>
        </p:txBody>
      </p:sp>
      <p:sp>
        <p:nvSpPr>
          <p:cNvPr id="10494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人才流失严重：提供良好的工作环境和福利待遇，留住人才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市场竞争激烈：通过提高产品质量和服务水平，增强竞争力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技术更新迅速：加大研发投入，保持技术领先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法律法规限制：遵守相关法律法规，确保合规经营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51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51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行业展望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未来互联网与软件行业的发展趋势</a:t>
            </a:r>
            <a:endParaRPr altLang="en-US" lang="zh-CN"/>
          </a:p>
        </p:txBody>
      </p:sp>
      <p:sp>
        <p:nvSpPr>
          <p:cNvPr id="104957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7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8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人工智能与大数据技术的融合与应用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区块链技术在互联网与软件行业的应用前景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9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9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0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6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5G技术的普及对互联网与软件行业的影响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6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云计算与边缘计算的协同发展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行业发展的机遇与挑战</a:t>
            </a:r>
            <a:endParaRPr altLang="en-US" lang="zh-CN"/>
          </a:p>
        </p:txBody>
      </p:sp>
      <p:sp>
        <p:nvSpPr>
          <p:cNvPr id="1049654" name="Freeform 27"/>
          <p:cNvSpPr/>
          <p:nvPr>
            <p:custDataLst>
              <p:tags r:id="rId1"/>
            </p:custDataLst>
          </p:nvPr>
        </p:nvSpPr>
        <p:spPr bwMode="auto">
          <a:xfrm>
            <a:off x="838200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656" name="矩形: 圆角 32"/>
          <p:cNvSpPr/>
          <p:nvPr>
            <p:custDataLst>
              <p:tags r:id="rId2"/>
            </p:custDataLst>
          </p:nvPr>
        </p:nvSpPr>
        <p:spPr>
          <a:xfrm flipH="1">
            <a:off x="962839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58" name="任意多边形: 形状 33"/>
          <p:cNvSpPr/>
          <p:nvPr>
            <p:custDataLst>
              <p:tags r:id="rId3"/>
            </p:custDataLst>
          </p:nvPr>
        </p:nvSpPr>
        <p:spPr bwMode="auto">
          <a:xfrm>
            <a:off x="838200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660" name="正文"/>
          <p:cNvSpPr txBox="1"/>
          <p:nvPr>
            <p:custDataLst>
              <p:tags r:id="rId4"/>
            </p:custDataLst>
          </p:nvPr>
        </p:nvSpPr>
        <p:spPr>
          <a:xfrm>
            <a:off x="1092440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机遇：随着技术的不断进步和创新，互联网与软件行业将继续保持快速增长，为从业者提供更多的就业机会和创业机会。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62" name="标题"/>
          <p:cNvSpPr txBox="1"/>
          <p:nvPr>
            <p:custDataLst>
              <p:tags r:id="rId5"/>
            </p:custDataLst>
          </p:nvPr>
        </p:nvSpPr>
        <p:spPr>
          <a:xfrm>
            <a:off x="905170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64" name="Freeform 27"/>
          <p:cNvSpPr/>
          <p:nvPr>
            <p:custDataLst>
              <p:tags r:id="rId6"/>
            </p:custDataLst>
          </p:nvPr>
        </p:nvSpPr>
        <p:spPr bwMode="auto">
          <a:xfrm>
            <a:off x="3585228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666" name="矩形: 圆角 38"/>
          <p:cNvSpPr/>
          <p:nvPr>
            <p:custDataLst>
              <p:tags r:id="rId7"/>
            </p:custDataLst>
          </p:nvPr>
        </p:nvSpPr>
        <p:spPr>
          <a:xfrm flipH="1">
            <a:off x="3709868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68" name="任意多边形: 形状 39"/>
          <p:cNvSpPr/>
          <p:nvPr>
            <p:custDataLst>
              <p:tags r:id="rId8"/>
            </p:custDataLst>
          </p:nvPr>
        </p:nvSpPr>
        <p:spPr bwMode="auto">
          <a:xfrm>
            <a:off x="3585228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670" name="正文"/>
          <p:cNvSpPr txBox="1"/>
          <p:nvPr>
            <p:custDataLst>
              <p:tags r:id="rId9"/>
            </p:custDataLst>
          </p:nvPr>
        </p:nvSpPr>
        <p:spPr>
          <a:xfrm>
            <a:off x="3839468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挑战：随着市场竞争的加剧和技术的不断更新换代，互联网与软件行业从业者需要不断学习和提升自己的技能，以适应行业发展的需要。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72" name="标题"/>
          <p:cNvSpPr txBox="1"/>
          <p:nvPr>
            <p:custDataLst>
              <p:tags r:id="rId10"/>
            </p:custDataLst>
          </p:nvPr>
        </p:nvSpPr>
        <p:spPr>
          <a:xfrm>
            <a:off x="3652199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74" name="Freeform 27"/>
          <p:cNvSpPr/>
          <p:nvPr>
            <p:custDataLst>
              <p:tags r:id="rId11"/>
            </p:custDataLst>
          </p:nvPr>
        </p:nvSpPr>
        <p:spPr bwMode="auto">
          <a:xfrm>
            <a:off x="6332257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676" name="矩形: 圆角 68"/>
          <p:cNvSpPr/>
          <p:nvPr>
            <p:custDataLst>
              <p:tags r:id="rId12"/>
            </p:custDataLst>
          </p:nvPr>
        </p:nvSpPr>
        <p:spPr>
          <a:xfrm flipH="1">
            <a:off x="6456896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任意多边形: 形状 69"/>
          <p:cNvSpPr/>
          <p:nvPr>
            <p:custDataLst>
              <p:tags r:id="rId13"/>
            </p:custDataLst>
          </p:nvPr>
        </p:nvSpPr>
        <p:spPr bwMode="auto">
          <a:xfrm>
            <a:off x="6332257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680" name="正文"/>
          <p:cNvSpPr txBox="1"/>
          <p:nvPr>
            <p:custDataLst>
              <p:tags r:id="rId14"/>
            </p:custDataLst>
          </p:nvPr>
        </p:nvSpPr>
        <p:spPr>
          <a:xfrm>
            <a:off x="6586496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机遇与挑战并存：互联网与软件行业的发展既带来了机遇也带来了挑战，从业者需要保持敏锐的洞察力和创新精神，抓住机遇并应对挑战。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82" name="标题"/>
          <p:cNvSpPr txBox="1"/>
          <p:nvPr>
            <p:custDataLst>
              <p:tags r:id="rId15"/>
            </p:custDataLst>
          </p:nvPr>
        </p:nvSpPr>
        <p:spPr>
          <a:xfrm>
            <a:off x="6399227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684" name="Freeform 27"/>
          <p:cNvSpPr/>
          <p:nvPr>
            <p:custDataLst>
              <p:tags r:id="rId16"/>
            </p:custDataLst>
          </p:nvPr>
        </p:nvSpPr>
        <p:spPr bwMode="auto">
          <a:xfrm>
            <a:off x="9079285" y="5832201"/>
            <a:ext cx="181965" cy="167247"/>
          </a:xfrm>
          <a:custGeom>
            <a:avLst/>
            <a:gdLst>
              <a:gd name="T0" fmla="*/ 48 w 48"/>
              <a:gd name="T1" fmla="*/ 0 h 44"/>
              <a:gd name="T2" fmla="*/ 22 w 48"/>
              <a:gd name="T3" fmla="*/ 0 h 44"/>
              <a:gd name="T4" fmla="*/ 0 w 48"/>
              <a:gd name="T5" fmla="*/ 22 h 44"/>
              <a:gd name="T6" fmla="*/ 22 w 48"/>
              <a:gd name="T7" fmla="*/ 44 h 44"/>
              <a:gd name="T8" fmla="*/ 48 w 48"/>
              <a:gd name="T9" fmla="*/ 44 h 44"/>
              <a:gd name="T10" fmla="*/ 48 w 48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4">
                <a:moveTo>
                  <a:pt x="4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34"/>
                  <a:pt x="10" y="44"/>
                  <a:pt x="22" y="4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0"/>
                  <a:pt x="48" y="0"/>
                  <a:pt x="48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/>
          </a:p>
        </p:txBody>
      </p:sp>
      <p:sp>
        <p:nvSpPr>
          <p:cNvPr id="1049686" name="矩形: 圆角 74"/>
          <p:cNvSpPr/>
          <p:nvPr>
            <p:custDataLst>
              <p:tags r:id="rId17"/>
            </p:custDataLst>
          </p:nvPr>
        </p:nvSpPr>
        <p:spPr>
          <a:xfrm flipH="1">
            <a:off x="9204545" y="1454939"/>
            <a:ext cx="2149138" cy="4631822"/>
          </a:xfrm>
          <a:prstGeom prst="roundRect">
            <a:avLst>
              <a:gd name="adj" fmla="val 658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8" name="任意多边形: 形状 75"/>
          <p:cNvSpPr/>
          <p:nvPr>
            <p:custDataLst>
              <p:tags r:id="rId18"/>
            </p:custDataLst>
          </p:nvPr>
        </p:nvSpPr>
        <p:spPr bwMode="auto">
          <a:xfrm>
            <a:off x="9079285" y="5054600"/>
            <a:ext cx="2125529" cy="879715"/>
          </a:xfrm>
          <a:custGeom>
            <a:avLst/>
            <a:gdLst>
              <a:gd name="connsiteX0" fmla="*/ 93486 w 2247900"/>
              <a:gd name="connsiteY0" fmla="*/ 0 h 1043773"/>
              <a:gd name="connsiteX1" fmla="*/ 2247900 w 2247900"/>
              <a:gd name="connsiteY1" fmla="*/ 0 h 1043773"/>
              <a:gd name="connsiteX2" fmla="*/ 2247900 w 2247900"/>
              <a:gd name="connsiteY2" fmla="*/ 222624 h 1043773"/>
              <a:gd name="connsiteX3" fmla="*/ 2247900 w 2247900"/>
              <a:gd name="connsiteY3" fmla="*/ 249412 h 1043773"/>
              <a:gd name="connsiteX4" fmla="*/ 2247900 w 2247900"/>
              <a:gd name="connsiteY4" fmla="*/ 249413 h 1043773"/>
              <a:gd name="connsiteX5" fmla="*/ 2247900 w 2247900"/>
              <a:gd name="connsiteY5" fmla="*/ 306504 h 1043773"/>
              <a:gd name="connsiteX6" fmla="*/ 2247900 w 2247900"/>
              <a:gd name="connsiteY6" fmla="*/ 840059 h 1043773"/>
              <a:gd name="connsiteX7" fmla="*/ 2137417 w 2247900"/>
              <a:gd name="connsiteY7" fmla="*/ 950404 h 1043773"/>
              <a:gd name="connsiteX8" fmla="*/ 93486 w 2247900"/>
              <a:gd name="connsiteY8" fmla="*/ 950404 h 1043773"/>
              <a:gd name="connsiteX9" fmla="*/ 0 w 2247900"/>
              <a:gd name="connsiteY9" fmla="*/ 1043773 h 1043773"/>
              <a:gd name="connsiteX10" fmla="*/ 0 w 2247900"/>
              <a:gd name="connsiteY10" fmla="*/ 372154 h 1043773"/>
              <a:gd name="connsiteX11" fmla="*/ 0 w 2247900"/>
              <a:gd name="connsiteY11" fmla="*/ 249413 h 1043773"/>
              <a:gd name="connsiteX12" fmla="*/ 0 w 2247900"/>
              <a:gd name="connsiteY12" fmla="*/ 249412 h 1043773"/>
              <a:gd name="connsiteX13" fmla="*/ 0 w 2247900"/>
              <a:gd name="connsiteY13" fmla="*/ 236028 h 1043773"/>
              <a:gd name="connsiteX14" fmla="*/ 0 w 2247900"/>
              <a:gd name="connsiteY14" fmla="*/ 93369 h 1043773"/>
              <a:gd name="connsiteX15" fmla="*/ 93486 w 2247900"/>
              <a:gd name="connsiteY15" fmla="*/ 0 h 104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7900" h="1043773">
                <a:moveTo>
                  <a:pt x="93486" y="0"/>
                </a:moveTo>
                <a:cubicBezTo>
                  <a:pt x="2247900" y="0"/>
                  <a:pt x="2247900" y="0"/>
                  <a:pt x="2247900" y="0"/>
                </a:cubicBezTo>
                <a:cubicBezTo>
                  <a:pt x="2247900" y="79046"/>
                  <a:pt x="2247900" y="153150"/>
                  <a:pt x="2247900" y="222624"/>
                </a:cubicBezTo>
                <a:lnTo>
                  <a:pt x="2247900" y="249412"/>
                </a:lnTo>
                <a:lnTo>
                  <a:pt x="2247900" y="249413"/>
                </a:lnTo>
                <a:lnTo>
                  <a:pt x="2247900" y="306504"/>
                </a:lnTo>
                <a:cubicBezTo>
                  <a:pt x="2247900" y="840059"/>
                  <a:pt x="2247900" y="840059"/>
                  <a:pt x="2247900" y="840059"/>
                </a:cubicBezTo>
                <a:cubicBezTo>
                  <a:pt x="2247900" y="899476"/>
                  <a:pt x="2196908" y="950404"/>
                  <a:pt x="2137417" y="950404"/>
                </a:cubicBezTo>
                <a:cubicBezTo>
                  <a:pt x="93486" y="950404"/>
                  <a:pt x="93486" y="950404"/>
                  <a:pt x="93486" y="950404"/>
                </a:cubicBezTo>
                <a:cubicBezTo>
                  <a:pt x="42494" y="950404"/>
                  <a:pt x="4250" y="992845"/>
                  <a:pt x="0" y="1043773"/>
                </a:cubicBezTo>
                <a:cubicBezTo>
                  <a:pt x="0" y="1043773"/>
                  <a:pt x="0" y="710616"/>
                  <a:pt x="0" y="372154"/>
                </a:cubicBezTo>
                <a:lnTo>
                  <a:pt x="0" y="249413"/>
                </a:lnTo>
                <a:lnTo>
                  <a:pt x="0" y="249412"/>
                </a:lnTo>
                <a:lnTo>
                  <a:pt x="0" y="236028"/>
                </a:lnTo>
                <a:cubicBezTo>
                  <a:pt x="0" y="154643"/>
                  <a:pt x="0" y="101327"/>
                  <a:pt x="0" y="93369"/>
                </a:cubicBezTo>
                <a:cubicBezTo>
                  <a:pt x="0" y="42441"/>
                  <a:pt x="42494" y="0"/>
                  <a:pt x="9348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9525" cap="rnd">
            <a:noFill/>
            <a:prstDash val="solid"/>
            <a:round/>
          </a:ln>
          <a:effectLst>
            <a:outerShdw algn="ctr" blurRad="76200" dir="5400000" dist="508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rmAutofit/>
          </a:bodyPr>
          <a:p>
            <a:pPr algn="ctr" defTabSz="913765"/>
            <a:endParaRPr altLang="en-US" b="1" sz="2000" lang="zh-CN">
              <a:solidFill>
                <a:schemeClr val="bg1"/>
              </a:solidFill>
            </a:endParaRPr>
          </a:p>
        </p:txBody>
      </p:sp>
      <p:sp>
        <p:nvSpPr>
          <p:cNvPr id="1049690" name="正文"/>
          <p:cNvSpPr txBox="1"/>
          <p:nvPr>
            <p:custDataLst>
              <p:tags r:id="rId19"/>
            </p:custDataLst>
          </p:nvPr>
        </p:nvSpPr>
        <p:spPr>
          <a:xfrm>
            <a:off x="9333525" y="1542372"/>
            <a:ext cx="1890134" cy="3493253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altLang="en-US" dirty="0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未来展望：随着互联网与软件行业的不断发展，从业者需要关注行业趋势和未来发展方向，积极探索新的商业模式和应用场景，为未来的发展做好准备。</a:t>
            </a:r>
            <a:endParaRPr altLang="en-US" dirty="0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92" name="标题"/>
          <p:cNvSpPr txBox="1"/>
          <p:nvPr>
            <p:custDataLst>
              <p:tags r:id="rId20"/>
            </p:custDataLst>
          </p:nvPr>
        </p:nvSpPr>
        <p:spPr>
          <a:xfrm>
            <a:off x="9146876" y="5102348"/>
            <a:ext cx="2032115" cy="641124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8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8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行业发展的重点方向</a:t>
            </a:r>
            <a:endParaRPr altLang="en-US" lang="zh-CN"/>
          </a:p>
        </p:txBody>
      </p:sp>
      <p:sp>
        <p:nvSpPr>
          <p:cNvPr id="104973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3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3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人工智能与大数据：推动人工智能与大数据技术在互联网与软件行业的应用与发展，提高行业效率和用户体验。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4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4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14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云计算与边缘计算：加强云计算与边缘计算的研究与应用，提高数据处理和传输效率，降低成本。</a:t>
            </a:r>
            <a:endParaRPr altLang="en-US" dirty="0" sz="14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4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74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14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区块链技术：探索区块链技术在互联网与软件行业的应用，提高数据安全性和透明度。</a:t>
            </a:r>
            <a:endParaRPr altLang="en-US" dirty="0" sz="14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75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75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5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fontScale="75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5G技术：推动5G技术在互联网与软件行业的应用，提高网络速度和稳定性，促进物联网和智能家居等新兴领域的发展。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7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4980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技术创新与人才培养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技术创新在互联网与软件行业的重要性</a:t>
            </a:r>
            <a:endParaRPr altLang="en-US" lang="zh-CN"/>
          </a:p>
        </p:txBody>
      </p:sp>
      <p:sp>
        <p:nvSpPr>
          <p:cNvPr id="10498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技术创新推动行业发展：互联网与软件行业的技术创新不断推动着行业的进步和发展，为人们的生活和工作带来了更多的便利和效益。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提升企业竞争力：技术创新是企业提升竞争力的关键，通过不断的技术创新，企业可以获得更多的市场份额和利润。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促进产业升级：技术创新可以促进互联网与软件行业的产业升级，推动行业向更高层次、更高效的方向发展。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培养高素质人才：技术创新需要高素质的人才支持，通过不断的技术创新，可以培养出更多的高素质人才，为行业的发展提供强有力的人才保障。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人才培养在互联网与软件行业的意义</a:t>
            </a:r>
            <a:endParaRPr altLang="en-US" lang="zh-CN"/>
          </a:p>
        </p:txBody>
      </p:sp>
      <p:sp>
        <p:nvSpPr>
          <p:cNvPr id="10499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9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培养高素质人才有助于提升企业竞争力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人才是互联网与软件行业发展的核心驱动力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创新型人才是推动行业发展的关键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9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完善人才培养体系有助于企业可持续发展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技术创新与人才培养的实践与探索</a:t>
            </a:r>
            <a:endParaRPr altLang="en-US" lang="zh-CN"/>
          </a:p>
        </p:txBody>
      </p:sp>
      <p:sp>
        <p:nvSpPr>
          <p:cNvPr id="1049978" name="圆角矩形 26"/>
          <p:cNvSpPr/>
          <p:nvPr>
            <p:custDataLst>
              <p:tags r:id="rId1"/>
            </p:custDataLst>
          </p:nvPr>
        </p:nvSpPr>
        <p:spPr>
          <a:xfrm>
            <a:off x="838200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0" name="圆角矩形 28"/>
          <p:cNvSpPr/>
          <p:nvPr>
            <p:custDataLst>
              <p:tags r:id="rId2"/>
            </p:custDataLst>
          </p:nvPr>
        </p:nvSpPr>
        <p:spPr>
          <a:xfrm>
            <a:off x="840048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982" name="文本框 31"/>
          <p:cNvSpPr txBox="1"/>
          <p:nvPr>
            <p:custDataLst>
              <p:tags r:id="rId3"/>
            </p:custDataLst>
          </p:nvPr>
        </p:nvSpPr>
        <p:spPr>
          <a:xfrm>
            <a:off x="938002" y="2379311"/>
            <a:ext cx="1393537" cy="312344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技术创新在互联网与软件行业的重要性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4" name="圆角矩形 29"/>
          <p:cNvSpPr/>
          <p:nvPr>
            <p:custDataLst>
              <p:tags r:id="rId4"/>
            </p:custDataLst>
          </p:nvPr>
        </p:nvSpPr>
        <p:spPr>
          <a:xfrm>
            <a:off x="2622938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86" name="圆角矩形 32"/>
          <p:cNvSpPr/>
          <p:nvPr>
            <p:custDataLst>
              <p:tags r:id="rId5"/>
            </p:custDataLst>
          </p:nvPr>
        </p:nvSpPr>
        <p:spPr>
          <a:xfrm>
            <a:off x="2624786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88" name="文本框 34"/>
          <p:cNvSpPr txBox="1"/>
          <p:nvPr>
            <p:custDataLst>
              <p:tags r:id="rId6"/>
            </p:custDataLst>
          </p:nvPr>
        </p:nvSpPr>
        <p:spPr>
          <a:xfrm>
            <a:off x="2722740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当前技术创新的主要趋势和方向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0" name="圆角矩形 3"/>
          <p:cNvSpPr/>
          <p:nvPr>
            <p:custDataLst>
              <p:tags r:id="rId7"/>
            </p:custDataLst>
          </p:nvPr>
        </p:nvSpPr>
        <p:spPr>
          <a:xfrm>
            <a:off x="4407676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2" name="圆角矩形 4"/>
          <p:cNvSpPr/>
          <p:nvPr>
            <p:custDataLst>
              <p:tags r:id="rId8"/>
            </p:custDataLst>
          </p:nvPr>
        </p:nvSpPr>
        <p:spPr>
          <a:xfrm>
            <a:off x="4409524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994" name="文本框 5"/>
          <p:cNvSpPr txBox="1"/>
          <p:nvPr>
            <p:custDataLst>
              <p:tags r:id="rId9"/>
            </p:custDataLst>
          </p:nvPr>
        </p:nvSpPr>
        <p:spPr>
          <a:xfrm>
            <a:off x="4507478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互联网与软件行业人才培养的现状和挑战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圆角矩形 8"/>
          <p:cNvSpPr/>
          <p:nvPr>
            <p:custDataLst>
              <p:tags r:id="rId10"/>
            </p:custDataLst>
          </p:nvPr>
        </p:nvSpPr>
        <p:spPr>
          <a:xfrm>
            <a:off x="6192414" y="2008440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998" name="圆角矩形 9"/>
          <p:cNvSpPr/>
          <p:nvPr>
            <p:custDataLst>
              <p:tags r:id="rId11"/>
            </p:custDataLst>
          </p:nvPr>
        </p:nvSpPr>
        <p:spPr>
          <a:xfrm>
            <a:off x="6194262" y="2008440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0" name="文本框 10"/>
          <p:cNvSpPr txBox="1"/>
          <p:nvPr>
            <p:custDataLst>
              <p:tags r:id="rId12"/>
            </p:custDataLst>
          </p:nvPr>
        </p:nvSpPr>
        <p:spPr>
          <a:xfrm>
            <a:off x="6292216" y="2379311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创新人才培养模式，提高人才培养质量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圆角矩形 6"/>
          <p:cNvSpPr/>
          <p:nvPr>
            <p:custDataLst>
              <p:tags r:id="rId13"/>
            </p:custDataLst>
          </p:nvPr>
        </p:nvSpPr>
        <p:spPr>
          <a:xfrm>
            <a:off x="7977152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04" name="圆角矩形 7"/>
          <p:cNvSpPr/>
          <p:nvPr>
            <p:custDataLst>
              <p:tags r:id="rId14"/>
            </p:custDataLst>
          </p:nvPr>
        </p:nvSpPr>
        <p:spPr>
          <a:xfrm>
            <a:off x="7979000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06" name="文本框 11"/>
          <p:cNvSpPr txBox="1"/>
          <p:nvPr>
            <p:custDataLst>
              <p:tags r:id="rId15"/>
            </p:custDataLst>
          </p:nvPr>
        </p:nvSpPr>
        <p:spPr>
          <a:xfrm>
            <a:off x="8076954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企业与高校合作，共同推动技术创新与人才培养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圆角矩形 16"/>
          <p:cNvSpPr/>
          <p:nvPr>
            <p:custDataLst>
              <p:tags r:id="rId16"/>
            </p:custDataLst>
          </p:nvPr>
        </p:nvSpPr>
        <p:spPr>
          <a:xfrm>
            <a:off x="9761890" y="2009672"/>
            <a:ext cx="1592246" cy="35245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010" name="圆角矩形 17"/>
          <p:cNvSpPr/>
          <p:nvPr>
            <p:custDataLst>
              <p:tags r:id="rId17"/>
            </p:custDataLst>
          </p:nvPr>
        </p:nvSpPr>
        <p:spPr>
          <a:xfrm>
            <a:off x="9763738" y="2009672"/>
            <a:ext cx="1588886" cy="187284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012" name="文本框 18"/>
          <p:cNvSpPr txBox="1"/>
          <p:nvPr>
            <p:custDataLst>
              <p:tags r:id="rId18"/>
            </p:custDataLst>
          </p:nvPr>
        </p:nvSpPr>
        <p:spPr>
          <a:xfrm>
            <a:off x="9861692" y="2380543"/>
            <a:ext cx="1393537" cy="312467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实践案例分享，探讨技术创新与人才培养的未来发展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2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05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06</a:t>
            </a:r>
            <a:endParaRPr altLang="zh-CN" lang="en-US"/>
          </a:p>
        </p:txBody>
      </p:sp>
      <p:sp>
        <p:nvSpPr>
          <p:cNvPr id="105005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社会责任与可持续发展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互联网与软件行业的社会责任</a:t>
            </a:r>
            <a:endParaRPr altLang="en-US" lang="zh-CN"/>
          </a:p>
        </p:txBody>
      </p:sp>
      <p:sp>
        <p:nvSpPr>
          <p:cNvPr id="105011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保障网络安全：保护用户隐私和数据安全，防止网络攻击和数据泄露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1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推动数字化转型：帮助企业实现数字化转型，提高生产效率和创新能力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2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促进社会公平：消除数字鸿沟，让更多人享受互联网和软件带来的便利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推动可持续发展：采用环保材料和能源，减少对环境的影响，推动绿色发展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行业的可持续发展路径</a:t>
            </a:r>
            <a:endParaRPr altLang="en-US" lang="zh-CN"/>
          </a:p>
        </p:txBody>
      </p:sp>
      <p:sp>
        <p:nvSpPr>
          <p:cNvPr id="10501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社会责任实践：积极参与公益事业，关注弱势群体，推动社会进步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推动绿色发展：采用环保材料和节能技术，减少对环境的影响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创新驱动发展：加大研发投入，推动技术创新，提高产品质量和竞争力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人才培养与引进：加强人才培养和引进，提高员工素质和技能水平，为可持续发展提供人才保障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社会责任与可持续发展的实践与探索</a:t>
            </a:r>
            <a:endParaRPr altLang="en-US" lang="zh-CN"/>
          </a:p>
        </p:txBody>
      </p:sp>
      <p:sp>
        <p:nvSpPr>
          <p:cNvPr id="10502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社会责任实践：企业如何积极履行社会责任，推动可持续发展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可持续发展探索：探讨互联网与软件行业在可持续发展方面的创新与实践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绿色环保行动：介绍企业在环保方面的具体行动和成果，如节能减排、绿色办公等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公益事业支持：阐述企业在公益事业方面的投入和支持，如教育、扶贫、医疗等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9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07</a:t>
            </a:r>
            <a:endParaRPr altLang="zh-CN" lang="en-US"/>
          </a:p>
        </p:txBody>
      </p:sp>
      <p:sp>
        <p:nvSpPr>
          <p:cNvPr id="1050300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未来展望与建议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对未来互联网与软件行业的展望</a:t>
            </a:r>
            <a:endParaRPr altLang="en-US" lang="zh-CN"/>
          </a:p>
        </p:txBody>
      </p:sp>
      <p:sp>
        <p:nvSpPr>
          <p:cNvPr id="1050358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0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62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5G技术的普及和应用将推动互联网与软件行业的发展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6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68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人工智能和大数据技术的广泛应用将改变互联网与软件行业的格局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0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4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区块链技术将为互联网与软件行业带来新的机遇和挑战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云计算和边缘计算的发展将进一步推动互联网与软件行业的创新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对行业的政策建议与发展建议</a:t>
            </a:r>
            <a:endParaRPr altLang="en-US" lang="zh-CN"/>
          </a:p>
        </p:txBody>
      </p:sp>
      <p:sp>
        <p:nvSpPr>
          <p:cNvPr id="1050422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4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6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28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430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发展建议：鼓励企业加大技术研发投入，推动技术创新和产品升级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2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政策建议：加强互联网与软件行业的监管，推动行业规范发展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4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人才培养与引进：加强人才培养和引进，提高行业整体素质和竞争力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436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跨界合作与创新：鼓励企业跨界合作与创新，拓展业务领域和市场空间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对行业的未来发展趋势的预测</a:t>
            </a:r>
            <a:endParaRPr altLang="en-US" lang="zh-CN"/>
          </a:p>
        </p:txBody>
      </p:sp>
      <p:sp>
        <p:nvSpPr>
          <p:cNvPr id="1050478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80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82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84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486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88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490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人工智能与大数据：随着技术的不断发展，人工智能和大数据将在互联网和软件行业中发挥越来越重要的作用，推动行业向智能化、自动化方向发展。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2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云计算与边缘计算：云计算和边缘计算将成为未来互联网和软件行业的重要趋势，将进一步提高数据处理和分析能力，为行业带来更高效、更稳定的技术支持。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4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区块链技术：区块链技术将在互联网和软件行业中发挥重要作用，为数据安全、信任机制等方面提供更好的解决方案。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6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物联网与5G技术：物联网和5G技术将推动互联网和软件行业向更广泛的应用领域拓展，为智能家居、智能交通等领域提供更好的技术支持。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498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3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54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xxx学院</a:t>
            </a:r>
            <a:endParaRPr altLang="en-US" lang="zh-CN"/>
          </a:p>
        </p:txBody>
      </p:sp>
      <p:sp>
        <p:nvSpPr>
          <p:cNvPr id="105054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6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6_1"/>
  <p:tag name="KSO_WM_DIAGRAM_VERSION" val="3"/>
  <p:tag name="KSO_WM_DIAGRAM_COLOR_TRICK" val="1"/>
  <p:tag name="KSO_WM_DIAGRAM_COLOR_TEXT_CAN_REMOVE" val="n"/>
  <p:tag name="KSO_WM_UNIT_PRESET_TEXT" val="06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a*1_6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7"/>
  <p:tag name="KSO_WM_DIAGRAM_GROUP_CODE" val="l1-1"/>
  <p:tag name="KSO_WM_UNIT_TYPE" val="l_h_a"/>
  <p:tag name="KSO_WM_UNIT_INDEX" val="1_6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6*l_h_i*1_6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6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5.xml><?xml version="1.0" encoding="utf-8"?>
<p:tagLst xmlns:p="http://schemas.openxmlformats.org/presentationml/2006/main">
  <p:tag name="KSO_WM_SLIDE_ID" val="custom20231224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3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7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1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21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55_3*l_h_i*1_1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55_3*l_h_i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55_3*l_h_i*1_1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55_3*l_h_f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55_3*l_h_a*1_1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55_3*l_h_i*1_2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55_3*l_h_i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55_3*l_h_i*1_2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55_3*l_h_f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55_3*l_h_a*1_2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55_3*l_h_i*1_3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55_3*l_h_i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55_3*l_h_i*1_3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55_3*l_h_f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55_3*l_h_a*1_3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55_3*l_h_i*1_4_3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5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55_3*l_h_i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55_3*l_h_i*1_4_2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gradient&quot;:[{&quot;brightness&quot;:0,&quot;colorType&quot;:1,&quot;foreColorIndex&quot;:5,&quot;pos&quot;:0.33000001311302185,&quot;transparency&quot;:0},{&quot;brightness&quot;:0.4000000059604645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55_3*l_h_f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（你的）智能图形项正文，文字是您思想的提炼，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55_3*l_h_a*1_4_1"/>
  <p:tag name="KSO_WM_TEMPLATE_CATEGORY" val="diagram"/>
  <p:tag name="KSO_WM_TEMPLATE_INDEX" val="202316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279.8207874015748,&quot;width&quot;:863.08220472440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7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77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5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5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5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5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5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5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5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5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5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5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5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5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9_5*l_h_i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309_5*l_h_i*1_5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9_5*l_h_f*1_5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9_5*l_h_i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09_5*l_h_i*1_6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9_5*l_h_f*1_6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此处输入你的正文，文字是您思想的提炼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1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1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5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7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55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90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2023-12-17T17:37:08Z</dcterms:created>
  <dcterms:modified xsi:type="dcterms:W3CDTF">2023-12-17T17:37:08Z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a29299b70cbf4b5d8dae8898af8b2690_21</vt:lpwstr>
  </property>
</Properties>
</file>