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2"/>
  </p:notesMasterIdLst>
  <p:handoutMasterIdLst>
    <p:handoutMasterId r:id="rId29"/>
  </p:handoutMasterIdLst>
  <p:sldIdLst>
    <p:sldId id="434" r:id="rId3"/>
    <p:sldId id="518" r:id="rId4"/>
    <p:sldId id="257" r:id="rId5"/>
    <p:sldId id="361" r:id="rId6"/>
    <p:sldId id="262" r:id="rId7"/>
    <p:sldId id="485" r:id="rId8"/>
    <p:sldId id="486" r:id="rId9"/>
    <p:sldId id="487" r:id="rId10"/>
    <p:sldId id="466" r:id="rId11"/>
    <p:sldId id="467" r:id="rId13"/>
    <p:sldId id="468" r:id="rId14"/>
    <p:sldId id="519" r:id="rId15"/>
    <p:sldId id="520" r:id="rId16"/>
    <p:sldId id="521" r:id="rId17"/>
    <p:sldId id="522" r:id="rId18"/>
    <p:sldId id="523" r:id="rId19"/>
    <p:sldId id="524" r:id="rId20"/>
    <p:sldId id="525" r:id="rId21"/>
    <p:sldId id="526" r:id="rId22"/>
    <p:sldId id="527" r:id="rId23"/>
    <p:sldId id="533" r:id="rId24"/>
    <p:sldId id="528" r:id="rId25"/>
    <p:sldId id="529" r:id="rId26"/>
    <p:sldId id="531" r:id="rId27"/>
    <p:sldId id="532" r:id="rId28"/>
  </p:sldIdLst>
  <p:sldSz cx="12192000" cy="6858000"/>
  <p:notesSz cx="6858000" cy="9144000"/>
  <p:custDataLst>
    <p:tags r:id="rId3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4" userDrawn="1">
          <p15:clr>
            <a:srgbClr val="A4A3A4"/>
          </p15:clr>
        </p15:guide>
        <p15:guide id="2" pos="371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15" autoAdjust="0"/>
    <p:restoredTop sz="96379" autoAdjust="0"/>
  </p:normalViewPr>
  <p:slideViewPr>
    <p:cSldViewPr showGuides="1">
      <p:cViewPr varScale="1">
        <p:scale>
          <a:sx n="153" d="100"/>
          <a:sy n="153" d="100"/>
        </p:scale>
        <p:origin x="408" y="138"/>
      </p:cViewPr>
      <p:guideLst>
        <p:guide orient="horz" pos="2004"/>
        <p:guide pos="37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4020"/>
    </p:cViewPr>
  </p:sorterViewPr>
  <p:notesViewPr>
    <p:cSldViewPr>
      <p:cViewPr varScale="1">
        <p:scale>
          <a:sx n="83" d="100"/>
          <a:sy n="83" d="100"/>
        </p:scale>
        <p:origin x="393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gs" Target="tags/tag104.xml"/><Relationship Id="rId33" Type="http://schemas.openxmlformats.org/officeDocument/2006/relationships/commentAuthors" Target="commentAuthors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4BA08C8-CBE9-436C-9AE1-0B9ED8EDCDBC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D1FF0FB9-61D1-4DF7-99DC-2900B5B921B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DA54C4C-FD00-4B11-BAFC-F7210BA85C4B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二级</a:t>
            </a:r>
            <a:endParaRPr lang="zh-CN" altLang="en-US" noProof="0"/>
          </a:p>
          <a:p>
            <a:pPr lvl="2"/>
            <a:r>
              <a:rPr lang="zh-CN" altLang="en-US" noProof="0"/>
              <a:t>三级</a:t>
            </a:r>
            <a:endParaRPr lang="zh-CN" altLang="en-US" noProof="0"/>
          </a:p>
          <a:p>
            <a:pPr lvl="3"/>
            <a:r>
              <a:rPr lang="zh-CN" altLang="en-US" noProof="0"/>
              <a:t>四级</a:t>
            </a:r>
            <a:endParaRPr lang="zh-CN" altLang="en-US" noProof="0"/>
          </a:p>
          <a:p>
            <a:pPr lvl="4"/>
            <a:r>
              <a:rPr lang="zh-CN" altLang="en-US" noProof="0"/>
              <a:t>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E26BD116-E65C-4348-8824-47EEC69B589A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microsoft.com/office/2007/relationships/hdphoto" Target="../media/image3.wdp"/><Relationship Id="rId6" Type="http://schemas.openxmlformats.org/officeDocument/2006/relationships/image" Target="../media/image2.png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image" Target="../media/image5.png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6.png"/><Relationship Id="rId3" Type="http://schemas.openxmlformats.org/officeDocument/2006/relationships/tags" Target="../tags/tag8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一棵大树&#10;&#10;中度可信度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73814"/>
          </a:xfrm>
          <a:prstGeom prst="rect">
            <a:avLst/>
          </a:prstGeom>
        </p:spPr>
      </p:pic>
      <p:grpSp>
        <p:nvGrpSpPr>
          <p:cNvPr id="45" name="组合 44"/>
          <p:cNvGrpSpPr/>
          <p:nvPr userDrawn="1"/>
        </p:nvGrpSpPr>
        <p:grpSpPr>
          <a:xfrm>
            <a:off x="791845" y="838835"/>
            <a:ext cx="10658475" cy="5163820"/>
            <a:chOff x="527093" y="574776"/>
            <a:chExt cx="11137814" cy="5708449"/>
          </a:xfrm>
        </p:grpSpPr>
        <p:grpSp>
          <p:nvGrpSpPr>
            <p:cNvPr id="42" name="组合 41"/>
            <p:cNvGrpSpPr/>
            <p:nvPr/>
          </p:nvGrpSpPr>
          <p:grpSpPr>
            <a:xfrm>
              <a:off x="695325" y="729383"/>
              <a:ext cx="10801350" cy="5399234"/>
              <a:chOff x="695324" y="641603"/>
              <a:chExt cx="10801351" cy="5574794"/>
            </a:xfrm>
          </p:grpSpPr>
          <p:sp>
            <p:nvSpPr>
              <p:cNvPr id="39" name="矩形 38"/>
              <p:cNvSpPr/>
              <p:nvPr>
                <p:custDataLst>
                  <p:tags r:id="rId3"/>
                </p:custDataLst>
              </p:nvPr>
            </p:nvSpPr>
            <p:spPr>
              <a:xfrm>
                <a:off x="695324" y="641603"/>
                <a:ext cx="10801351" cy="5574794"/>
              </a:xfrm>
              <a:prstGeom prst="rect">
                <a:avLst/>
              </a:prstGeom>
              <a:solidFill>
                <a:schemeClr val="bg1">
                  <a:alpha val="3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  <p:sp>
            <p:nvSpPr>
              <p:cNvPr id="40" name="图文框 39"/>
              <p:cNvSpPr/>
              <p:nvPr>
                <p:custDataLst>
                  <p:tags r:id="rId4"/>
                </p:custDataLst>
              </p:nvPr>
            </p:nvSpPr>
            <p:spPr>
              <a:xfrm>
                <a:off x="695325" y="641603"/>
                <a:ext cx="10801350" cy="5574794"/>
              </a:xfrm>
              <a:prstGeom prst="frame">
                <a:avLst>
                  <a:gd name="adj1" fmla="val 2903"/>
                </a:avLst>
              </a:prstGeom>
              <a:solidFill>
                <a:schemeClr val="bg1">
                  <a:alpha val="80000"/>
                </a:schemeClr>
              </a:solidFill>
              <a:ln w="1270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sp>
          <p:nvSpPr>
            <p:cNvPr id="44" name="图文框 43"/>
            <p:cNvSpPr/>
            <p:nvPr>
              <p:custDataLst>
                <p:tags r:id="rId5"/>
              </p:custDataLst>
            </p:nvPr>
          </p:nvSpPr>
          <p:spPr>
            <a:xfrm>
              <a:off x="527093" y="574776"/>
              <a:ext cx="11137814" cy="5708449"/>
            </a:xfrm>
            <a:prstGeom prst="frame">
              <a:avLst>
                <a:gd name="adj1" fmla="val 736"/>
              </a:avLst>
            </a:prstGeom>
            <a:solidFill>
              <a:schemeClr val="bg1">
                <a:alpha val="60000"/>
              </a:schemeClr>
            </a:solidFill>
            <a:ln w="1270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</p:grpSp>
      <p:pic>
        <p:nvPicPr>
          <p:cNvPr id="14" name="图片 13" descr="树上的叶子&#10;&#10;中度可信度描述已自动生成"/>
          <p:cNvPicPr>
            <a:picLocks noChangeAspect="1"/>
          </p:cNvPicPr>
          <p:nvPr userDrawn="1"/>
        </p:nvPicPr>
        <p:blipFill>
          <a:blip r:embed="rId6">
            <a:alphaModFix amt="1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3756" b="8687"/>
          <a:stretch>
            <a:fillRect/>
          </a:stretch>
        </p:blipFill>
        <p:spPr>
          <a:xfrm>
            <a:off x="8124824" y="1251744"/>
            <a:ext cx="4067176" cy="5606256"/>
          </a:xfrm>
          <a:prstGeom prst="rect">
            <a:avLst/>
          </a:prstGeom>
        </p:spPr>
      </p:pic>
    </p:spTree>
  </p:cSld>
  <p:clrMapOvr>
    <a:masterClrMapping/>
  </p:clrMapOvr>
  <p:transition spd="slow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一棵大树&#10;&#10;中度可信度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875"/>
            <a:ext cx="12191999" cy="6873814"/>
          </a:xfrm>
          <a:prstGeom prst="rect">
            <a:avLst/>
          </a:prstGeom>
        </p:spPr>
      </p:pic>
      <p:sp>
        <p:nvSpPr>
          <p:cNvPr id="39" name="矩形 38"/>
          <p:cNvSpPr/>
          <p:nvPr userDrawn="1"/>
        </p:nvSpPr>
        <p:spPr>
          <a:xfrm>
            <a:off x="0" y="987425"/>
            <a:ext cx="12191365" cy="4657090"/>
          </a:xfrm>
          <a:prstGeom prst="rect">
            <a:avLst/>
          </a:prstGeom>
          <a:solidFill>
            <a:schemeClr val="bg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</p:spTree>
  </p:cSld>
  <p:clrMapOvr>
    <a:masterClrMapping/>
  </p:clrMapOvr>
  <p:transition spd="slow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一棵大树&#10;&#10;中度可信度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5" name="组合 4"/>
          <p:cNvGrpSpPr/>
          <p:nvPr userDrawn="1"/>
        </p:nvGrpSpPr>
        <p:grpSpPr>
          <a:xfrm>
            <a:off x="184785" y="106680"/>
            <a:ext cx="11822430" cy="6644640"/>
            <a:chOff x="184785" y="106680"/>
            <a:chExt cx="11822430" cy="6644640"/>
          </a:xfrm>
        </p:grpSpPr>
        <p:sp>
          <p:nvSpPr>
            <p:cNvPr id="6" name="矩形 5"/>
            <p:cNvSpPr/>
            <p:nvPr/>
          </p:nvSpPr>
          <p:spPr>
            <a:xfrm>
              <a:off x="184785" y="106680"/>
              <a:ext cx="11822430" cy="664464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  <p:sp>
          <p:nvSpPr>
            <p:cNvPr id="7" name="矩形 6"/>
            <p:cNvSpPr/>
            <p:nvPr/>
          </p:nvSpPr>
          <p:spPr>
            <a:xfrm>
              <a:off x="247650" y="213360"/>
              <a:ext cx="11696700" cy="6431280"/>
            </a:xfrm>
            <a:prstGeom prst="rect">
              <a:avLst/>
            </a:prstGeom>
            <a:solidFill>
              <a:srgbClr val="F4F5F1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</p:grpSp>
      <p:sp>
        <p:nvSpPr>
          <p:cNvPr id="2" name="矩形 1"/>
          <p:cNvSpPr/>
          <p:nvPr userDrawn="1">
            <p:custDataLst>
              <p:tags r:id="rId3"/>
            </p:custDataLst>
          </p:nvPr>
        </p:nvSpPr>
        <p:spPr>
          <a:xfrm>
            <a:off x="247650" y="1355090"/>
            <a:ext cx="11654155" cy="4065905"/>
          </a:xfrm>
          <a:prstGeom prst="rect">
            <a:avLst/>
          </a:prstGeom>
          <a:solidFill>
            <a:srgbClr val="F7F9F3">
              <a:alpha val="95000"/>
            </a:srgbClr>
          </a:solidFill>
          <a:ln>
            <a:noFill/>
          </a:ln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0"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083057" y="4324970"/>
            <a:ext cx="3924283" cy="2426553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581660" y="548640"/>
            <a:ext cx="503555" cy="489585"/>
            <a:chOff x="916" y="864"/>
            <a:chExt cx="793" cy="771"/>
          </a:xfrm>
        </p:grpSpPr>
        <p:sp>
          <p:nvSpPr>
            <p:cNvPr id="25" name="矩形 24"/>
            <p:cNvSpPr/>
            <p:nvPr>
              <p:custDataLst>
                <p:tags r:id="rId6"/>
              </p:custDataLst>
            </p:nvPr>
          </p:nvSpPr>
          <p:spPr>
            <a:xfrm>
              <a:off x="1003" y="1027"/>
              <a:ext cx="707" cy="608"/>
            </a:xfrm>
            <a:prstGeom prst="rect">
              <a:avLst/>
            </a:prstGeom>
            <a:solidFill>
              <a:srgbClr val="DEE0D4"/>
            </a:solidFill>
            <a:ln>
              <a:solidFill>
                <a:srgbClr val="4B5A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+mj-ea"/>
                <a:ea typeface="+mj-ea"/>
              </a:endParaRPr>
            </a:p>
          </p:txBody>
        </p:sp>
        <p:sp>
          <p:nvSpPr>
            <p:cNvPr id="21" name="矩形 20"/>
            <p:cNvSpPr/>
            <p:nvPr>
              <p:custDataLst>
                <p:tags r:id="rId7"/>
              </p:custDataLst>
            </p:nvPr>
          </p:nvSpPr>
          <p:spPr>
            <a:xfrm>
              <a:off x="916" y="864"/>
              <a:ext cx="684" cy="653"/>
            </a:xfrm>
            <a:prstGeom prst="rect">
              <a:avLst/>
            </a:prstGeom>
            <a:solidFill>
              <a:srgbClr val="4B5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n-ea"/>
              </a:endParaRPr>
            </a:p>
          </p:txBody>
        </p:sp>
      </p:grpSp>
    </p:spTree>
  </p:cSld>
  <p:clrMapOvr>
    <a:masterClrMapping/>
  </p:clrMapOvr>
  <p:transition spd="slow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一棵大树&#10;&#10;中度可信度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5" name="组合 4"/>
          <p:cNvGrpSpPr/>
          <p:nvPr userDrawn="1"/>
        </p:nvGrpSpPr>
        <p:grpSpPr>
          <a:xfrm>
            <a:off x="184785" y="106680"/>
            <a:ext cx="11822430" cy="6644640"/>
            <a:chOff x="184785" y="106680"/>
            <a:chExt cx="11822430" cy="6644640"/>
          </a:xfrm>
        </p:grpSpPr>
        <p:sp>
          <p:nvSpPr>
            <p:cNvPr id="6" name="矩形 5"/>
            <p:cNvSpPr/>
            <p:nvPr/>
          </p:nvSpPr>
          <p:spPr>
            <a:xfrm>
              <a:off x="184785" y="106680"/>
              <a:ext cx="11822430" cy="664464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  <p:sp>
          <p:nvSpPr>
            <p:cNvPr id="7" name="矩形 6"/>
            <p:cNvSpPr/>
            <p:nvPr/>
          </p:nvSpPr>
          <p:spPr>
            <a:xfrm>
              <a:off x="247650" y="213360"/>
              <a:ext cx="11696700" cy="6431280"/>
            </a:xfrm>
            <a:prstGeom prst="rect">
              <a:avLst/>
            </a:prstGeom>
            <a:solidFill>
              <a:srgbClr val="F4F5F1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</p:grpSp>
      <p:pic>
        <p:nvPicPr>
          <p:cNvPr id="9" name="图片 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512937" y="4881246"/>
            <a:ext cx="2729865" cy="1976438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581660" y="548640"/>
            <a:ext cx="503555" cy="489585"/>
            <a:chOff x="916" y="864"/>
            <a:chExt cx="793" cy="771"/>
          </a:xfrm>
        </p:grpSpPr>
        <p:sp>
          <p:nvSpPr>
            <p:cNvPr id="3" name="矩形 2"/>
            <p:cNvSpPr/>
            <p:nvPr>
              <p:custDataLst>
                <p:tags r:id="rId5"/>
              </p:custDataLst>
            </p:nvPr>
          </p:nvSpPr>
          <p:spPr>
            <a:xfrm>
              <a:off x="1003" y="1027"/>
              <a:ext cx="707" cy="608"/>
            </a:xfrm>
            <a:prstGeom prst="rect">
              <a:avLst/>
            </a:prstGeom>
            <a:solidFill>
              <a:srgbClr val="DEE0D4"/>
            </a:solidFill>
            <a:ln>
              <a:solidFill>
                <a:srgbClr val="4B5A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+mj-ea"/>
                <a:ea typeface="+mj-ea"/>
              </a:endParaRPr>
            </a:p>
          </p:txBody>
        </p:sp>
        <p:sp>
          <p:nvSpPr>
            <p:cNvPr id="4" name="矩形 3"/>
            <p:cNvSpPr/>
            <p:nvPr>
              <p:custDataLst>
                <p:tags r:id="rId6"/>
              </p:custDataLst>
            </p:nvPr>
          </p:nvSpPr>
          <p:spPr>
            <a:xfrm>
              <a:off x="916" y="864"/>
              <a:ext cx="684" cy="653"/>
            </a:xfrm>
            <a:prstGeom prst="rect">
              <a:avLst/>
            </a:prstGeom>
            <a:solidFill>
              <a:srgbClr val="4B5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n-ea"/>
              </a:endParaRPr>
            </a:p>
          </p:txBody>
        </p:sp>
      </p:grpSp>
    </p:spTree>
  </p:cSld>
  <p:clrMapOvr>
    <a:masterClrMapping/>
  </p:clrMapOvr>
  <p:transition spd="slow" advTm="0"/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 advT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阿里巴巴普惠体"/>
          <a:ea typeface="阿里巴巴普惠体"/>
          <a:cs typeface="阿里巴巴普惠体" panose="00020600040101010101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阿里巴巴普惠体"/>
          <a:ea typeface="阿里巴巴普惠体"/>
          <a:cs typeface="阿里巴巴普惠体" panose="00020600040101010101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阿里巴巴普惠体"/>
          <a:ea typeface="阿里巴巴普惠体"/>
          <a:cs typeface="阿里巴巴普惠体" panose="00020600040101010101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阿里巴巴普惠体"/>
          <a:ea typeface="阿里巴巴普惠体"/>
          <a:cs typeface="阿里巴巴普惠体" panose="00020600040101010101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阿里巴巴普惠体"/>
          <a:ea typeface="阿里巴巴普惠体"/>
          <a:cs typeface="阿里巴巴普惠体" panose="00020600040101010101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阿里巴巴普惠体"/>
          <a:ea typeface="阿里巴巴普惠体"/>
          <a:cs typeface="阿里巴巴普惠体" panose="0002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13.xml"/><Relationship Id="rId3" Type="http://schemas.openxmlformats.org/officeDocument/2006/relationships/image" Target="../media/image7.jpeg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9.png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24.xml"/><Relationship Id="rId4" Type="http://schemas.openxmlformats.org/officeDocument/2006/relationships/image" Target="../media/image10.png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image" Target="../media/image11.png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tags" Target="../tags/tag43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0" Type="http://schemas.openxmlformats.org/officeDocument/2006/relationships/slideLayout" Target="../slideLayouts/slideLayout4.xml"/><Relationship Id="rId1" Type="http://schemas.openxmlformats.org/officeDocument/2006/relationships/tags" Target="../tags/tag36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53.xml"/><Relationship Id="rId3" Type="http://schemas.openxmlformats.org/officeDocument/2006/relationships/image" Target="../media/image15.jpeg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tags" Target="../tags/tag58.xml"/><Relationship Id="rId5" Type="http://schemas.openxmlformats.org/officeDocument/2006/relationships/image" Target="../media/image16.png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image" Target="../media/image18.png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image" Target="../media/image17.png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3" Type="http://schemas.openxmlformats.org/officeDocument/2006/relationships/slideLayout" Target="../slideLayouts/slideLayout4.xml"/><Relationship Id="rId12" Type="http://schemas.openxmlformats.org/officeDocument/2006/relationships/tags" Target="../tags/tag78.xml"/><Relationship Id="rId11" Type="http://schemas.openxmlformats.org/officeDocument/2006/relationships/image" Target="../media/image19.png"/><Relationship Id="rId10" Type="http://schemas.openxmlformats.org/officeDocument/2006/relationships/tags" Target="../tags/tag77.xml"/><Relationship Id="rId1" Type="http://schemas.openxmlformats.org/officeDocument/2006/relationships/tags" Target="../tags/tag7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image" Target="../media/image20.png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86.xml"/><Relationship Id="rId1" Type="http://schemas.openxmlformats.org/officeDocument/2006/relationships/tags" Target="../tags/tag8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88.xml"/><Relationship Id="rId1" Type="http://schemas.openxmlformats.org/officeDocument/2006/relationships/tags" Target="../tags/tag8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90.xml"/><Relationship Id="rId1" Type="http://schemas.openxmlformats.org/officeDocument/2006/relationships/tags" Target="../tags/tag89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tags" Target="../tags/tag91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103.xml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" Type="http://schemas.openxmlformats.org/officeDocument/2006/relationships/tags" Target="../tags/tag10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>
            <p:custDataLst>
              <p:tags r:id="rId1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新课导入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27125" y="1268730"/>
            <a:ext cx="7877175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latinLnBrk="0">
              <a:lnSpc>
                <a:spcPct val="150000"/>
              </a:lnSpc>
            </a:pPr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猜猜他是谁？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indent="0" latinLnBrk="0">
              <a:lnSpc>
                <a:spcPct val="150000"/>
              </a:lnSpc>
            </a:pPr>
            <a:r>
              <a:rPr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1.他自称“酒中仙”，别人称他为“诗仙”。</a:t>
            </a:r>
            <a:endParaRPr sz="2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indent="0" latinLnBrk="0">
              <a:lnSpc>
                <a:spcPct val="150000"/>
              </a:lnSpc>
            </a:pPr>
            <a:r>
              <a:rPr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2.他豪放不羁，喜欢喝酒作诗，喝酒之后经常诗兴大发，写下许多著名的诗篇。</a:t>
            </a:r>
            <a:endParaRPr sz="2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indent="0" latinLnBrk="0">
              <a:lnSpc>
                <a:spcPct val="150000"/>
              </a:lnSpc>
            </a:pPr>
            <a:r>
              <a:rPr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3.他是最伟大的浪漫主义诗人。</a:t>
            </a:r>
            <a:endParaRPr sz="2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indent="0" latinLnBrk="0">
              <a:lnSpc>
                <a:spcPct val="150000"/>
              </a:lnSpc>
            </a:pPr>
            <a:r>
              <a:rPr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4.他是唐代的“旅游达人”，足迹遍布祖国的名山大川。</a:t>
            </a:r>
            <a:endParaRPr sz="2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indent="0" latinLnBrk="0">
              <a:lnSpc>
                <a:spcPct val="150000"/>
              </a:lnSpc>
            </a:pPr>
            <a:r>
              <a:rPr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5.他十分自信，坚信“天生我才必有用”。</a:t>
            </a:r>
            <a:endParaRPr sz="2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indent="0" latinLnBrk="0">
              <a:lnSpc>
                <a:spcPct val="150000"/>
              </a:lnSpc>
            </a:pPr>
            <a:r>
              <a:rPr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6.相传，他曾让贵妃捧砚力士脱靴。</a:t>
            </a:r>
            <a:endParaRPr sz="2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408160" y="2060575"/>
            <a:ext cx="1562100" cy="2677160"/>
            <a:chOff x="14816" y="3245"/>
            <a:chExt cx="2460" cy="4216"/>
          </a:xfrm>
        </p:grpSpPr>
        <p:pic>
          <p:nvPicPr>
            <p:cNvPr id="2" name="图片 1" descr="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14816" y="4265"/>
              <a:ext cx="2460" cy="3196"/>
            </a:xfrm>
            <a:prstGeom prst="rect">
              <a:avLst/>
            </a:prstGeom>
          </p:spPr>
        </p:pic>
        <p:sp>
          <p:nvSpPr>
            <p:cNvPr id="7" name="矩形 6"/>
            <p:cNvSpPr/>
            <p:nvPr>
              <p:custDataLst>
                <p:tags r:id="rId4"/>
              </p:custDataLst>
            </p:nvPr>
          </p:nvSpPr>
          <p:spPr>
            <a:xfrm>
              <a:off x="15156" y="3245"/>
              <a:ext cx="1574" cy="9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3200" b="1"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李白</a:t>
              </a:r>
              <a:endParaRPr lang="zh-CN" altLang="en-US" sz="3200" b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>
            <p:custDataLst>
              <p:tags r:id="rId1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新课导入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27125" y="1268730"/>
            <a:ext cx="7877175" cy="2953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latinLnBrk="0">
              <a:lnSpc>
                <a:spcPct val="150000"/>
              </a:lnSpc>
            </a:pPr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猜猜他是谁？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indent="0" latinLnBrk="0">
              <a:lnSpc>
                <a:spcPct val="150000"/>
              </a:lnSpc>
            </a:pPr>
            <a:r>
              <a:rPr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1.他写过诗句“但使龙城飞将在，不教胡马度阴山”。﻿</a:t>
            </a:r>
            <a:endParaRPr sz="2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indent="0" latinLnBrk="0">
              <a:lnSpc>
                <a:spcPct val="150000"/>
              </a:lnSpc>
            </a:pPr>
            <a:r>
              <a:rPr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2.他被称为“诗家夫子”，他写的七绝，无人能敌，因此又被誉为“七绝圣手”。</a:t>
            </a:r>
            <a:endParaRPr sz="2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indent="0" latinLnBrk="0">
              <a:lnSpc>
                <a:spcPct val="150000"/>
              </a:lnSpc>
            </a:pPr>
            <a:r>
              <a:rPr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3.他是盛唐著名的边塞诗人，高适、岑参都是他的好友。</a:t>
            </a:r>
            <a:endParaRPr sz="2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386570" y="2060575"/>
            <a:ext cx="1474470" cy="2649855"/>
            <a:chOff x="14782" y="3245"/>
            <a:chExt cx="2322" cy="4173"/>
          </a:xfrm>
        </p:grpSpPr>
        <p:sp>
          <p:nvSpPr>
            <p:cNvPr id="7" name="矩形 6"/>
            <p:cNvSpPr/>
            <p:nvPr>
              <p:custDataLst>
                <p:tags r:id="rId2"/>
              </p:custDataLst>
            </p:nvPr>
          </p:nvSpPr>
          <p:spPr>
            <a:xfrm>
              <a:off x="14835" y="3245"/>
              <a:ext cx="2217" cy="9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p>
              <a:pPr algn="ctr"/>
              <a:r>
                <a:rPr lang="zh-CN" altLang="en-US" sz="3200" b="1"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王昌龄</a:t>
              </a:r>
              <a:endParaRPr lang="zh-CN" altLang="en-US" sz="3200" b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4" name="图片 3" descr="2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flipH="1">
              <a:off x="14782" y="4164"/>
              <a:ext cx="2322" cy="3254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/>
        </p:nvSpPr>
        <p:spPr>
          <a:xfrm>
            <a:off x="1199515" y="4796790"/>
            <a:ext cx="927798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latinLnBrk="0">
              <a:lnSpc>
                <a:spcPct val="150000"/>
              </a:lnSpc>
            </a:pPr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他俩之间有什么关系呢？今天我们就一起来一探究竟</a:t>
            </a:r>
            <a:r>
              <a:rPr lang="zh-CN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吧！</a:t>
            </a:r>
            <a:endParaRPr lang="zh-CN" sz="2800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313307" y="2276247"/>
            <a:ext cx="7498080" cy="23069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smtClean="0">
                <a:latin typeface="微软雅黑" panose="020B0503020204020204" charset="-122"/>
                <a:ea typeface="微软雅黑" panose="020B0503020204020204" charset="-122"/>
                <a:cs typeface="阿里巴巴普惠体" panose="00020600040101010101" charset="-122"/>
                <a:sym typeface="阿里巴巴普惠体"/>
              </a:rPr>
              <a:t>闻王昌龄左迁龙标</a:t>
            </a:r>
            <a:endParaRPr lang="zh-CN" altLang="en-US" sz="7200" smtClean="0">
              <a:latin typeface="微软雅黑" panose="020B0503020204020204" charset="-122"/>
              <a:ea typeface="微软雅黑" panose="020B0503020204020204" charset="-122"/>
              <a:cs typeface="阿里巴巴普惠体" panose="00020600040101010101" charset="-122"/>
              <a:sym typeface="阿里巴巴普惠体"/>
            </a:endParaRPr>
          </a:p>
          <a:p>
            <a:pPr algn="ctr"/>
            <a:r>
              <a:rPr lang="zh-CN" altLang="en-US" sz="7200" smtClean="0">
                <a:latin typeface="微软雅黑" panose="020B0503020204020204" charset="-122"/>
                <a:ea typeface="微软雅黑" panose="020B0503020204020204" charset="-122"/>
                <a:cs typeface="阿里巴巴普惠体" panose="00020600040101010101" charset="-122"/>
                <a:sym typeface="阿里巴巴普惠体"/>
              </a:rPr>
              <a:t>遥有此寄</a:t>
            </a:r>
            <a:r>
              <a:rPr lang="en-US" altLang="zh-CN" sz="7200" smtClean="0">
                <a:latin typeface="微软雅黑" panose="020B0503020204020204" charset="-122"/>
                <a:ea typeface="微软雅黑" panose="020B0503020204020204" charset="-122"/>
                <a:cs typeface="阿里巴巴普惠体" panose="00020600040101010101" charset="-122"/>
                <a:sym typeface="阿里巴巴普惠体"/>
              </a:rPr>
              <a:t> </a:t>
            </a:r>
            <a:endParaRPr lang="en-US" altLang="zh-CN" sz="7200" smtClean="0">
              <a:latin typeface="微软雅黑" panose="020B0503020204020204" charset="-122"/>
              <a:ea typeface="微软雅黑" panose="020B0503020204020204" charset="-122"/>
              <a:cs typeface="阿里巴巴普惠体" panose="00020600040101010101" charset="-122"/>
              <a:sym typeface="阿里巴巴普惠体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800100" y="1731010"/>
            <a:ext cx="10707370" cy="2338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  <a:defRPr/>
            </a:pPr>
            <a:r>
              <a:rPr sz="2800" spc="-150">
                <a:latin typeface="宋体" panose="02010600030101010101" pitchFamily="2" charset="-122"/>
                <a:cs typeface="宋体" panose="02010600030101010101" pitchFamily="2" charset="-122"/>
              </a:rPr>
              <a:t>1.朗读</a:t>
            </a:r>
            <a:r>
              <a:rPr lang="zh-CN" sz="2800" spc="-150">
                <a:latin typeface="宋体" panose="02010600030101010101" pitchFamily="2" charset="-122"/>
                <a:cs typeface="宋体" panose="02010600030101010101" pitchFamily="2" charset="-122"/>
              </a:rPr>
              <a:t>并</a:t>
            </a:r>
            <a:r>
              <a:rPr sz="2800" spc="-150">
                <a:latin typeface="宋体" panose="02010600030101010101" pitchFamily="2" charset="-122"/>
                <a:cs typeface="宋体" panose="02010600030101010101" pitchFamily="2" charset="-122"/>
              </a:rPr>
              <a:t>背诵诗歌</a:t>
            </a:r>
            <a:r>
              <a:rPr lang="zh-CN" sz="2800" spc="-15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800" spc="-150">
                <a:latin typeface="宋体" panose="02010600030101010101" pitchFamily="2" charset="-122"/>
                <a:cs typeface="宋体" panose="02010600030101010101" pitchFamily="2" charset="-122"/>
              </a:rPr>
              <a:t>了解诗歌有关知识，理解诗歌所表达的思想感情。</a:t>
            </a:r>
            <a:endParaRPr sz="2800" spc="-15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defRPr/>
            </a:pPr>
            <a:r>
              <a:rPr lang="en-US" sz="2800" spc="-150"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2800" spc="-150">
                <a:latin typeface="宋体" panose="02010600030101010101" pitchFamily="2" charset="-122"/>
                <a:cs typeface="宋体" panose="02010600030101010101" pitchFamily="2" charset="-122"/>
              </a:rPr>
              <a:t>.品味诗歌语言，体味诗歌的意境；培养赏读诗歌的能力</a:t>
            </a:r>
            <a:r>
              <a:rPr sz="2800" spc="-15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sz="2800" spc="-15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defRPr/>
            </a:pPr>
            <a:r>
              <a:rPr lang="en-US" sz="2800" spc="-150">
                <a:latin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sz="2800" spc="-150">
                <a:latin typeface="宋体" panose="02010600030101010101" pitchFamily="2" charset="-122"/>
                <a:cs typeface="宋体" panose="02010600030101010101" pitchFamily="2" charset="-122"/>
              </a:rPr>
              <a:t>.培养热爱祖国古代文化知识的思想感情，提高文化品位和审美情趣。</a:t>
            </a:r>
            <a:endParaRPr sz="2800" spc="-15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学习目标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>
            <p:custDataLst>
              <p:tags r:id="rId1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作者介绍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127760" y="1412875"/>
            <a:ext cx="7906385" cy="4523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charset="0"/>
                <a:ea typeface="楷体_GB2312" pitchFamily="49" charset="-122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Times New Roman" panose="02020603050405020304" charset="0"/>
                <a:ea typeface="楷体_GB2312" pitchFamily="49" charset="-122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Times New Roman" panose="02020603050405020304" charset="0"/>
                <a:ea typeface="楷体_GB2312" pitchFamily="49" charset="-122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Times New Roman" panose="02020603050405020304" charset="0"/>
                <a:ea typeface="楷体_GB2312" pitchFamily="49" charset="-122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Times New Roman" panose="0202060305040502030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charset="0"/>
                <a:ea typeface="楷体_GB2312" pitchFamily="49" charset="-122"/>
              </a:defRPr>
            </a:lvl9pPr>
          </a:lstStyle>
          <a:p>
            <a:pPr marL="0" indent="609600" algn="just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李白(701—762),字</a:t>
            </a:r>
            <a:r>
              <a:rPr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太白</a:t>
            </a:r>
            <a:r>
              <a:rPr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,号</a:t>
            </a:r>
            <a:r>
              <a:rPr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青莲居士</a:t>
            </a:r>
            <a:r>
              <a:rPr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唐朝</a:t>
            </a:r>
            <a:r>
              <a:rPr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人。其人爽朗大方，爱饮酒作诗，喜交友。是屈原之后最具个性特色、最伟大的</a:t>
            </a:r>
            <a:r>
              <a:rPr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浪漫主义诗人</a:t>
            </a:r>
            <a:r>
              <a:rPr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。有“</a:t>
            </a:r>
            <a:r>
              <a:rPr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诗仙</a:t>
            </a:r>
            <a:r>
              <a:rPr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”之美誉,与杜甫并称“李杜”，或称“大李杜”。有《李太白集》传世。代表作有《静夜思》《望天门山》《望庐山瀑布》等。</a:t>
            </a:r>
            <a:endParaRPr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indent="609600" algn="just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李白的诗想象新奇，构思奇特，感情强烈，意境奇伟瑰丽，语言清新明快，气势雄浑，风格豪迈潇洒、豪放飘逸，达到了我国古代浪漫主义诗歌艺术的高峰。</a:t>
            </a:r>
            <a:endParaRPr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">
            <a:biLevel thresh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34316" y="1484824"/>
            <a:ext cx="2304223" cy="348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9" name="Text Box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83615" y="1772920"/>
            <a:ext cx="7268210" cy="2861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algn="ctr" eaLnBrk="1" latinLnBrk="0" hangingPunct="1">
              <a:lnSpc>
                <a:spcPct val="150000"/>
              </a:lnSpc>
              <a:spcBef>
                <a:spcPts val="0"/>
              </a:spcBef>
            </a:pPr>
            <a:r>
              <a:rPr kumimoji="1" sz="2400" b="1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绝 句</a:t>
            </a:r>
            <a:r>
              <a:rPr kumimoji="1"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endParaRPr kumimoji="1" sz="24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indent="0" algn="just" eaLnBrk="1" latinLnBrk="0" hangingPunct="1">
              <a:lnSpc>
                <a:spcPct val="150000"/>
              </a:lnSpc>
              <a:spcBef>
                <a:spcPts val="0"/>
              </a:spcBef>
            </a:pPr>
            <a:r>
              <a:rPr kumimoji="1"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    绝句又称截句、断句、绝诗，是唐代流行起来的一种诗歌体裁，属于近体诗的一种。绝句由四句组成，分为律绝和古绝，其中律绝有严格的格律要求。常见的绝句有五言绝句和七言绝句。</a:t>
            </a:r>
            <a:endParaRPr kumimoji="1" sz="24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2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文体知识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7" name="图片 26" descr="51miz-E1130237-B9CF0E8A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37092" r="10482"/>
          <a:stretch>
            <a:fillRect/>
          </a:stretch>
        </p:blipFill>
        <p:spPr>
          <a:xfrm>
            <a:off x="6816166" y="1700778"/>
            <a:ext cx="4229735" cy="3379571"/>
          </a:xfrm>
          <a:prstGeom prst="rect">
            <a:avLst/>
          </a:prstGeom>
        </p:spPr>
      </p:pic>
      <p:pic>
        <p:nvPicPr>
          <p:cNvPr id="28" name="图片 27" descr="51miz-E1130237-B9CF0E8A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r="57250" b="72974"/>
          <a:stretch>
            <a:fillRect/>
          </a:stretch>
        </p:blipFill>
        <p:spPr>
          <a:xfrm>
            <a:off x="8724972" y="235516"/>
            <a:ext cx="2019935" cy="127698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55370" y="1484630"/>
            <a:ext cx="9911715" cy="3945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89" rIns="68580" bIns="3428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609600" latinLnBrk="0">
              <a:lnSpc>
                <a:spcPct val="150000"/>
              </a:lnSpc>
              <a:spcBef>
                <a:spcPts val="0"/>
              </a:spcBef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</a:rPr>
              <a:t>王昌龄是盛唐诗坛上一位以写</a:t>
            </a:r>
            <a:r>
              <a:rPr lang="zh-CN" altLang="en-US" sz="2400" u="sng">
                <a:latin typeface="宋体" panose="02010600030101010101" pitchFamily="2" charset="-122"/>
                <a:cs typeface="宋体" panose="02010600030101010101" pitchFamily="2" charset="-122"/>
              </a:rPr>
              <a:t>边塞</a:t>
            </a: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</a:rPr>
              <a:t>题材为主的著名诗人。他特别擅长写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七绝</a:t>
            </a: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</a:rPr>
              <a:t>，有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七绝圣手</a:t>
            </a: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</a:rPr>
              <a:t>的美誉。天宝初年，李白在长安供奉翰林时，与他便有密切的交往。王昌龄一生遭遇坎坷，他的性格与李白的傲岸不羁有着相似之处。</a:t>
            </a:r>
            <a:endParaRPr lang="zh-CN" altLang="en-US"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609600" latinLnBrk="0">
              <a:lnSpc>
                <a:spcPct val="150000"/>
              </a:lnSpc>
              <a:spcBef>
                <a:spcPts val="0"/>
              </a:spcBef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</a:rPr>
              <a:t>据说李白从天宝年间赐金放还、离京漫游，到扬州时，听到王昌龄被贬龙标尉这个不幸的消息，龙标在当时还很荒凉，李白十分担忧，便</a:t>
            </a:r>
            <a:r>
              <a:rPr lang="zh-CN" altLang="en-US" sz="2400" u="sng">
                <a:latin typeface="宋体" panose="02010600030101010101" pitchFamily="2" charset="-122"/>
                <a:cs typeface="宋体" panose="02010600030101010101" pitchFamily="2" charset="-122"/>
              </a:rPr>
              <a:t>题诗抒怀，遥寄给远方的友人</a:t>
            </a:r>
            <a:r>
              <a:rPr lang="zh-CN" altLang="en-US" sz="2400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2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创作背景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矩形 1"/>
          <p:cNvSpPr/>
          <p:nvPr>
            <p:custDataLst>
              <p:tags r:id="rId1"/>
            </p:custDataLst>
          </p:nvPr>
        </p:nvSpPr>
        <p:spPr>
          <a:xfrm>
            <a:off x="1064895" y="1268095"/>
            <a:ext cx="8459470" cy="43053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u"/>
            </a:pPr>
            <a:r>
              <a:rPr lang="zh-CN" altLang="en-US" sz="2800">
                <a:latin typeface="宋体" panose="02010600030101010101" pitchFamily="2" charset="-122"/>
              </a:rPr>
              <a:t>有感情地诵读古诗，读准字音，读出节奏。</a:t>
            </a:r>
            <a:endParaRPr lang="zh-CN" altLang="en-US" sz="2800">
              <a:latin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整体感知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974725" y="2060575"/>
            <a:ext cx="4008755" cy="3415030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</a:pP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闻王昌龄左迁龙标遥有此寄 </a:t>
            </a:r>
            <a:endParaRPr lang="en-US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</a:pPr>
            <a:r>
              <a:rPr lang="zh-CN" altLang="en-US" sz="2400">
                <a:latin typeface="华文楷体" panose="02010600040101010101" pitchFamily="2" charset="-122"/>
                <a:ea typeface="华文楷体" panose="02010600040101010101" pitchFamily="2" charset="-122"/>
              </a:rPr>
              <a:t>李白（唐）</a:t>
            </a:r>
            <a:endParaRPr lang="en-US" altLang="zh-CN" sz="240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algn="ctr" eaLnBrk="1" latinLnBrk="0" hangingPunct="1"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杨花落尽</a:t>
            </a:r>
            <a:r>
              <a:rPr lang="en-US" altLang="zh-CN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子规啼，</a:t>
            </a:r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algn="ctr" eaLnBrk="1" latinLnBrk="0" hangingPunct="1"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闻道龙标</a:t>
            </a:r>
            <a:r>
              <a:rPr lang="en-US" altLang="zh-CN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过五溪。 </a:t>
            </a:r>
            <a:endParaRPr lang="en-US" altLang="zh-CN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algn="ctr" eaLnBrk="1" latinLnBrk="0" hangingPunct="1"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我寄愁心</a:t>
            </a:r>
            <a:r>
              <a:rPr lang="en-US" altLang="zh-CN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与明月，</a:t>
            </a:r>
            <a:endParaRPr lang="en-US" altLang="zh-CN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algn="ctr" eaLnBrk="1" latinLnBrk="0" hangingPunct="1"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随君直到</a:t>
            </a:r>
            <a:r>
              <a:rPr lang="en-US" altLang="zh-CN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夜郎西。</a:t>
            </a:r>
            <a:endParaRPr lang="zh-CN" altLang="en-US" sz="2400" spc="3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945380" y="2132965"/>
            <a:ext cx="31750" cy="36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5048885" y="2060575"/>
            <a:ext cx="1212215" cy="29686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eaLnBrk="1" hangingPunct="1">
              <a:lnSpc>
                <a:spcPct val="130000"/>
              </a:lnSpc>
            </a:pPr>
            <a:r>
              <a:rPr lang="zh-CN" altLang="en-US" sz="2400" b="1" smtClean="0">
                <a:latin typeface="宋体" panose="02010600030101010101" pitchFamily="2" charset="-122"/>
              </a:rPr>
              <a:t>注释：</a:t>
            </a:r>
            <a:endParaRPr lang="zh-CN" altLang="en-US" sz="2400" b="1" smtClean="0">
              <a:latin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smtClean="0">
                <a:latin typeface="宋体" panose="02010600030101010101" pitchFamily="2" charset="-122"/>
              </a:rPr>
              <a:t>杨花：</a:t>
            </a:r>
            <a:endParaRPr lang="zh-CN" altLang="en-US" sz="2400" smtClean="0">
              <a:latin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smtClean="0">
                <a:latin typeface="宋体" panose="02010600030101010101" pitchFamily="2" charset="-122"/>
              </a:rPr>
              <a:t>子规：</a:t>
            </a:r>
            <a:endParaRPr lang="zh-CN" altLang="en-US" sz="2400" smtClean="0">
              <a:latin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smtClean="0">
                <a:latin typeface="宋体" panose="02010600030101010101" pitchFamily="2" charset="-122"/>
              </a:rPr>
              <a:t>龙标：</a:t>
            </a:r>
            <a:endParaRPr lang="zh-CN" altLang="en-US" sz="2400" smtClean="0">
              <a:latin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endParaRPr lang="zh-CN" altLang="en-US" sz="2400" smtClean="0">
              <a:latin typeface="宋体" panose="02010600030101010101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smtClean="0">
                <a:latin typeface="宋体" panose="02010600030101010101" pitchFamily="2" charset="-122"/>
              </a:rPr>
              <a:t>五溪：</a:t>
            </a:r>
            <a:endParaRPr lang="zh-CN" altLang="en-US" sz="2400" smtClean="0">
              <a:latin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881370" y="2564765"/>
            <a:ext cx="5352415" cy="34486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eaLnBrk="1" hangingPunct="1">
              <a:lnSpc>
                <a:spcPct val="130000"/>
              </a:lnSpc>
            </a:pPr>
            <a:r>
              <a:rPr lang="zh-CN" altLang="en-US" sz="24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柳絮。</a:t>
            </a:r>
            <a:endParaRPr lang="zh-CN" altLang="en-US" sz="240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即杜鹃鸟，相传其啼声哀婉凄切。</a:t>
            </a:r>
            <a:endParaRPr lang="zh-CN" altLang="en-US" sz="240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诗中指王昌龄，古人常用官职或任官之地的州县名来称呼一个人。</a:t>
            </a:r>
            <a:endParaRPr lang="zh-CN" altLang="en-US" sz="240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是武溪、巫溪、酉溪、沅溪、辰溪的总称，在今湖南省西部。关于五溪所指，尚有争议。</a:t>
            </a:r>
            <a:endParaRPr lang="zh-CN" altLang="en-US" sz="240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6082963" y="1484319"/>
            <a:ext cx="4585221" cy="138366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800" smtClean="0">
                <a:latin typeface="Helvetica Neue"/>
              </a:rPr>
              <a:t>查资料，说说你从此诗的标题中知道了哪些信息？</a:t>
            </a:r>
            <a:endParaRPr lang="zh-CN" altLang="en-US" sz="2800" smtClean="0">
              <a:latin typeface="Helvetica Neue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15" y="1196975"/>
            <a:ext cx="3209925" cy="2686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1055370" y="4004945"/>
            <a:ext cx="9612630" cy="23069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龙标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：今湖南黔阳，唐时甚僻。诗中指王昌龄，古人常用官职或任官之地的州县名来称呼一个人</a:t>
            </a:r>
            <a:r>
              <a:rPr lang="zh-CN" altLang="en-US" sz="240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4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左迁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：古尊右卑左，即贬官</a:t>
            </a:r>
            <a:r>
              <a:rPr lang="zh-CN" altLang="en-US" sz="240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4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首诗是作者为好友王昌龄贬官而作的抒发感愤、寄以慰藉的好</a:t>
            </a:r>
            <a:r>
              <a:rPr lang="zh-CN" altLang="en-US" sz="24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诗。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整体感知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2" name="矩形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27125" y="1167130"/>
            <a:ext cx="984186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800"/>
              </a:spcBef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</a:rPr>
              <a:t>请同学反复朗读诗歌，用自己的话说说诗句的意思。</a:t>
            </a:r>
            <a:endParaRPr lang="zh-CN" altLang="en-US" sz="28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文本框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126966" y="1988979"/>
            <a:ext cx="3849053" cy="418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闻王昌龄左迁龙标遥有此寄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ctr">
              <a:spcBef>
                <a:spcPct val="50000"/>
              </a:spcBef>
            </a:pP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[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唐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]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李白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ctr"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杨花落尽子规啼，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ctr"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闻道龙标过五溪。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ctr"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我寄愁心与明月，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ctr"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随君直到夜郎西。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5231765" y="2760980"/>
            <a:ext cx="5454015" cy="1383665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C00000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柳絮已经落尽，杜鹃鸟在不停的啼鸣，听说你被贬到龙标去了，一路上还要经过五条溪水。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5231765" y="4345305"/>
            <a:ext cx="5454015" cy="1383665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C00000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我把这颗为你而忧愁的心，托付给天上的明月，它伴随着你，一直走到夜郎的西边。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理解诗意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638675" y="2417445"/>
            <a:ext cx="6316814" cy="3893820"/>
            <a:chOff x="3581311" y="-1294672"/>
            <a:chExt cx="9352760" cy="5666407"/>
          </a:xfrm>
        </p:grpSpPr>
        <p:grpSp>
          <p:nvGrpSpPr>
            <p:cNvPr id="9" name="组合 8"/>
            <p:cNvGrpSpPr/>
            <p:nvPr/>
          </p:nvGrpSpPr>
          <p:grpSpPr>
            <a:xfrm>
              <a:off x="4035177" y="-1294672"/>
              <a:ext cx="8898894" cy="5347603"/>
              <a:chOff x="1738633" y="-112461"/>
              <a:chExt cx="10662727" cy="6407544"/>
            </a:xfrm>
          </p:grpSpPr>
          <p:sp>
            <p:nvSpPr>
              <p:cNvPr id="10" name="矩形 9"/>
              <p:cNvSpPr/>
              <p:nvPr>
                <p:custDataLst>
                  <p:tags r:id="rId6"/>
                </p:custDataLst>
              </p:nvPr>
            </p:nvSpPr>
            <p:spPr>
              <a:xfrm>
                <a:off x="1738633" y="-112461"/>
                <a:ext cx="10405875" cy="6191634"/>
              </a:xfrm>
              <a:prstGeom prst="rect">
                <a:avLst/>
              </a:prstGeom>
              <a:noFill/>
              <a:ln w="44450">
                <a:solidFill>
                  <a:srgbClr val="AEA59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" name="矩形 11"/>
              <p:cNvSpPr/>
              <p:nvPr>
                <p:custDataLst>
                  <p:tags r:id="rId7"/>
                </p:custDataLst>
              </p:nvPr>
            </p:nvSpPr>
            <p:spPr>
              <a:xfrm>
                <a:off x="2018016" y="125594"/>
                <a:ext cx="10383344" cy="6169489"/>
              </a:xfrm>
              <a:prstGeom prst="rect">
                <a:avLst/>
              </a:prstGeom>
              <a:noFill/>
              <a:ln w="44450">
                <a:solidFill>
                  <a:srgbClr val="AEA59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pic>
          <p:nvPicPr>
            <p:cNvPr id="13" name="图片 12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 cstate="print"/>
            <a:stretch>
              <a:fillRect/>
            </a:stretch>
          </p:blipFill>
          <p:spPr>
            <a:xfrm>
              <a:off x="3581311" y="2777734"/>
              <a:ext cx="1126587" cy="159400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矩形 4"/>
          <p:cNvSpPr txBox="1"/>
          <p:nvPr>
            <p:custDataLst>
              <p:tags r:id="rId1"/>
            </p:custDataLst>
          </p:nvPr>
        </p:nvSpPr>
        <p:spPr>
          <a:xfrm>
            <a:off x="2999740" y="1196975"/>
            <a:ext cx="5938520" cy="521970"/>
          </a:xfrm>
          <a:prstGeom prst="roundRect">
            <a:avLst/>
          </a:prstGeom>
          <a:solidFill>
            <a:srgbClr val="C00000"/>
          </a:solidFill>
        </p:spPr>
        <p:txBody>
          <a:bodyPr wrap="square" rtlCol="0">
            <a:noAutofit/>
          </a:bodyPr>
          <a:lstStyle>
            <a:defPPr>
              <a:defRPr lang="zh-CN"/>
            </a:defPPr>
            <a:lvl1pPr algn="ctr">
              <a:defRPr sz="5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lvl="0" algn="ctr" defTabSz="914400" eaLnBrk="1" fontAlgn="auto" hangingPunct="1">
              <a:buClrTx/>
              <a:buSzTx/>
              <a:buFontTx/>
            </a:pPr>
            <a:r>
              <a:rPr lang="zh-CN" altLang="en-US" sz="2800" b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杨花落尽子规啼，闻道龙标过五溪。</a:t>
            </a:r>
            <a:endParaRPr lang="zh-CN" altLang="en-US" sz="2800" b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930275" y="1844675"/>
            <a:ext cx="1026858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“杨花”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给人</a:t>
            </a:r>
            <a:r>
              <a:rPr lang="zh-CN" altLang="en-US" sz="2400">
                <a:solidFill>
                  <a:schemeClr val="accent6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漂泊不定之感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，暗喻征人前途命运未卜。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“子规”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常鸣“</a:t>
            </a:r>
            <a:r>
              <a:rPr lang="zh-CN" altLang="en-US" sz="2400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不如归去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”，借用来关怀友人王昌龄，希望他早日归来。</a:t>
            </a:r>
            <a:endParaRPr lang="zh-CN" altLang="en-US" sz="240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algn="ctr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诗中借用这两种意象来烘托凄凉悲惋的气氛。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algn="ctr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点明闻讯的时节是</a:t>
            </a:r>
            <a:r>
              <a:rPr lang="zh-CN" altLang="en-US" sz="2400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暮春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“龙标”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指王昌龄，古代常用官职或任官之地的州县名来称呼一个人。 </a:t>
            </a:r>
            <a:endParaRPr lang="en-US" altLang="zh-CN" sz="2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五溪”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一词可见王昌龄</a:t>
            </a:r>
            <a:r>
              <a:rPr lang="zh-CN" altLang="en-US" sz="2400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被贬之地的荒远，路途的艰辛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，虽是简单的</a:t>
            </a:r>
            <a:r>
              <a:rPr lang="zh-CN" altLang="en-US" sz="2400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叙事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，但其跋涉之苦以及李白</a:t>
            </a:r>
            <a:r>
              <a:rPr lang="zh-CN" altLang="en-US" sz="2400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深切关怀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之情已力透纸背。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 algn="ctr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手法：融情于景，借景抒情。</a:t>
            </a:r>
            <a:endParaRPr lang="zh-CN" altLang="en-US" sz="24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细节探究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0" name="图片 99"/>
          <p:cNvPicPr/>
          <p:nvPr>
            <p:custDataLst>
              <p:tags r:id="rId4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19200000">
            <a:off x="8270875" y="993775"/>
            <a:ext cx="1710055" cy="8928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1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001"/>
          <a:stretch>
            <a:fillRect/>
          </a:stretch>
        </p:blipFill>
        <p:spPr bwMode="auto">
          <a:xfrm>
            <a:off x="1199515" y="1916430"/>
            <a:ext cx="8985250" cy="3712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055370" y="1124585"/>
            <a:ext cx="86995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</a:rPr>
              <a:t>次句写景还是叙事？一个“过”字写出了什么？</a:t>
            </a:r>
            <a:endParaRPr lang="zh-CN" altLang="en-US" sz="2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2927350" y="2860040"/>
            <a:ext cx="6184900" cy="182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 rtlCol="0">
            <a:noAutofit/>
          </a:bodyPr>
          <a:p>
            <a:pPr marL="0" indent="0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sz="2400">
                <a:latin typeface="宋体" panose="02010600030101010101" pitchFamily="2" charset="-122"/>
                <a:cs typeface="宋体" panose="02010600030101010101" pitchFamily="2" charset="-122"/>
              </a:rPr>
              <a:t>表明龙标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荒远</a:t>
            </a:r>
            <a:r>
              <a:rPr sz="240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sz="2400">
                <a:latin typeface="宋体" panose="02010600030101010101" pitchFamily="2" charset="-122"/>
                <a:cs typeface="宋体" panose="02010600030101010101" pitchFamily="2" charset="-122"/>
              </a:rPr>
              <a:t>友人被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贬之偏远、旅途之艰难</a:t>
            </a:r>
            <a:r>
              <a:rPr sz="2400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sz="2400">
                <a:latin typeface="宋体" panose="02010600030101010101" pitchFamily="2" charset="-122"/>
                <a:cs typeface="宋体" panose="02010600030101010101" pitchFamily="2" charset="-122"/>
              </a:rPr>
              <a:t>也包含了诗人对友人的</a:t>
            </a:r>
            <a:r>
              <a:rPr sz="240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牵挂和痛惜</a:t>
            </a:r>
            <a:r>
              <a:rPr sz="2400">
                <a:latin typeface="宋体" panose="02010600030101010101" pitchFamily="2" charset="-122"/>
                <a:cs typeface="宋体" panose="02010600030101010101" pitchFamily="2" charset="-122"/>
              </a:rPr>
              <a:t>之情。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500">
                <a:latin typeface="宋体" panose="02010600030101010101" pitchFamily="2" charset="-122"/>
                <a:cs typeface="宋体" panose="02010600030101010101" pitchFamily="2" charset="-122"/>
              </a:rPr>
              <a:t>      </a:t>
            </a:r>
            <a:endParaRPr lang="zh-CN" altLang="en-US" sz="5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细节探究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052830" y="1124585"/>
            <a:ext cx="926909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说说本诗是如何凸显</a:t>
            </a: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愁心</a:t>
            </a: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二字的？</a:t>
            </a:r>
            <a:endParaRPr lang="zh-CN" altLang="en-US" sz="2800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052830" y="1896745"/>
            <a:ext cx="706374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hangingPunct="1">
              <a:lnSpc>
                <a:spcPct val="150000"/>
              </a:lnSpc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诗句</a:t>
            </a:r>
            <a:r>
              <a:rPr lang="en-US" altLang="zh-CN" sz="2800" u="sng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2800" u="sng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杨花落尽子规啼</a:t>
            </a:r>
            <a:r>
              <a:rPr lang="en-US" altLang="zh-CN" sz="2800" u="sng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体现出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愁心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endParaRPr lang="en-US" altLang="zh-CN" sz="280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因为杨花是百花凋零的暮春景象之一，寓意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漂泊无定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；</a:t>
            </a:r>
            <a:endParaRPr lang="zh-CN" altLang="en-US" sz="280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子规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叫声凄惨，好像有一种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不如归去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的意思，营造了一种悲凉、伤感的氛围。</a:t>
            </a:r>
            <a:endParaRPr lang="zh-CN" altLang="en-US" sz="280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415" y="1988820"/>
            <a:ext cx="2771775" cy="207899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细节探究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127125" y="1124585"/>
            <a:ext cx="996315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诗句</a:t>
            </a: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闻道龙标过五溪</a:t>
            </a: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运用了哪种表达方式？传达出怎样的情感？</a:t>
            </a:r>
            <a:endParaRPr lang="zh-CN" altLang="en-US" sz="2800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199515" y="3068955"/>
            <a:ext cx="10006330" cy="2330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711200" eaLnBrk="1" latinLnBrk="0" hangingPunct="1">
              <a:lnSpc>
                <a:spcPct val="130000"/>
              </a:lnSpc>
              <a:extLst>
                <a:ext uri="{35155182-B16C-46BC-9424-99874614C6A1}">
                  <wpsdc:indentchars xmlns:wpsdc="http://www.wps.cn/officeDocument/2017/drawingmlCustomData" val="200" checksum="3773799597"/>
                </a:ext>
              </a:extLst>
            </a:pPr>
            <a:r>
              <a:rPr lang="zh-CN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表达作者惜友之情，友人已经走了，并且受了贬谪而走。</a:t>
            </a:r>
            <a:endParaRPr lang="zh-CN" sz="280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indent="711200" eaLnBrk="1" latinLnBrk="0" hangingPunct="1">
              <a:lnSpc>
                <a:spcPct val="130000"/>
              </a:lnSpc>
              <a:extLst>
                <a:ext uri="{35155182-B16C-46BC-9424-99874614C6A1}">
                  <wpsdc:indentchars xmlns:wpsdc="http://www.wps.cn/officeDocument/2017/drawingmlCustomData" val="200" checksum="3773799597"/>
                </a:ext>
              </a:extLst>
            </a:pP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过五溪</a:t>
            </a:r>
            <a:r>
              <a:rPr lang="en-US" altLang="zh-CN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28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可见迁至荒凉，道路艰难，不写悲痛之语，而悲痛之意已显现，流露出作者被贬友人的深切怀念，为后两句的抒情作铺垫。</a:t>
            </a:r>
            <a:endParaRPr lang="zh-CN" altLang="en-US" sz="280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细节探究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160150" y="2348766"/>
            <a:ext cx="1638300" cy="570231"/>
            <a:chOff x="1262231" y="4552399"/>
            <a:chExt cx="1638300" cy="570231"/>
          </a:xfrm>
        </p:grpSpPr>
        <p:pic>
          <p:nvPicPr>
            <p:cNvPr id="6" name="图片 5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231" y="4552399"/>
              <a:ext cx="1638300" cy="570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矩形 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604327" y="4574812"/>
              <a:ext cx="79502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记叙</a:t>
              </a:r>
              <a:endParaRPr 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Box 4"/>
          <p:cNvSpPr txBox="1"/>
          <p:nvPr>
            <p:custDataLst>
              <p:tags r:id="rId1"/>
            </p:custDataLst>
          </p:nvPr>
        </p:nvSpPr>
        <p:spPr>
          <a:xfrm>
            <a:off x="911225" y="2515870"/>
            <a:ext cx="9631045" cy="604520"/>
          </a:xfrm>
          <a:prstGeom prst="rect">
            <a:avLst/>
          </a:prstGeom>
          <a:noFill/>
        </p:spPr>
        <p:txBody>
          <a:bodyPr wrap="square" lIns="51435" tIns="25717" rIns="51435" bIns="25717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①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拟人修辞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，把明月当作使者，表达对友人的同情与关切。</a:t>
            </a:r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>
            <p:custDataLst>
              <p:tags r:id="rId2"/>
            </p:custDataLst>
          </p:nvPr>
        </p:nvSpPr>
        <p:spPr>
          <a:xfrm>
            <a:off x="911225" y="3176905"/>
            <a:ext cx="9710420" cy="1158240"/>
          </a:xfrm>
          <a:prstGeom prst="rect">
            <a:avLst/>
          </a:prstGeom>
          <a:noFill/>
        </p:spPr>
        <p:txBody>
          <a:bodyPr wrap="square" lIns="51435" tIns="25717" rIns="51435" bIns="25717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400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②</a:t>
            </a:r>
            <a:r>
              <a:rPr lang="zh-CN" altLang="en-US" sz="2400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奇特的想象</a:t>
            </a:r>
            <a:r>
              <a:rPr lang="zh-CN" altLang="en-US" sz="2400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，把无知无情的明月，想像成善解人意的知心人，把自己对朋友的怀念和同情带到夜郎西。</a:t>
            </a:r>
            <a:endParaRPr lang="zh-CN" altLang="en-US" sz="2400" noProof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>
            <p:custDataLst>
              <p:tags r:id="rId3"/>
            </p:custDataLst>
          </p:nvPr>
        </p:nvSpPr>
        <p:spPr>
          <a:xfrm>
            <a:off x="911225" y="4391660"/>
            <a:ext cx="9338310" cy="1158240"/>
          </a:xfrm>
          <a:prstGeom prst="rect">
            <a:avLst/>
          </a:prstGeom>
          <a:noFill/>
        </p:spPr>
        <p:txBody>
          <a:bodyPr wrap="square" lIns="51435" tIns="25717" rIns="51435" bIns="25717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400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③</a:t>
            </a:r>
            <a:r>
              <a:rPr lang="zh-CN" altLang="en-US" sz="2400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情景交融（或以景传情、借景抒情）</a:t>
            </a:r>
            <a:r>
              <a:rPr lang="zh-CN" altLang="en-US" sz="2400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，把明月之景与对朋友的思念之情交融在一起，表达自己对朋友的怀念和同情。</a:t>
            </a:r>
            <a:endParaRPr lang="zh-CN" altLang="en-US" sz="2400" noProof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911225" y="1075690"/>
            <a:ext cx="1013714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我寄愁心与明月，随君直到夜郎西</a:t>
            </a: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用了什么手法？</a:t>
            </a: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表现了诗人怎样的情感？</a:t>
            </a:r>
            <a:endParaRPr lang="zh-CN" altLang="en-US" sz="2800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细节探究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127327" y="1124510"/>
            <a:ext cx="6813145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诗人为什么满怀愁思呢？</a:t>
            </a:r>
            <a:endParaRPr lang="zh-CN" altLang="en-US" sz="28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127125" y="1988820"/>
            <a:ext cx="9887585" cy="3282315"/>
          </a:xfrm>
          <a:prstGeom prst="rect">
            <a:avLst/>
          </a:prstGeom>
          <a:noFill/>
        </p:spPr>
        <p:txBody>
          <a:bodyPr vert="horz" wrap="square" lIns="51435" tIns="25717" rIns="51435" bIns="25717" numCol="0" rtlCol="0">
            <a:spAutoFit/>
          </a:bodyPr>
          <a:lstStyle/>
          <a:p>
            <a:pPr marL="0" lvl="0" indent="711200" algn="l" latinLnBrk="0">
              <a:lnSpc>
                <a:spcPct val="150000"/>
              </a:lnSpc>
              <a:buClrTx/>
              <a:buSzTx/>
              <a:buFontTx/>
              <a:extLst>
                <a:ext uri="{35155182-B16C-46BC-9424-99874614C6A1}">
                  <wpsdc:indentchars xmlns:wpsdc="http://www.wps.cn/officeDocument/2017/drawingmlCustomData" val="200" checksum="3773799597"/>
                </a:ext>
              </a:extLst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这里既有对老友遭遇的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深刻忧虑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，也有对当时现实的愤慨不平，有恳切的思念，也有热诚的关怀。王昌龄贬官前为江宁丞，去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龙标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是由江宁溯江而上的（见傅璇琮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唐代诗人丛考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》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）；远在扬州、行止不定的诗人自然无法与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老友当面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话别，只好把一片深情托付给千里明月，向老友遥致思念之忧了。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细节探究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057275" y="1124585"/>
            <a:ext cx="10029825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hangingPunct="1">
              <a:lnSpc>
                <a:spcPct val="130000"/>
              </a:lnSpc>
            </a:pPr>
            <a:r>
              <a:rPr lang="zh-CN" altLang="en-US" sz="2800" smtClean="0">
                <a:latin typeface="宋体" panose="02010600030101010101" pitchFamily="2" charset="-122"/>
              </a:rPr>
              <a:t>李白诗一个伟大的浪漫诗人，你能从哪些诗句中体现出这种浪漫情怀？</a:t>
            </a:r>
            <a:endParaRPr lang="zh-CN" altLang="en-US" sz="2800" smtClean="0">
              <a:latin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057275" y="2496185"/>
            <a:ext cx="981519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711200" eaLnBrk="1" latinLnBrk="0" hangingPunct="1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3773799597"/>
                </a:ext>
              </a:extLst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最后</a:t>
            </a:r>
            <a:r>
              <a:rPr lang="zh-CN" altLang="en-US" sz="28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两句。诗人与友人虽然远隔千里，但是却能借明月传达对友人的情谊，想想奇特，突破了现实的阻隔，具有浪漫主义情怀。</a:t>
            </a:r>
            <a:endParaRPr lang="zh-CN" altLang="en-US" sz="280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细节探究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056005" y="1412240"/>
            <a:ext cx="6728460" cy="22352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20000"/>
              </a:lnSpc>
              <a:spcBef>
                <a:spcPts val="600"/>
              </a:spcBef>
            </a:pPr>
            <a:r>
              <a:rPr lang="en-US" alt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融情入景，景中见情，情景交融。</a:t>
            </a:r>
            <a:endParaRPr lang="en-US" altLang="zh-CN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lnSpc>
                <a:spcPct val="120000"/>
              </a:lnSpc>
              <a:spcBef>
                <a:spcPts val="600"/>
              </a:spcBef>
            </a:pPr>
            <a:r>
              <a:rPr lang="zh-CN" altLang="en-US" sz="2800">
                <a:solidFill>
                  <a:sysClr val="windowText" lastClr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    诗中的杨花、子规都是渲染气氛的物象，展示了凄楚、黯淡的氛围。诗人以此烘托悲苦的心情。</a:t>
            </a:r>
            <a:endParaRPr lang="zh-CN" altLang="en-US" sz="100"/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056005" y="3579495"/>
            <a:ext cx="8540115" cy="22352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20000"/>
              </a:lnSpc>
              <a:spcBef>
                <a:spcPts val="600"/>
              </a:spcBef>
            </a:pPr>
            <a:r>
              <a:rPr lang="en-US" alt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客观事物人格化，抒情强烈深沉。</a:t>
            </a:r>
            <a:endParaRPr lang="en-US" altLang="zh-CN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lnSpc>
                <a:spcPct val="120000"/>
              </a:lnSpc>
              <a:spcBef>
                <a:spcPts val="600"/>
              </a:spcBef>
            </a:pPr>
            <a:r>
              <a:rPr lang="zh-CN" altLang="en-US" sz="2800">
                <a:solidFill>
                  <a:sysClr val="windowText" lastClr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    将“愁心”寄予明月，化抽象情感为具体物象，体现了诗歌的浪漫主义色彩。抒发了诗人对友人的同情关切之情。</a:t>
            </a:r>
            <a:endParaRPr lang="zh-CN" altLang="en-US" sz="100"/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艺术特色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752363" y="2564565"/>
            <a:ext cx="1818005" cy="1775960"/>
            <a:chOff x="2026568" y="2962895"/>
            <a:chExt cx="1818005" cy="1775960"/>
          </a:xfrm>
        </p:grpSpPr>
        <p:pic>
          <p:nvPicPr>
            <p:cNvPr id="9" name="图片 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026568" y="2962895"/>
              <a:ext cx="1818005" cy="1242060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>
              <p:custDataLst>
                <p:tags r:id="rId6"/>
              </p:custDataLst>
            </p:nvPr>
          </p:nvSpPr>
          <p:spPr>
            <a:xfrm>
              <a:off x="2603177" y="4277190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杨花</a:t>
              </a:r>
              <a:endPara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616184" y="1347905"/>
            <a:ext cx="1779270" cy="1824854"/>
            <a:chOff x="8725914" y="2915905"/>
            <a:chExt cx="1779270" cy="1824854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8725914" y="2915905"/>
              <a:ext cx="1779270" cy="1289050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>
              <p:custDataLst>
                <p:tags r:id="rId9"/>
              </p:custDataLst>
            </p:nvPr>
          </p:nvSpPr>
          <p:spPr>
            <a:xfrm>
              <a:off x="9111437" y="4279094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子规</a:t>
              </a:r>
              <a:endPara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616184" y="3762799"/>
            <a:ext cx="1859915" cy="1807109"/>
            <a:chOff x="5282851" y="4961044"/>
            <a:chExt cx="1859915" cy="1807109"/>
          </a:xfrm>
        </p:grpSpPr>
        <p:pic>
          <p:nvPicPr>
            <p:cNvPr id="11" name="图片 10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5282851" y="4961044"/>
              <a:ext cx="1859915" cy="1256665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>
              <p:custDataLst>
                <p:tags r:id="rId12"/>
              </p:custDataLst>
            </p:nvPr>
          </p:nvSpPr>
          <p:spPr>
            <a:xfrm>
              <a:off x="5676882" y="6306488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明月</a:t>
              </a:r>
              <a:endPara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9939" name="组 1"/>
          <p:cNvGrpSpPr/>
          <p:nvPr>
            <p:custDataLst>
              <p:tags r:id="rId1"/>
            </p:custDataLst>
          </p:nvPr>
        </p:nvGrpSpPr>
        <p:grpSpPr>
          <a:xfrm>
            <a:off x="1126808" y="1844358"/>
            <a:ext cx="2761615" cy="601662"/>
            <a:chOff x="7647436" y="3815009"/>
            <a:chExt cx="2759507" cy="601051"/>
          </a:xfrm>
        </p:grpSpPr>
        <p:sp>
          <p:nvSpPr>
            <p:cNvPr id="39946" name="文本框 30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8613168" y="3885422"/>
              <a:ext cx="1793775" cy="521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>
                  <a:solidFill>
                    <a:schemeClr val="tx1"/>
                  </a:solidFill>
                  <a:latin typeface="宋体" panose="02010600030101010101" pitchFamily="2" charset="-122"/>
                </a:rPr>
                <a:t>方法指导</a:t>
              </a:r>
              <a:endParaRPr lang="zh-CN" altLang="en-US" sz="2800">
                <a:solidFill>
                  <a:schemeClr val="tx1"/>
                </a:solidFill>
                <a:latin typeface="宋体" panose="02010600030101010101" pitchFamily="2" charset="-122"/>
              </a:endParaRPr>
            </a:p>
          </p:txBody>
        </p:sp>
        <p:pic>
          <p:nvPicPr>
            <p:cNvPr id="39947" name="图片 9" descr="book.gif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647436" y="3815009"/>
              <a:ext cx="977957" cy="60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9941" name="TextBox 1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199515" y="2564765"/>
            <a:ext cx="974534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711200" latinLnBrk="0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3773799597"/>
                </a:ext>
              </a:extLst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古人云：诗言志。但古典诗词中往往不是直接表露思想感情，而是借助于某一种文学手段（诗化的语言等）曲折、隐晦地表达。因此，在理解古诗词时，就需要联系背景，结合手法等进行分析。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942" name="矩形 1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127125" y="980440"/>
            <a:ext cx="6197600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</a:rPr>
              <a:t>如何理解古诗词的思想内容？</a:t>
            </a:r>
            <a:endParaRPr lang="zh-CN" altLang="en-US" sz="28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合作探究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/>
      <p:bldP spid="39941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4" name="矩形 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55370" y="1268730"/>
            <a:ext cx="10172065" cy="4677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609600" latinLnBrk="0">
              <a:lnSpc>
                <a:spcPct val="150000"/>
              </a:lnSpc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1.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根据日常文言词汇的积累，扫清字词障碍，读懂诗词的主要内容。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首先要通读诗词，从整体上去理解诗词内容。对于相对较难的诗词，要耐心多读，反复推敲，以便将诗词的前后内容联系起来理解。</a:t>
            </a:r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609600" latinLnBrk="0">
              <a:lnSpc>
                <a:spcPct val="150000"/>
              </a:lnSpc>
              <a:spcBef>
                <a:spcPts val="1200"/>
              </a:spcBef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联系作者的生平事迹、心路历程。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辛弃疾曾在抗金斗争的最前线出生入死，南归后又遭到投降派的排挤和打击，所以他的词多为回忆过去如火如荼的战斗生活，或表达报国无门的愤懑情绪；而陶渊明的诗，主要描写田园风光，抒发隐逸情怀；陆游的诗多与爱国有关，渴望朝廷收复失地。</a:t>
            </a:r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合作探究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4" name="矩形 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55370" y="1340485"/>
            <a:ext cx="10172065" cy="3569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609600" latinLnBrk="0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重视诗题的作用。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诗题往往对诗词的内容和情感有提示作用，有的诗题直接反映诗歌的主要内容，揭示作者的情感和情趣。但要注意词的词牌名与题目的区别。</a:t>
            </a:r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609600" latinLnBrk="0">
              <a:lnSpc>
                <a:spcPct val="150000"/>
              </a:lnSpc>
              <a:spcBef>
                <a:spcPts val="1200"/>
              </a:spcBef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根据诗词的题材来阅读。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不同的题材，内容自然不一样。如边塞诗以描写边塞风光，反映将士生活及报国情怀为主；田园诗往往描写美丽的自然风光，抒发作者热爱自然、向往田园生活的情感。</a:t>
            </a:r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合作探究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127125" y="1772920"/>
            <a:ext cx="989520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711200" eaLnBrk="1" fontAlgn="t" latinLnBrk="0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3773799597"/>
                </a:ext>
              </a:extLst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这首诗借月抒发了诗人对友人的思念、同情和关切之情。在《闻王昌龄左迁龙标遥有此寄》中，诗人以形象思维的方式，通过对景物的描写，借助月亮来表达对友人不幸遭遇贬镝的深切同情以及对友人的关切、安慰之情。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主旨归纳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5" name="Rectangle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287078" y="1340168"/>
            <a:ext cx="4572000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闻王昌龄左迁龙标遥有此寄　                          李　白</a:t>
            </a:r>
            <a:endParaRPr lang="zh-CN" altLang="en-US" sz="2800">
              <a:solidFill>
                <a:srgbClr val="0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403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703705" y="2780506"/>
            <a:ext cx="4094480" cy="2030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写景点时令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---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飘零之感</a:t>
            </a:r>
            <a:endParaRPr lang="en-US" altLang="zh-CN"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叙事表惊悉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---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迁谪之远</a:t>
            </a:r>
            <a:endParaRPr lang="zh-CN" altLang="en-US" sz="28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抒情表牵挂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---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情深意长</a:t>
            </a:r>
            <a:endParaRPr lang="zh-CN" altLang="en-US" sz="2800">
              <a:solidFill>
                <a:srgbClr val="0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403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312059" y="3213101"/>
            <a:ext cx="2672080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</a:rPr>
              <a:t>写景，隐含同情</a:t>
            </a:r>
            <a:endParaRPr lang="en-US" altLang="zh-CN" sz="280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algn="ctr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</a:rPr>
              <a:t>叙事，深切挂念</a:t>
            </a:r>
            <a:endParaRPr lang="en-US" altLang="zh-CN" sz="280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algn="ctr"/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</a:rPr>
              <a:t>抒情，关怀牵挂</a:t>
            </a:r>
            <a:endParaRPr lang="zh-CN" altLang="en-US" sz="28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5" name="左大括号 24"/>
          <p:cNvSpPr/>
          <p:nvPr>
            <p:custDataLst>
              <p:tags r:id="rId4"/>
            </p:custDataLst>
          </p:nvPr>
        </p:nvSpPr>
        <p:spPr>
          <a:xfrm flipH="1">
            <a:off x="5787390" y="3068955"/>
            <a:ext cx="398780" cy="1657350"/>
          </a:xfrm>
          <a:prstGeom prst="leftBrace">
            <a:avLst>
              <a:gd name="adj1" fmla="val 8333"/>
              <a:gd name="adj2" fmla="val 50518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板书设计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Rectangle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27125" y="1196658"/>
            <a:ext cx="9933305" cy="39693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anchor="ctr">
            <a:spAutoFit/>
          </a:bodyPr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）作者为何“寄愁心与明月”？运用了什么修辞手法？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8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8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8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）你从哪些诗句可看出龙标这被贬之地极偏远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?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1127125" y="5229225"/>
            <a:ext cx="66065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0" hangingPunct="0"/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闻道龙标过五溪，随君直到夜郎西。 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1127125" y="1916430"/>
            <a:ext cx="10005695" cy="22453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 latinLnBrk="0">
              <a:lnSpc>
                <a:spcPct val="125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远在扬州、行止不定的诗人只好把一片深情托付给千里明月，向老友遥致思念之忧了。运用了拟人的修辞手法。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latinLnBrk="0">
              <a:lnSpc>
                <a:spcPct val="125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这里既有对老友遭遇的深刻忧虑，也有对当时现实的愤慨不平，有恳切的思念，也有热诚的关怀。 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课堂检测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1" name="Rectangle 1"/>
          <p:cNvSpPr/>
          <p:nvPr>
            <p:custDataLst>
              <p:tags r:id="rId1"/>
            </p:custDataLst>
          </p:nvPr>
        </p:nvSpPr>
        <p:spPr>
          <a:xfrm>
            <a:off x="1127125" y="1196975"/>
            <a:ext cx="9857105" cy="203009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p>
            <a:pPr eaLnBrk="0" hangingPunct="0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</a:rPr>
              <a:t>3</a:t>
            </a:r>
            <a:r>
              <a:rPr lang="zh-CN" altLang="en-US" sz="2800">
                <a:latin typeface="宋体" panose="02010600030101010101" pitchFamily="2" charset="-122"/>
              </a:rPr>
              <a:t>）诗中哪个词真实集中体现了作者的感情？</a:t>
            </a:r>
            <a:endParaRPr lang="en-US" altLang="zh-CN" sz="2800">
              <a:latin typeface="宋体" panose="0201060003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</a:rPr>
              <a:t>　</a:t>
            </a:r>
            <a:endParaRPr lang="en-US" altLang="zh-CN" sz="2800">
              <a:latin typeface="宋体" panose="0201060003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</a:rPr>
              <a:t>4</a:t>
            </a:r>
            <a:r>
              <a:rPr lang="zh-CN" altLang="en-US" sz="2800">
                <a:latin typeface="宋体" panose="02010600030101010101" pitchFamily="2" charset="-122"/>
              </a:rPr>
              <a:t>）本诗借月抒发了诗人怎样的思想感情？</a:t>
            </a:r>
            <a:endParaRPr lang="zh-CN" altLang="en-US" sz="2800">
              <a:latin typeface="宋体" panose="02010600030101010101" pitchFamily="2" charset="-122"/>
            </a:endParaRPr>
          </a:p>
        </p:txBody>
      </p:sp>
      <p:sp>
        <p:nvSpPr>
          <p:cNvPr id="36869" name="矩形 7"/>
          <p:cNvSpPr/>
          <p:nvPr>
            <p:custDataLst>
              <p:tags r:id="rId2"/>
            </p:custDataLst>
          </p:nvPr>
        </p:nvSpPr>
        <p:spPr>
          <a:xfrm>
            <a:off x="5015548" y="1988820"/>
            <a:ext cx="8940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0" hangingPunct="0"/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愁心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870" name="矩形 8"/>
          <p:cNvSpPr/>
          <p:nvPr>
            <p:custDataLst>
              <p:tags r:id="rId3"/>
            </p:custDataLst>
          </p:nvPr>
        </p:nvSpPr>
        <p:spPr>
          <a:xfrm>
            <a:off x="1122680" y="3429000"/>
            <a:ext cx="9860915" cy="737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0" hangingPunct="0"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这首诗借月抒发了诗人对友人的思念、同情和关切之情。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1199456" y="548763"/>
            <a:ext cx="2656216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2800">
                <a:solidFill>
                  <a:srgbClr val="313B3F"/>
                </a:solidFill>
                <a:latin typeface="微软雅黑" panose="020B0503020204020204" charset="-122"/>
                <a:ea typeface="微软雅黑" panose="020B0503020204020204" charset="-122"/>
              </a:rPr>
              <a:t>课堂检测</a:t>
            </a:r>
            <a:endParaRPr lang="zh-CN" altLang="en-US" sz="2800">
              <a:solidFill>
                <a:srgbClr val="313B3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/>
      <p:bldP spid="36870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AS_UNIQUEID" val="4262"/>
  <p:tag name="KSO_WM_BEAUTIFY_FLAG" val=""/>
</p:tagLst>
</file>

<file path=ppt/tags/tag13.xml><?xml version="1.0" encoding="utf-8"?>
<p:tagLst xmlns:p="http://schemas.openxmlformats.org/presentationml/2006/main">
  <p:tag name="AS_UNIQUEID" val="4263"/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AS_UNIQUEID" val="4263"/>
  <p:tag name="KSO_WM_BEAUTIFY_FLAG" val=""/>
</p:tagLst>
</file>

<file path=ppt/tags/tag16.xml><?xml version="1.0" encoding="utf-8"?>
<p:tagLst xmlns:p="http://schemas.openxmlformats.org/presentationml/2006/main">
  <p:tag name="AS_UNIQUEID" val="4486"/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AS_UNIQUEID" val="2"/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AS_UNIQUEID" val="7"/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AS_UNIQUEID" val="12"/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AS_UNIQUEID" val="207"/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AS_UNIQUEID" val="1391"/>
  <p:tag name="KSO_WM_BEAUTIFY_FLAG" val=""/>
</p:tagLst>
</file>

<file path=ppt/tags/tag30.xml><?xml version="1.0" encoding="utf-8"?>
<p:tagLst xmlns:p="http://schemas.openxmlformats.org/presentationml/2006/main">
  <p:tag name="AS_UNIQUEID" val="4513"/>
  <p:tag name="KSO_WM_BEAUTIFY_FLAG" val=""/>
</p:tagLst>
</file>

<file path=ppt/tags/tag31.xml><?xml version="1.0" encoding="utf-8"?>
<p:tagLst xmlns:p="http://schemas.openxmlformats.org/presentationml/2006/main">
  <p:tag name="AS_UNIQUEID" val="4513"/>
</p:tagLst>
</file>

<file path=ppt/tags/tag32.xml><?xml version="1.0" encoding="utf-8"?>
<p:tagLst xmlns:p="http://schemas.openxmlformats.org/presentationml/2006/main">
  <p:tag name="AS_UNIQUEID" val="4521"/>
  <p:tag name="KSO_WM_BEAUTIFY_FLAG" val=""/>
</p:tagLst>
</file>

<file path=ppt/tags/tag33.xml><?xml version="1.0" encoding="utf-8"?>
<p:tagLst xmlns:p="http://schemas.openxmlformats.org/presentationml/2006/main">
  <p:tag name="AS_UNIQUEID" val="4522"/>
  <p:tag name="KSO_WM_BEAUTIFY_FLAG" val=""/>
</p:tagLst>
</file>

<file path=ppt/tags/tag34.xml><?xml version="1.0" encoding="utf-8"?>
<p:tagLst xmlns:p="http://schemas.openxmlformats.org/presentationml/2006/main">
  <p:tag name="AS_UNIQUEID" val="4529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AS_UNIQUEID" val="4540"/>
  <p:tag name="KSO_WM_BEAUTIFY_FLAG" val=""/>
</p:tagLst>
</file>

<file path=ppt/tags/tag37.xml><?xml version="1.0" encoding="utf-8"?>
<p:tagLst xmlns:p="http://schemas.openxmlformats.org/presentationml/2006/main">
  <p:tag name="AS_UNIQUEID" val="4541"/>
  <p:tag name="KSO_WM_BEAUTIFY_FLAG" val=""/>
</p:tagLst>
</file>

<file path=ppt/tags/tag38.xml><?xml version="1.0" encoding="utf-8"?>
<p:tagLst xmlns:p="http://schemas.openxmlformats.org/presentationml/2006/main">
  <p:tag name="AS_UNIQUEID" val="4542"/>
</p:tagLst>
</file>

<file path=ppt/tags/tag39.xml><?xml version="1.0" encoding="utf-8"?>
<p:tagLst xmlns:p="http://schemas.openxmlformats.org/presentationml/2006/main">
  <p:tag name="AS_UNIQUEID" val="4543"/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AS_UNIQUEID" val="4546"/>
  <p:tag name="KSO_WM_BEAUTIFY_FLAG" val=""/>
</p:tagLst>
</file>

<file path=ppt/tags/tag45.xml><?xml version="1.0" encoding="utf-8"?>
<p:tagLst xmlns:p="http://schemas.openxmlformats.org/presentationml/2006/main">
  <p:tag name="AS_UNIQUEID" val="4550"/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AS_UNIQUEID" val="94"/>
  <p:tag name="KSO_WM_BEAUTIFY_FLAG" val=""/>
</p:tagLst>
</file>

<file path=ppt/tags/tag49.xml><?xml version="1.0" encoding="utf-8"?>
<p:tagLst xmlns:p="http://schemas.openxmlformats.org/presentationml/2006/main">
  <p:tag name="AS_UNIQUEID" val="95"/>
  <p:tag name="KSO_WM_UNIT_PLACING_PICTURE_USER_VIEWPORT" val="{&quot;height&quot;:1888,&quot;width&quot;:10351}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AS_UNIQUEID" val="4553"/>
  <p:tag name="KSO_WM_BEAUTIFY_FLAG" val=""/>
</p:tagLst>
</file>

<file path=ppt/tags/tag52.xml><?xml version="1.0" encoding="utf-8"?>
<p:tagLst xmlns:p="http://schemas.openxmlformats.org/presentationml/2006/main">
  <p:tag name="AS_UNIQUEID" val="4554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AS_UNIQUEID" val="4556"/>
  <p:tag name="KSO_WM_BEAUTIFY_FLAG" val=""/>
</p:tagLst>
</file>

<file path=ppt/tags/tag55.xml><?xml version="1.0" encoding="utf-8"?>
<p:tagLst xmlns:p="http://schemas.openxmlformats.org/presentationml/2006/main">
  <p:tag name="AS_UNIQUEID" val="4556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AS_UNIQUEID" val="704"/>
  <p:tag name="KSO_WM_BEAUTIFY_FLAG" val=""/>
</p:tagLst>
</file>

<file path=ppt/tags/tag60.xml><?xml version="1.0" encoding="utf-8"?>
<p:tagLst xmlns:p="http://schemas.openxmlformats.org/presentationml/2006/main">
  <p:tag name="AS_UNIQUEID" val="705"/>
  <p:tag name="KSO_WM_BEAUTIFY_FLAG" val=""/>
</p:tagLst>
</file>

<file path=ppt/tags/tag61.xml><?xml version="1.0" encoding="utf-8"?>
<p:tagLst xmlns:p="http://schemas.openxmlformats.org/presentationml/2006/main">
  <p:tag name="AS_UNIQUEID" val="706"/>
  <p:tag name="KSO_WM_BEAUTIFY_FLAG" val=""/>
</p:tagLst>
</file>

<file path=ppt/tags/tag62.xml><?xml version="1.0" encoding="utf-8"?>
<p:tagLst xmlns:p="http://schemas.openxmlformats.org/presentationml/2006/main">
  <p:tag name="AS_UNIQUEID" val="1405"/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AS_UNIQUEID" val="4564"/>
  <p:tag name="KSO_WM_BEAUTIFY_FLAG" val=""/>
</p:tagLst>
</file>

<file path=ppt/tags/tag65.xml><?xml version="1.0" encoding="utf-8"?>
<p:tagLst xmlns:p="http://schemas.openxmlformats.org/presentationml/2006/main">
  <p:tag name="AS_UNIQUEID" val="4565"/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AS_UNIQUEID" val="4567"/>
  <p:tag name="KSO_WM_BEAUTIFY_FLAG" val=""/>
</p:tagLst>
</file>

<file path=ppt/tags/tag68.xml><?xml version="1.0" encoding="utf-8"?>
<p:tagLst xmlns:p="http://schemas.openxmlformats.org/presentationml/2006/main">
  <p:tag name="AS_UNIQUEID" val="4569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AS_UNIQUEID" val="3992"/>
</p:tagLst>
</file>

<file path=ppt/tags/tag71.xml><?xml version="1.0" encoding="utf-8"?>
<p:tagLst xmlns:p="http://schemas.openxmlformats.org/presentationml/2006/main">
  <p:tag name="AS_UNIQUEID" val="3993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AS_UNIQUEID" val="4574"/>
</p:tagLst>
</file>

<file path=ppt/tags/tag80.xml><?xml version="1.0" encoding="utf-8"?>
<p:tagLst xmlns:p="http://schemas.openxmlformats.org/presentationml/2006/main">
  <p:tag name="AS_UNIQUEID" val="4575"/>
  <p:tag name="KSO_WM_BEAUTIFY_FLAG" val=""/>
</p:tagLst>
</file>

<file path=ppt/tags/tag81.xml><?xml version="1.0" encoding="utf-8"?>
<p:tagLst xmlns:p="http://schemas.openxmlformats.org/presentationml/2006/main">
  <p:tag name="AS_UNIQUEID" val="4576"/>
  <p:tag name="KSO_WM_BEAUTIFY_FLAG" val=""/>
</p:tagLst>
</file>

<file path=ppt/tags/tag82.xml><?xml version="1.0" encoding="utf-8"?>
<p:tagLst xmlns:p="http://schemas.openxmlformats.org/presentationml/2006/main">
  <p:tag name="AS_UNIQUEID" val="4577"/>
</p:tagLst>
</file>

<file path=ppt/tags/tag83.xml><?xml version="1.0" encoding="utf-8"?>
<p:tagLst xmlns:p="http://schemas.openxmlformats.org/presentationml/2006/main">
  <p:tag name="AS_UNIQUEID" val="4578"/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AS_UNIQUEID" val="4585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AS_UNIQUEID" val="4585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AS_UNIQUEID" val="3996"/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AS_UNIQUEID" val="4596"/>
  <p:tag name="KSO_WM_BEAUTIFY_FLAG" val=""/>
</p:tagLst>
</file>

<file path=ppt/tags/tag92.xml><?xml version="1.0" encoding="utf-8"?>
<p:tagLst xmlns:p="http://schemas.openxmlformats.org/presentationml/2006/main">
  <p:tag name="AS_UNIQUEID" val="4597"/>
  <p:tag name="KSO_WM_BEAUTIFY_FLAG" val=""/>
</p:tagLst>
</file>

<file path=ppt/tags/tag93.xml><?xml version="1.0" encoding="utf-8"?>
<p:tagLst xmlns:p="http://schemas.openxmlformats.org/presentationml/2006/main">
  <p:tag name="AS_UNIQUEID" val="4598"/>
  <p:tag name="KSO_WM_BEAUTIFY_FLAG" val=""/>
</p:tagLst>
</file>

<file path=ppt/tags/tag94.xml><?xml version="1.0" encoding="utf-8"?>
<p:tagLst xmlns:p="http://schemas.openxmlformats.org/presentationml/2006/main">
  <p:tag name="AS_UNIQUEID" val="4599"/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AS_UNIQUEID" val="4620"/>
  <p:tag name="KSO_WM_BEAUTIFY_FLAG" val=""/>
</p:tagLst>
</file>

<file path=ppt/tags/tag97.xml><?xml version="1.0" encoding="utf-8"?>
<p:tagLst xmlns:p="http://schemas.openxmlformats.org/presentationml/2006/main">
  <p:tag name="AS_UNIQUEID" val="4622"/>
  <p:tag name="KSO_WM_BEAUTIFY_FLAG" val=""/>
</p:tagLst>
</file>

<file path=ppt/tags/tag98.xml><?xml version="1.0" encoding="utf-8"?>
<p:tagLst xmlns:p="http://schemas.openxmlformats.org/presentationml/2006/main">
  <p:tag name="AS_UNIQUEID" val="4623"/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AS_UNIQUEID" val="4634"/>
  <p:tag name="KSO_WM_BEAUTIFY_FLAG" val=""/>
</p:tagLst>
</file>

<file path=ppt/tags/tag101.xml><?xml version="1.0" encoding="utf-8"?>
<p:tagLst xmlns:p="http://schemas.openxmlformats.org/presentationml/2006/main">
  <p:tag name="AS_UNIQUEID" val="4636"/>
  <p:tag name="KSO_WM_BEAUTIFY_FLAG" val=""/>
</p:tagLst>
</file>

<file path=ppt/tags/tag102.xml><?xml version="1.0" encoding="utf-8"?>
<p:tagLst xmlns:p="http://schemas.openxmlformats.org/presentationml/2006/main">
  <p:tag name="AS_UNIQUEID" val="4637"/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AS_NET" val="4.0.30319.42000"/>
  <p:tag name="AS_OS" val="Microsoft Windows NT 6.2.9200.0"/>
  <p:tag name="AS_RELEASE_DATE" val="2023.05.14"/>
  <p:tag name="AS_TITLE" val="Aspose.Slides for .NET 4.0 Client Profile"/>
  <p:tag name="AS_VERSION" val="23.5"/>
  <p:tag name="COMMONDATA" val="eyJoZGlkIjoiNzY2OTg0OTRlZDZhYzQzMDIyOWE5M2M1MDk0ZjFlYjYifQ=="/>
  <p:tag name="KSO_WPP_MARK_KEY" val="9640ff5b-018a-4ec2-a764-79e81b1c32cf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阿里巴巴普惠体"/>
        <a:ea typeface="阿里巴巴普惠体 Medium"/>
        <a:cs typeface="Arial"/>
      </a:majorFont>
      <a:minorFont>
        <a:latin typeface="阿里巴巴普惠体 Light"/>
        <a:ea typeface="阿里巴巴普惠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3287</Words>
  <Application>WPS 演示</Application>
  <PresentationFormat/>
  <Paragraphs>225</Paragraphs>
  <Slides>25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53" baseType="lpstr">
      <vt:lpstr>Arial</vt:lpstr>
      <vt:lpstr>宋体</vt:lpstr>
      <vt:lpstr>Wingdings</vt:lpstr>
      <vt:lpstr>Calibri</vt:lpstr>
      <vt:lpstr>阿里巴巴普惠体</vt:lpstr>
      <vt:lpstr>Segoe Print</vt:lpstr>
      <vt:lpstr>阿里巴巴普惠体</vt:lpstr>
      <vt:lpstr>楷体</vt:lpstr>
      <vt:lpstr>微软雅黑</vt:lpstr>
      <vt:lpstr>Times New Roman</vt:lpstr>
      <vt:lpstr>楷体_GB2312</vt:lpstr>
      <vt:lpstr>新宋体</vt:lpstr>
      <vt:lpstr>Calibri</vt:lpstr>
      <vt:lpstr>Wingdings</vt:lpstr>
      <vt:lpstr>Arial</vt:lpstr>
      <vt:lpstr>Arial Unicode MS</vt:lpstr>
      <vt:lpstr>阿里巴巴普惠体 Light</vt:lpstr>
      <vt:lpstr>阿里巴巴普惠体 Medium</vt:lpstr>
      <vt:lpstr>等线</vt:lpstr>
      <vt:lpstr>Britannic Bold</vt:lpstr>
      <vt:lpstr>华文楷体</vt:lpstr>
      <vt:lpstr>Helvetica Neue</vt:lpstr>
      <vt:lpstr>黑体</vt:lpstr>
      <vt:lpstr>方正清刻本悦宋简体</vt:lpstr>
      <vt:lpstr>阿里巴巴普惠体</vt:lpstr>
      <vt:lpstr>隶书</vt:lpstr>
      <vt:lpstr>方正行楷简体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总结主旨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15</cp:revision>
  <cp:lastPrinted>2023-08-08T16:05:00Z</cp:lastPrinted>
  <dcterms:created xsi:type="dcterms:W3CDTF">2023-08-08T16:05:00Z</dcterms:created>
  <dcterms:modified xsi:type="dcterms:W3CDTF">2023-08-15T07:47:39Z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32B4E18116764C5693615BA1AE423139_13</vt:lpwstr>
  </property>
  <property fmtid="{D5CDD505-2E9C-101B-9397-08002B2CF9AE}" pid="3" name="KSOProductBuildVer">
    <vt:lpwstr>2052-11.1.0.14309</vt:lpwstr>
  </property>
</Properties>
</file>