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69" r:id="rId1"/>
    <p:sldMasterId id="2147484406" r:id="rId2"/>
  </p:sldMasterIdLst>
  <p:notesMasterIdLst>
    <p:notesMasterId r:id="rId3"/>
  </p:notesMasterIdLst>
  <p:sldIdLst>
    <p:sldId id="625" r:id="rId4"/>
    <p:sldId id="628" r:id="rId5"/>
    <p:sldId id="631" r:id="rId6"/>
    <p:sldId id="634" r:id="rId7"/>
    <p:sldId id="640" r:id="rId9"/>
    <p:sldId id="643" r:id="rId10"/>
    <p:sldId id="646" r:id="rId11"/>
    <p:sldId id="649" r:id="rId12"/>
    <p:sldId id="652" r:id="rId13"/>
    <p:sldId id="658" r:id="rId15"/>
    <p:sldId id="661" r:id="rId16"/>
    <p:sldId id="664" r:id="rId17"/>
    <p:sldId id="667" r:id="rId18"/>
    <p:sldId id="670" r:id="rId19"/>
    <p:sldId id="676" r:id="rId21"/>
    <p:sldId id="679" r:id="rId22"/>
    <p:sldId id="682" r:id="rId23"/>
    <p:sldId id="685" r:id="rId24"/>
    <p:sldId id="688" r:id="rId25"/>
    <p:sldId id="694" r:id="rId27"/>
    <p:sldId id="697" r:id="rId28"/>
    <p:sldId id="700" r:id="rId29"/>
    <p:sldId id="703" r:id="rId30"/>
    <p:sldId id="706" r:id="rId31"/>
    <p:sldId id="712" r:id="rId33"/>
    <p:sldId id="715" r:id="rId34"/>
    <p:sldId id="718" r:id="rId35"/>
    <p:sldId id="721" r:id="rId36"/>
    <p:sldId id="72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07" r:id="rId1"/>
    <p:sldLayoutId id="2147484408" r:id="rId2"/>
    <p:sldLayoutId id="2147484409" r:id="rId3"/>
    <p:sldLayoutId id="2147484410" r:id="rId4"/>
    <p:sldLayoutId id="2147484411" r:id="rId5"/>
    <p:sldLayoutId id="2147484412" r:id="rId6"/>
    <p:sldLayoutId id="2147484413" r:id="rId7"/>
    <p:sldLayoutId id="2147484414" r:id="rId8"/>
    <p:sldLayoutId id="2147484415" r:id="rId9"/>
    <p:sldLayoutId id="2147484416" r:id="rId10"/>
    <p:sldLayoutId id="21474844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tags" Target="../tags/tag350.xml"/><Relationship Id="rId18" Type="http://schemas.openxmlformats.org/officeDocument/2006/relationships/tags" Target="../tags/tag351.xml"/><Relationship Id="rId19" Type="http://schemas.openxmlformats.org/officeDocument/2006/relationships/tags" Target="../tags/tag352.xml"/><Relationship Id="rId20" Type="http://schemas.openxmlformats.org/officeDocument/2006/relationships/tags" Target="../tags/tag353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企业管理中的品牌策略与推广策略、品牌评价与推广机制建立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7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品牌策略与推广策略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品牌评价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推广机制建立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品牌策略与推广策略实施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74167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品牌评价与推广机制建立实践案例分析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品牌策略与推广策略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品牌定位与目标市场</a:t>
            </a:r>
            <a:endParaRPr altLang="en-US" lang="zh-CN"/>
          </a:p>
        </p:txBody>
      </p:sp>
      <p:sp>
        <p:nvSpPr>
          <p:cNvPr id="10489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品牌定位：确定品牌在市场中的位置，包括品牌形象、产品特点、目标消费者等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目标市场：明确品牌所面向的消费者群体，包括消费者年龄、性别、地域、职业等特征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品牌差异化：通过独特的产品特点、品牌形象等，使品牌在市场中与其他品牌区分开来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目标市场策略：针对不同的目标市场，制定相应的营销策略，包括产品定价、渠道选择、促销活动等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品牌形象塑造与传播</a:t>
            </a:r>
            <a:endParaRPr altLang="en-US" lang="zh-CN"/>
          </a:p>
        </p:txBody>
      </p:sp>
      <p:sp>
        <p:nvSpPr>
          <p:cNvPr id="104903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品牌形象塑造：  * 确定品牌定位：明确品牌的目标市场、品牌理念和品牌特点 * 设计品牌标识：简洁、易记、有辨识度的标识，有助于品牌识别 * 塑造品牌形象：通过产品、包装、广告等手段，展示品牌的形象和特点</a:t>
            </a:r>
            <a:endParaRPr altLang="en-US" lang="zh-CN"/>
          </a:p>
          <a:p>
            <a:pPr lvl="1"/>
            <a:r>
              <a:rPr altLang="en-US" lang="zh-CN"/>
              <a:t>* 确定品牌定位：明确品牌的目标市场、品牌理念和品牌特点</a:t>
            </a:r>
            <a:endParaRPr altLang="en-US" lang="zh-CN"/>
          </a:p>
          <a:p>
            <a:pPr lvl="1"/>
            <a:r>
              <a:rPr altLang="en-US" lang="zh-CN"/>
              <a:t>* 设计品牌标识：简洁、易记、有辨识度的标识，有助于品牌识别</a:t>
            </a:r>
            <a:endParaRPr altLang="en-US" lang="zh-CN"/>
          </a:p>
          <a:p>
            <a:pPr lvl="1"/>
            <a:r>
              <a:rPr altLang="en-US" lang="zh-CN"/>
              <a:t>* 塑造品牌形象：通过产品、包装、广告等手段，展示品牌的形象和特点</a:t>
            </a:r>
            <a:endParaRPr altLang="en-US" lang="zh-CN"/>
          </a:p>
          <a:p>
            <a:r>
              <a:rPr altLang="en-US" lang="zh-CN"/>
              <a:t>品牌传播策略：  * 广告传播：利用各种媒体进行广告宣传，提高品牌知名度和美誉度 * 公关传播：通过公关活动、新闻报道等方式，传递品牌价值和形象 * 社交媒体传播：利用社交媒体平台，与消费者互动，增强品牌影响力 * 线下活动传播：举办各类线下活动，如发布会、展览等，吸引消费者关注</a:t>
            </a:r>
            <a:endParaRPr altLang="en-US" lang="zh-CN"/>
          </a:p>
          <a:p>
            <a:pPr lvl="1"/>
            <a:r>
              <a:rPr altLang="en-US" lang="zh-CN"/>
              <a:t>* 广告传播：利用各种媒体进行广告宣传，提高品牌知名度和美誉度</a:t>
            </a:r>
            <a:endParaRPr altLang="en-US" lang="zh-CN"/>
          </a:p>
          <a:p>
            <a:pPr lvl="1"/>
            <a:r>
              <a:rPr altLang="en-US" lang="zh-CN"/>
              <a:t>* 公关传播：通过公关活动、新闻报道等方式，传递品牌价值和形象</a:t>
            </a:r>
            <a:endParaRPr altLang="en-US" lang="zh-CN"/>
          </a:p>
          <a:p>
            <a:pPr lvl="1"/>
            <a:r>
              <a:rPr altLang="en-US" lang="zh-CN"/>
              <a:t>* 社交媒体传播：利用社交媒体平台，与消费者互动，增强品牌影响力</a:t>
            </a:r>
            <a:endParaRPr altLang="en-US" lang="zh-CN"/>
          </a:p>
          <a:p>
            <a:pPr lvl="1"/>
            <a:r>
              <a:rPr altLang="en-US" lang="zh-CN"/>
              <a:t>* 线下活动传播：举办各类线下活动，如发布会、展览等，吸引消费者关注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品牌推广策略与手段</a:t>
            </a:r>
            <a:endParaRPr altLang="en-US" lang="zh-CN"/>
          </a:p>
        </p:txBody>
      </p:sp>
      <p:sp>
        <p:nvSpPr>
          <p:cNvPr id="10490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品牌推广目标：提高品牌知名度、美誉度和忠诚度，促进销售增长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品牌推广策略：通过广告、公关、促销等手段提高品牌知名度和美誉度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品牌推广手段：利用社交媒体、搜索引擎优化、内容营销等手段扩大品牌影响力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品牌推广效果评估：通过数据分析和市场反馈评估品牌推广效果，不断优化策略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品牌合作与联盟</a:t>
            </a:r>
            <a:endParaRPr altLang="en-US" lang="zh-CN"/>
          </a:p>
        </p:txBody>
      </p:sp>
      <p:sp>
        <p:nvSpPr>
          <p:cNvPr id="10491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品牌合作的意义：通过合作实现资源共享、优势互补，提升品牌知名度和竞争力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品牌合作的类型：横向合作（同行业企业间合作）、纵向合作（产业链上下游企业间合作）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品牌合作的策略：选择合适的合作伙伴，明确合作目标、方式和期限，建立有效的沟通机制和风险控制机制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品牌联盟的实践：通过建立品牌联盟，实现品牌之间的联合推广和营销，提高品牌影响力和市场份额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品牌评价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品牌知名度与美誉度</a:t>
            </a:r>
            <a:endParaRPr altLang="en-US" lang="zh-CN"/>
          </a:p>
        </p:txBody>
      </p:sp>
      <p:sp>
        <p:nvSpPr>
          <p:cNvPr id="10492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品牌知名度：衡量品牌在消费者心中的认知程度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品牌知名度与美誉度的关系：相互促进，共同提升品牌价值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提升品牌知名度与美誉度的策略：加强品牌传播，提高产品质量和服务水平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美誉度：衡量消费者对品牌的满意程度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品牌忠诚度与用户黏性</a:t>
            </a:r>
            <a:endParaRPr altLang="en-US" lang="zh-CN"/>
          </a:p>
        </p:txBody>
      </p:sp>
      <p:sp>
        <p:nvSpPr>
          <p:cNvPr id="10493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用户黏性：反映消费者对品牌的依赖程度，包括使用频率、使用时长、使用体验等方面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品牌忠诚度：衡量消费者对品牌的信任和认可程度，包括重复购买、口碑传播等方面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品牌忠诚度与用户黏性的关系：品牌忠诚度越高，用户黏性越强，反之亦然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提高品牌忠诚度和用户黏性的方法：包括提供优质的产品和服务、加强品牌营销和推广、建立良好的客户关系等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品牌价值评估方法</a:t>
            </a:r>
            <a:endParaRPr altLang="en-US" lang="zh-CN"/>
          </a:p>
        </p:txBody>
      </p:sp>
      <p:sp>
        <p:nvSpPr>
          <p:cNvPr id="10493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品牌价值评估的目的和意义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品牌价值评估的方法和步骤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品牌价值评估的指标和权重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品牌价值评估的实践和应用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品牌评价数据来源与收集</a:t>
            </a:r>
            <a:endParaRPr altLang="en-US" lang="zh-CN"/>
          </a:p>
        </p:txBody>
      </p:sp>
      <p:sp>
        <p:nvSpPr>
          <p:cNvPr id="10494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内部数据：销售数据、客户反馈、员工满意度等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外部数据：市场调研、竞争对手分析、行业趋势等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数据收集方法：问卷调查、访谈、观察等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数据处理与分析：数据清洗、统计分析、可视化等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推广机制建立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推广目标与计划制定</a:t>
            </a:r>
            <a:endParaRPr altLang="en-US" lang="zh-CN"/>
          </a:p>
        </p:txBody>
      </p:sp>
      <p:sp>
        <p:nvSpPr>
          <p:cNvPr id="104954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制定推广内容：根据品牌特点和目标受众，制定有吸引力的推广内容，如广告文案、社交媒体帖子、线下活动方案等。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6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确定推广时间：根据品牌特点和目标受众，确定合适的推广时间，如节假日、新品上市等。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0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2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制定推广预算：根据推广计划和目标，制定合理的推广预算，确保推广活动的顺利进行。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6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8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明确推广目标：确定品牌推广的具体目标，如提高品牌知名度、扩大市场份额、增强品牌忠诚度等。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2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4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制定推广计划：根据推广目标，制定具体的推广计划，包括推广渠道、推广内容、推广时间、推广预算等。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8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0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确定推广渠道：选择适合品牌特点和目标受众的推广渠道，如广告、公关、社交媒体、线下活动等。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推广渠道选择与组合</a:t>
            </a:r>
            <a:endParaRPr altLang="en-US" lang="zh-CN"/>
          </a:p>
        </p:txBody>
      </p:sp>
      <p:sp>
        <p:nvSpPr>
          <p:cNvPr id="10496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推广渠道类型：线上、线下、社交媒体等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推广渠道选择：根据目标受众、品牌定位、预算等因素进行选择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推广渠道组合策略：根据不同渠道的特点进行组合，实现最佳推广效果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推广渠道效果评估：对不同渠道的推广效果进行评估，为后续优化提供依据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推广效果评估与优化</a:t>
            </a:r>
            <a:endParaRPr altLang="en-US" lang="zh-CN"/>
          </a:p>
        </p:txBody>
      </p:sp>
      <p:sp>
        <p:nvSpPr>
          <p:cNvPr id="10496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推广效果评估指标：包括曝光量、点击率、转化率等，用于衡量推广效果和ROI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推广效果数据分析：对推广数据进行分析，找出存在的问题和优化点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推广策略调整：根据数据分析结果，调整推广策略，提高推广效果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持续优化与改进：不断优化推广策略和方案，提高推广效果和ROI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推广团队建设与培训</a:t>
            </a:r>
            <a:endParaRPr altLang="en-US" lang="zh-CN"/>
          </a:p>
        </p:txBody>
      </p:sp>
      <p:sp>
        <p:nvSpPr>
          <p:cNvPr id="10497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培训内容实施：定期组织内部培训、外部培训和在线培训，提高团队成员的专业素养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推广团队组建：选拔优秀人才，组建高效团队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培训计划制定：针对团队成员的技能和需求，制定个性化的培训计划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培训效果评估：通过定期考核和反馈，评估培训效果，不断优化培训计划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品牌策略与推广策略实施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实施步骤与方法论述</a:t>
            </a:r>
            <a:endParaRPr altLang="en-US" lang="zh-CN"/>
          </a:p>
        </p:txBody>
      </p:sp>
      <p:sp>
        <p:nvSpPr>
          <p:cNvPr id="1049848" name="矩形 15"/>
          <p:cNvSpPr/>
          <p:nvPr>
            <p:custDataLst>
              <p:tags r:id="rId1"/>
            </p:custDataLst>
          </p:nvPr>
        </p:nvSpPr>
        <p:spPr>
          <a:xfrm>
            <a:off x="2656142" y="1433258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明确品牌定位：确定品牌的目标市场、品牌理念和品牌特点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任意多边形 17"/>
          <p:cNvSpPr/>
          <p:nvPr>
            <p:custDataLst>
              <p:tags r:id="rId2"/>
            </p:custDataLst>
          </p:nvPr>
        </p:nvSpPr>
        <p:spPr>
          <a:xfrm flipV="1">
            <a:off x="2582693" y="136440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任意多边形 18"/>
          <p:cNvSpPr/>
          <p:nvPr>
            <p:custDataLst>
              <p:tags r:id="rId3"/>
            </p:custDataLst>
          </p:nvPr>
        </p:nvSpPr>
        <p:spPr>
          <a:xfrm flipH="1">
            <a:off x="8379037" y="177525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矩形 27"/>
          <p:cNvSpPr/>
          <p:nvPr>
            <p:custDataLst>
              <p:tags r:id="rId4"/>
            </p:custDataLst>
          </p:nvPr>
        </p:nvSpPr>
        <p:spPr>
          <a:xfrm>
            <a:off x="2656142" y="2476080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制定品牌策略：包括品牌名称、标志、包装、广告等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29"/>
          <p:cNvSpPr/>
          <p:nvPr>
            <p:custDataLst>
              <p:tags r:id="rId5"/>
            </p:custDataLst>
          </p:nvPr>
        </p:nvSpPr>
        <p:spPr>
          <a:xfrm flipV="1">
            <a:off x="2582693" y="240722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30"/>
          <p:cNvSpPr/>
          <p:nvPr>
            <p:custDataLst>
              <p:tags r:id="rId6"/>
            </p:custDataLst>
          </p:nvPr>
        </p:nvSpPr>
        <p:spPr>
          <a:xfrm flipH="1">
            <a:off x="8379037" y="281807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5"/>
          <p:cNvSpPr/>
          <p:nvPr>
            <p:custDataLst>
              <p:tags r:id="rId7"/>
            </p:custDataLst>
          </p:nvPr>
        </p:nvSpPr>
        <p:spPr>
          <a:xfrm>
            <a:off x="2656142" y="3518902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推广策略制定：选择合适的推广渠道和方式，如广告、公关、促销等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7"/>
          <p:cNvSpPr/>
          <p:nvPr>
            <p:custDataLst>
              <p:tags r:id="rId8"/>
            </p:custDataLst>
          </p:nvPr>
        </p:nvSpPr>
        <p:spPr>
          <a:xfrm flipV="1">
            <a:off x="2582693" y="3450043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8"/>
          <p:cNvSpPr/>
          <p:nvPr>
            <p:custDataLst>
              <p:tags r:id="rId9"/>
            </p:custDataLst>
          </p:nvPr>
        </p:nvSpPr>
        <p:spPr>
          <a:xfrm flipH="1">
            <a:off x="8379037" y="3860898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矩形 10"/>
          <p:cNvSpPr/>
          <p:nvPr>
            <p:custDataLst>
              <p:tags r:id="rId10"/>
            </p:custDataLst>
          </p:nvPr>
        </p:nvSpPr>
        <p:spPr>
          <a:xfrm>
            <a:off x="2656142" y="4561724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实施推广活动：按照推广策略进行具体的推广活动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12"/>
          <p:cNvSpPr/>
          <p:nvPr>
            <p:custDataLst>
              <p:tags r:id="rId11"/>
            </p:custDataLst>
          </p:nvPr>
        </p:nvSpPr>
        <p:spPr>
          <a:xfrm flipV="1">
            <a:off x="2582693" y="4492865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13"/>
          <p:cNvSpPr/>
          <p:nvPr>
            <p:custDataLst>
              <p:tags r:id="rId12"/>
            </p:custDataLst>
          </p:nvPr>
        </p:nvSpPr>
        <p:spPr>
          <a:xfrm flipH="1">
            <a:off x="8379037" y="4903720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19"/>
          <p:cNvSpPr/>
          <p:nvPr>
            <p:custDataLst>
              <p:tags r:id="rId13"/>
            </p:custDataLst>
          </p:nvPr>
        </p:nvSpPr>
        <p:spPr>
          <a:xfrm>
            <a:off x="2656142" y="5604545"/>
            <a:ext cx="6882777" cy="50496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监测与评估：对推广效果进行监测和评估，及时调整策略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21"/>
          <p:cNvSpPr/>
          <p:nvPr>
            <p:custDataLst>
              <p:tags r:id="rId14"/>
            </p:custDataLst>
          </p:nvPr>
        </p:nvSpPr>
        <p:spPr>
          <a:xfrm flipV="1">
            <a:off x="2582693" y="5535687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22"/>
          <p:cNvSpPr/>
          <p:nvPr>
            <p:custDataLst>
              <p:tags r:id="rId15"/>
            </p:custDataLst>
          </p:nvPr>
        </p:nvSpPr>
        <p:spPr>
          <a:xfrm flipH="1">
            <a:off x="8379037" y="5946542"/>
            <a:ext cx="1231035" cy="23182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实施过程中的挑战与应对</a:t>
            </a:r>
            <a:endParaRPr altLang="en-US" lang="zh-CN"/>
          </a:p>
        </p:txBody>
      </p:sp>
      <p:sp>
        <p:nvSpPr>
          <p:cNvPr id="1049912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挑战：市场竞争激烈，品牌推广难度大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应对：制定有针对性的推广策略，提高品牌知名度和美誉度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挑战：品牌策略与市场需求不匹配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应对：深入了解市场需求，调整品牌策略，提高品牌竞争力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挑战：品牌推广过程中出现突发情况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应对：建立应急机制，及时调整推广策略，确保品牌形象不受损害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实施效果评估与反馈机制建立</a:t>
            </a:r>
            <a:endParaRPr altLang="en-US" lang="zh-CN"/>
          </a:p>
        </p:txBody>
      </p:sp>
      <p:sp>
        <p:nvSpPr>
          <p:cNvPr id="10499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实施效果评估：对品牌策略与推广策略实施后的效果进行评估，包括销售额、市场份额、品牌知名度等方面的指标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反馈机制建立：通过收集客户反馈、市场调研等方式，及时了解品牌策略与推广策略实施中的问题，并采取相应措施进行改进和优化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持续改进：根据实施效果评估和反馈机制的建立，不断调整和优化品牌策略与推广策略，以实现更好的市场效果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经验总结：对实施过程中的经验进行总结，为今后的品牌策略与推广策略制定提供参考和借鉴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持续改进与创新发展思路</a:t>
            </a:r>
            <a:endParaRPr altLang="en-US" lang="zh-CN"/>
          </a:p>
        </p:txBody>
      </p:sp>
      <p:sp>
        <p:nvSpPr>
          <p:cNvPr id="10500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品牌策略与推广策略的持续改进：根据市场变化和企业发展需求，不断调整和优化品牌策略与推广策略，提高品牌知名度和美誉度。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创新发展思路：通过技术创新、产品创新、服务创新等方式，提高品牌竞争力和市场占有率，实现可持续发展。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品牌评价与推广机制建立：建立科学的品牌评价标准和推广机制，对品牌进行定期评估和推广，确保品牌策略与推广策略的有效实施。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持续改进与创新发展的实践经验：分享一些成功的持续改进与创新发展的实践经验，为其他企业提供参考和借鉴。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品牌评价与推广机制建立实践案例分析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成功案例介绍与分析</a:t>
            </a:r>
            <a:endParaRPr altLang="en-US" lang="zh-CN"/>
          </a:p>
        </p:txBody>
      </p:sp>
      <p:sp>
        <p:nvSpPr>
          <p:cNvPr id="10501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案例三：某品牌通过与意见领袖合作，成功扩大品牌影响力并提高口碑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案例四：某企业通过线下活动成功吸引潜在客户并提升品牌形象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案例一：某知名品牌通过精准定位和差异化策略成功吸引目标客户群体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案例二：某企业通过社交媒体平台成功推广品牌并提高知名度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失败案例剖析与教训总结</a:t>
            </a:r>
            <a:endParaRPr altLang="en-US" lang="zh-CN"/>
          </a:p>
        </p:txBody>
      </p:sp>
      <p:sp>
        <p:nvSpPr>
          <p:cNvPr id="10502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案例一：某品牌在推广过程中缺乏明确的定位和目标受众，导致推广效果不佳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案例二：某品牌在推广过程中过于依赖单一的渠道，没有充分利用其他渠道进行推广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案例三：某品牌在推广过程中缺乏有效的监测和评估机制，无法及时调整推广策略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案例四：某品牌在推广过程中缺乏与消费者的互动和沟通，无法建立品牌忠诚度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6818"/>
          </a:bodyPr>
          <a:p>
            <a:r>
              <a:rPr altLang="en-US" lang="zh-CN"/>
              <a:t>行业发展趋势对品牌策略与推广策略的影响</a:t>
            </a:r>
            <a:endParaRPr altLang="en-US" lang="zh-CN"/>
          </a:p>
        </p:txBody>
      </p:sp>
      <p:sp>
        <p:nvSpPr>
          <p:cNvPr id="10502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行业增长趋势：分析行业整体增长趋势，为品牌策略制定提供依据。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竞争格局：了解竞争对手的品牌策略和推广策略，为品牌定位和推广提供参考。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消费者需求变化：关注消费者需求变化，调整品牌策略和推广策略以满足市场需求。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技术创新：关注行业技术创新，利用新技术提升品牌形象和推广效果。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企业自身特点对品牌策略与推广策略的适应性分析</a:t>
            </a:r>
            <a:endParaRPr altLang="en-US" lang="zh-CN"/>
          </a:p>
        </p:txBody>
      </p:sp>
      <p:sp>
        <p:nvSpPr>
          <p:cNvPr id="1050320" name="梯形 7"/>
          <p:cNvSpPr/>
          <p:nvPr>
            <p:custDataLst>
              <p:tags r:id="rId1"/>
            </p:custDataLst>
          </p:nvPr>
        </p:nvSpPr>
        <p:spPr>
          <a:xfrm flipV="1">
            <a:off x="838200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322" name="任意多边形: 形状 9"/>
          <p:cNvSpPr/>
          <p:nvPr>
            <p:custDataLst>
              <p:tags r:id="rId2"/>
            </p:custDataLst>
          </p:nvPr>
        </p:nvSpPr>
        <p:spPr>
          <a:xfrm>
            <a:off x="902724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324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326" name="正文"/>
          <p:cNvSpPr txBox="1"/>
          <p:nvPr>
            <p:custDataLst>
              <p:tags r:id="rId4"/>
            </p:custDataLst>
          </p:nvPr>
        </p:nvSpPr>
        <p:spPr>
          <a:xfrm>
            <a:off x="902724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企业规模与实力：品牌策略与推广策略应与企业规模和实力相匹配，大型企业可采用多元化、国际化的品牌策略，而中小型企业则应注重专业化、本土化的推广策略。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28" name="梯形 40"/>
          <p:cNvSpPr/>
          <p:nvPr>
            <p:custDataLst>
              <p:tags r:id="rId5"/>
            </p:custDataLst>
          </p:nvPr>
        </p:nvSpPr>
        <p:spPr>
          <a:xfrm flipV="1">
            <a:off x="2975408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330" name="任意多边形: 形状 41"/>
          <p:cNvSpPr/>
          <p:nvPr>
            <p:custDataLst>
              <p:tags r:id="rId6"/>
            </p:custDataLst>
          </p:nvPr>
        </p:nvSpPr>
        <p:spPr>
          <a:xfrm>
            <a:off x="3039324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332" name="矩形: 圆顶角 42"/>
          <p:cNvSpPr/>
          <p:nvPr>
            <p:custDataLst>
              <p:tags r:id="rId7"/>
            </p:custDataLst>
          </p:nvPr>
        </p:nvSpPr>
        <p:spPr>
          <a:xfrm flipH="1">
            <a:off x="2975408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334" name="正文"/>
          <p:cNvSpPr txBox="1"/>
          <p:nvPr>
            <p:custDataLst>
              <p:tags r:id="rId8"/>
            </p:custDataLst>
          </p:nvPr>
        </p:nvSpPr>
        <p:spPr>
          <a:xfrm>
            <a:off x="3039324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行业特点：不同行业对品牌策略与推广策略的要求不同，例如快消品行业注重品牌形象和口碑传播，而高科技行业则更注重技术创新和产品差异化。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36" name="梯形 46"/>
          <p:cNvSpPr/>
          <p:nvPr>
            <p:custDataLst>
              <p:tags r:id="rId9"/>
            </p:custDataLst>
          </p:nvPr>
        </p:nvSpPr>
        <p:spPr>
          <a:xfrm flipV="1">
            <a:off x="5112008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338" name="任意多边形: 形状 47"/>
          <p:cNvSpPr/>
          <p:nvPr>
            <p:custDataLst>
              <p:tags r:id="rId10"/>
            </p:custDataLst>
          </p:nvPr>
        </p:nvSpPr>
        <p:spPr>
          <a:xfrm>
            <a:off x="5176532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340" name="矩形: 圆顶角 48"/>
          <p:cNvSpPr/>
          <p:nvPr>
            <p:custDataLst>
              <p:tags r:id="rId11"/>
            </p:custDataLst>
          </p:nvPr>
        </p:nvSpPr>
        <p:spPr>
          <a:xfrm flipH="1">
            <a:off x="5112008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342" name="正文"/>
          <p:cNvSpPr txBox="1"/>
          <p:nvPr>
            <p:custDataLst>
              <p:tags r:id="rId12"/>
            </p:custDataLst>
          </p:nvPr>
        </p:nvSpPr>
        <p:spPr>
          <a:xfrm>
            <a:off x="5176532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目标市场：企业应了解目标市场的特点、需求和偏好，根据目标市场的需求制定相应的品牌策略与推广策略，以提高品牌知名度和美誉度。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44" name="梯形 52"/>
          <p:cNvSpPr/>
          <p:nvPr>
            <p:custDataLst>
              <p:tags r:id="rId13"/>
            </p:custDataLst>
          </p:nvPr>
        </p:nvSpPr>
        <p:spPr>
          <a:xfrm flipV="1">
            <a:off x="7249216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346" name="任意多边形: 形状 53"/>
          <p:cNvSpPr/>
          <p:nvPr>
            <p:custDataLst>
              <p:tags r:id="rId14"/>
            </p:custDataLst>
          </p:nvPr>
        </p:nvSpPr>
        <p:spPr>
          <a:xfrm>
            <a:off x="7313131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348" name="矩形: 圆顶角 54"/>
          <p:cNvSpPr/>
          <p:nvPr>
            <p:custDataLst>
              <p:tags r:id="rId15"/>
            </p:custDataLst>
          </p:nvPr>
        </p:nvSpPr>
        <p:spPr>
          <a:xfrm flipH="1">
            <a:off x="7249216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350" name="正文"/>
          <p:cNvSpPr txBox="1"/>
          <p:nvPr>
            <p:custDataLst>
              <p:tags r:id="rId16"/>
            </p:custDataLst>
          </p:nvPr>
        </p:nvSpPr>
        <p:spPr>
          <a:xfrm>
            <a:off x="7313131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竞争环境：企业应分析竞争对手的品牌策略与推广策略，找出自身的优势和不足，制定相应的品牌策略与推广策略以保持竞争优势。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52" name="梯形 36"/>
          <p:cNvSpPr/>
          <p:nvPr>
            <p:custDataLst>
              <p:tags r:id="rId17"/>
            </p:custDataLst>
          </p:nvPr>
        </p:nvSpPr>
        <p:spPr>
          <a:xfrm flipV="1">
            <a:off x="9386424" y="2409298"/>
            <a:ext cx="1967382" cy="18597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000" lang="zh-CN"/>
          </a:p>
        </p:txBody>
      </p:sp>
      <p:sp>
        <p:nvSpPr>
          <p:cNvPr id="1050354" name="任意多边形: 形状 37"/>
          <p:cNvSpPr/>
          <p:nvPr>
            <p:custDataLst>
              <p:tags r:id="rId18"/>
            </p:custDataLst>
          </p:nvPr>
        </p:nvSpPr>
        <p:spPr>
          <a:xfrm>
            <a:off x="9450339" y="2164594"/>
            <a:ext cx="1836630" cy="2511142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000" lang="zh-CN">
              <a:solidFill>
                <a:schemeClr val="lt1"/>
              </a:solidFill>
            </a:endParaRPr>
          </a:p>
        </p:txBody>
      </p:sp>
      <p:sp>
        <p:nvSpPr>
          <p:cNvPr id="1050356" name="矩形: 圆顶角 43"/>
          <p:cNvSpPr/>
          <p:nvPr>
            <p:custDataLst>
              <p:tags r:id="rId19"/>
            </p:custDataLst>
          </p:nvPr>
        </p:nvSpPr>
        <p:spPr>
          <a:xfrm flipH="1">
            <a:off x="9386424" y="1919889"/>
            <a:ext cx="1967382" cy="489116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50358" name="正文"/>
          <p:cNvSpPr txBox="1"/>
          <p:nvPr>
            <p:custDataLst>
              <p:tags r:id="rId20"/>
            </p:custDataLst>
          </p:nvPr>
        </p:nvSpPr>
        <p:spPr>
          <a:xfrm>
            <a:off x="9451557" y="2619915"/>
            <a:ext cx="1836630" cy="3002088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企业文化：企业文化是品牌策略与推广策略的重要基础，企业的价值观、使命和愿景等都应与品牌策略与推广策略相符合，以提高品牌的认同感和忠诚度。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9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9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9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4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4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5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4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4*l_h_i*1_5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4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4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4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4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4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4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4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4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4*l_h_i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3_4*l_h_a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3_4*l_h_f*1_5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58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2023-12-19T18:07:51Z</dcterms:created>
  <dcterms:modified xsi:type="dcterms:W3CDTF">2023-12-19T18:07:51Z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165738934cac463d9c0a1884fee07dc5_21</vt:lpwstr>
  </property>
</Properties>
</file>