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Default Extension="jpeg" ContentType="image/jpeg"/>
  <Default Extension="png" ContentType="image/png"/>
  <Override PartName="/docProps/app.xml" ContentType="application/vnd.openxmlformats-officedocument.extended-properties+xml"/>
  <Override PartName="/docProps/core.xml" ContentType="application/vnd.openxmlformats-package.core-properties+xml"/>
  <Override PartName="/ppt/diagrams/colors1.xml" ContentType="application/vnd.openxmlformats-officedocument.drawingml.diagramColors+xml"/>
  <Override PartName="/ppt/diagrams/data1.xml" ContentType="application/vnd.openxmlformats-officedocument.drawingml.diagramData+xml"/>
  <Override PartName="/ppt/diagrams/drawing1.xml" ContentType="application/vnd.ms-office.drawingml.diagramDrawing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entation.xml" ContentType="application/vnd.openxmlformats-officedocument.presentationml.presentation.main+xml"/>
  <Override PartName="/ppt/presProps.xml" ContentType="application/vnd.openxmlformats-officedocument.presentationml.presProps+xml"/>
  <Override PartName="/ppt/slideLayouts/slideLayout1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&#65279;<?xml version="1.0" encoding="utf-8" standalone="yes"?><Relationships xmlns="http://schemas.openxmlformats.org/package/2006/relationships"><Relationship Id="rId1" Type="http://schemas.openxmlformats.org/officeDocument/2006/relationships/officeDocument" Target="ppt/presentation.xml" /><Relationship Id="rId2" Type="http://schemas.openxmlformats.org/package/2006/relationships/metadata/core-properties" Target="docProps/core.xml" /><Relationship Id="rId3" Type="http://schemas.openxmlformats.org/officeDocument/2006/relationships/extended-properties" Target="docProps/app.xml" /><Relationship Id="rId4" Type="http://schemas.openxmlformats.org/package/2006/relationships/metadata/thumbnail" Target="docProps/thumbnail.jpeg" /></Relationships>
</file>

<file path=ppt/presentation.xml><?xml version="1.0" encoding="utf-8"?>
<!--Generated by Aspose.Slides for .NET 22.10-->
<p:presentation xmlns:r="http://schemas.openxmlformats.org/officeDocument/2006/relationships" xmlns:a="http://schemas.openxmlformats.org/drawingml/2006/main" xmlns:p="http://schemas.openxmlformats.org/presentationml/2006/main">
  <p:sldMasterIdLst>
    <p:sldMasterId id="2147483648" r:id="rId1"/>
  </p:sldMasterIdLst>
  <p:notesMasterIdLst>
    <p:notesMasterId r:id="rId2"/>
  </p:notesMasterIdLst>
  <p:sldIdLst>
    <p:sldId id="257" r:id="rId3"/>
    <p:sldId id="11088012" r:id="rId4"/>
    <p:sldId id="11088013" r:id="rId5"/>
    <p:sldId id="317" r:id="rId6"/>
    <p:sldId id="685" r:id="rId7"/>
    <p:sldId id="679" r:id="rId8"/>
    <p:sldId id="703" r:id="rId9"/>
    <p:sldId id="686" r:id="rId10"/>
    <p:sldId id="660" r:id="rId11"/>
    <p:sldId id="11088358" r:id="rId12"/>
    <p:sldId id="698" r:id="rId13"/>
    <p:sldId id="11088256" r:id="rId14"/>
    <p:sldId id="523" r:id="rId15"/>
    <p:sldId id="11088355" r:id="rId16"/>
    <p:sldId id="444" r:id="rId17"/>
    <p:sldId id="11088356" r:id="rId18"/>
    <p:sldId id="11088257" r:id="rId19"/>
  </p:sldIdLst>
  <p:sldSz cx="12192000" cy="6858000"/>
  <p:notesSz cx="6858000" cy="9144000"/>
  <p:custDataLst>
    <p:tags r:id="rId20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17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r="http://schemas.openxmlformats.org/officeDocument/2006/relationships" xmlns:a="http://schemas.openxmlformats.org/drawingml/2006/main" xmlns:p="http://schemas.openxmlformats.org/presentationml/2006/main">
  <p:showPr showNarration="1">
    <p:present/>
    <p:sldAll/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  <p:ext uri="{1BD7E111-0CB8-44D6-8891-C1BB2F81B7CC}">
      <p1710:readonlyRecommended xmlns:p1710="http://schemas.microsoft.com/office/powerpoint/2017/10/main" val="0"/>
    </p:ext>
  </p:extLst>
</p:presentationPr>
</file>

<file path=ppt/tableStyles.xml><?xml version="1.0" encoding="utf-8"?>
<a:tblStyleLst xmlns:r="http://schemas.openxmlformats.org/officeDocument/2006/relationships"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fill>
          <a:solidFill>
            <a:schemeClr val="accent1">
              <a:tint val="40000"/>
            </a:schemeClr>
          </a:solidFill>
        </a:fill>
      </a:tcStyle>
    </a:band1H>
    <a:band1V>
      <a:tcStyle>
        <a:fill>
          <a:solidFill>
            <a:schemeClr val="accent1">
              <a:tint val="40000"/>
            </a:schemeClr>
          </a:solidFill>
        </a:fill>
      </a:tcStyle>
    </a:band1V>
    <a:lastCol>
      <a:tcTxStyle b="on">
        <a:fontRef idx="minor">
          <a:prstClr val="black"/>
        </a:fontRef>
        <a:schemeClr val="lt1"/>
      </a:tcTxStyle>
      <a:tcStyle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5317" autoAdjust="0"/>
  </p:normalViewPr>
  <p:slideViewPr>
    <p:cSldViewPr snapToGrid="0" showGuides="1">
      <p:cViewPr varScale="1">
        <p:scale>
          <a:sx n="59" d="100"/>
          <a:sy n="59" d="100"/>
        </p:scale>
        <p:origin x="940" y="52"/>
      </p:cViewPr>
      <p:guideLst>
        <p:guide orient="horz" pos="2160"/>
        <p:guide pos="3817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39" d="100"/>
        <a:sy n="139" d="100"/>
      </p:scale>
      <p:origin x="0" y="9068"/>
    </p:cViewPr>
  </p:sorterViewPr>
  <p:notesViewPr>
    <p:cSldViewPr>
      <p:cViewPr>
        <p:scale>
          <a:sx n="1" d="100"/>
          <a:sy n="1" d="100"/>
        </p:scale>
        <p:origin x="0" y="0"/>
      </p:cViewPr>
      <p:guideLst/>
    </p:cSldViewPr>
  </p:notesViewPr>
  <p:gridSpacing cx="72008" cy="72008"/>
</p:viewPr>
</file>

<file path=ppt/_rels/presentation.xml.rels>&#65279;<?xml version="1.0" encoding="utf-8" standalone="yes"?><Relationships xmlns="http://schemas.openxmlformats.org/package/2006/relationships"><Relationship Id="rId1" Type="http://schemas.openxmlformats.org/officeDocument/2006/relationships/slideMaster" Target="slideMasters/slideMaster1.xml" /><Relationship Id="rId10" Type="http://schemas.openxmlformats.org/officeDocument/2006/relationships/slide" Target="slides/slide8.xml" /><Relationship Id="rId11" Type="http://schemas.openxmlformats.org/officeDocument/2006/relationships/slide" Target="slides/slide9.xml" /><Relationship Id="rId12" Type="http://schemas.openxmlformats.org/officeDocument/2006/relationships/slide" Target="slides/slide10.xml" /><Relationship Id="rId13" Type="http://schemas.openxmlformats.org/officeDocument/2006/relationships/slide" Target="slides/slide11.xml" /><Relationship Id="rId14" Type="http://schemas.openxmlformats.org/officeDocument/2006/relationships/slide" Target="slides/slide12.xml" /><Relationship Id="rId15" Type="http://schemas.openxmlformats.org/officeDocument/2006/relationships/slide" Target="slides/slide13.xml" /><Relationship Id="rId16" Type="http://schemas.openxmlformats.org/officeDocument/2006/relationships/slide" Target="slides/slide14.xml" /><Relationship Id="rId17" Type="http://schemas.openxmlformats.org/officeDocument/2006/relationships/slide" Target="slides/slide15.xml" /><Relationship Id="rId18" Type="http://schemas.openxmlformats.org/officeDocument/2006/relationships/slide" Target="slides/slide16.xml" /><Relationship Id="rId19" Type="http://schemas.openxmlformats.org/officeDocument/2006/relationships/slide" Target="slides/slide17.xml" /><Relationship Id="rId2" Type="http://schemas.openxmlformats.org/officeDocument/2006/relationships/notesMaster" Target="notesMasters/notesMaster1.xml" /><Relationship Id="rId20" Type="http://schemas.openxmlformats.org/officeDocument/2006/relationships/tags" Target="tags/tag3.xml" /><Relationship Id="rId21" Type="http://schemas.openxmlformats.org/officeDocument/2006/relationships/presProps" Target="presProps.xml" /><Relationship Id="rId22" Type="http://schemas.openxmlformats.org/officeDocument/2006/relationships/viewProps" Target="viewProps.xml" /><Relationship Id="rId23" Type="http://schemas.openxmlformats.org/officeDocument/2006/relationships/theme" Target="theme/theme1.xml" /><Relationship Id="rId24" Type="http://schemas.openxmlformats.org/officeDocument/2006/relationships/tableStyles" Target="tableStyles.xml" /><Relationship Id="rId3" Type="http://schemas.openxmlformats.org/officeDocument/2006/relationships/slide" Target="slides/slide1.xml" /><Relationship Id="rId4" Type="http://schemas.openxmlformats.org/officeDocument/2006/relationships/slide" Target="slides/slide2.xml" /><Relationship Id="rId5" Type="http://schemas.openxmlformats.org/officeDocument/2006/relationships/slide" Target="slides/slide3.xml" /><Relationship Id="rId6" Type="http://schemas.openxmlformats.org/officeDocument/2006/relationships/slide" Target="slides/slide4.xml" /><Relationship Id="rId7" Type="http://schemas.openxmlformats.org/officeDocument/2006/relationships/slide" Target="slides/slide5.xml" /><Relationship Id="rId8" Type="http://schemas.openxmlformats.org/officeDocument/2006/relationships/slide" Target="slides/slide6.xml" /><Relationship Id="rId9" Type="http://schemas.openxmlformats.org/officeDocument/2006/relationships/slide" Target="slides/slide7.xml" /></Relationships>
</file>

<file path=ppt/diagrams/colors1.xml><?xml version="1.0" encoding="utf-8"?>
<dgm:colorsDef xmlns:a="http://schemas.openxmlformats.org/drawingml/2006/main" xmlns:dgm="http://schemas.openxmlformats.org/drawingml/2006/diagram" uniqueId="urn:microsoft.com/office/officeart/2005/8/colors/colorful5">
  <dgm:title val=""/>
  <dgm:desc val=""/>
  <dgm:catLst>
    <dgm:cat type="colorful" pri="10500"/>
  </dgm:catLst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data1.xml><?xml version="1.0" encoding="utf-8"?>
<dgm:dataModel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dgm="http://schemas.openxmlformats.org/drawingml/2006/diagram">
  <dgm:ptLst>
    <dgm:pt modelId="{8B540244-B985-4FE6-A663-EF35965EBEAF}" type="doc">
      <dgm:prSet loTypeId="urn:microsoft.com/office/officeart/2005/8/layout/cycle2" loCatId="cycle" qsTypeId="urn:microsoft.com/office/officeart/2005/8/quickstyle/simple3" qsCatId="simple" csTypeId="urn:microsoft.com/office/officeart/2005/8/colors/colorful5" csCatId="colorful" phldr="1"/>
      <dgm:spPr/>
      <dgm:t>
        <a:bodyPr/>
        <a:lstStyle/>
        <a:p>
          <a:endParaRPr lang="zh-CN" altLang="en-US"/>
        </a:p>
      </dgm:t>
    </dgm:pt>
    <dgm:pt modelId="{D055EAB6-DD19-4227-9FEA-7EDDEFA49280}" type="parTrans" cxnId="{123C6902-1F07-4B1B-AF37-CE76716523EA}">
      <dgm:prSet/>
      <dgm:spPr/>
      <dgm:t>
        <a:bodyPr/>
        <a:lstStyle/>
        <a:p>
          <a:endParaRPr lang="zh-CN" altLang="en-US"/>
        </a:p>
      </dgm:t>
    </dgm:pt>
    <dgm:pt modelId="{6FF5AD66-1361-455F-A5EA-1B5FE7B3579C}">
      <dgm:prSet phldrT="[文本]"/>
      <dgm:spPr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lumMod val="110000"/>
                <a:satMod val="105000"/>
                <a:tint val="67000"/>
              </a:schemeClr>
            </a:gs>
            <a:gs pos="50000">
              <a:schemeClr val="accent5">
                <a:hueOff val="0"/>
                <a:satOff val="0"/>
                <a:lumOff val="0"/>
                <a:alphaOff val="0"/>
                <a:lumMod val="105000"/>
                <a:satMod val="103000"/>
                <a:tint val="73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lumMod val="105000"/>
                <a:satMod val="109000"/>
                <a:tint val="81000"/>
              </a:schemeClr>
            </a:gs>
          </a:gsLst>
          <a:lin ang="5400000" scaled="0"/>
        </a:gradFill>
        <a:ln>
          <a:noFill/>
        </a:ln>
        <a:scene3d>
          <a:camera prst="orthographicFront"/>
          <a:lightRig rig="flat" dir="t"/>
        </a:scene3d>
        <a:sp3d prstMaterial="dkEdge">
          <a:bevelT w="8200" h="38100"/>
        </a:sp3d>
      </dgm:spPr>
      <dgm:t>
        <a:bodyPr/>
        <a:lstStyle/>
        <a:p>
          <a:r>
            <a:rPr lang="zh-CN" altLang="en-US"/>
            <a:t>氧化钙</a:t>
          </a:r>
        </a:p>
      </dgm:t>
    </dgm:pt>
    <dgm:pt modelId="{AFC850E1-32C8-4698-965B-0B191E0EF0EF}" type="sibTrans" cxnId="{123C6902-1F07-4B1B-AF37-CE76716523EA}">
      <dgm:prSet/>
      <dgm:spPr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lumMod val="110000"/>
                <a:satMod val="105000"/>
                <a:tint val="67000"/>
              </a:schemeClr>
            </a:gs>
            <a:gs pos="50000">
              <a:schemeClr val="accent5">
                <a:hueOff val="0"/>
                <a:satOff val="0"/>
                <a:lumOff val="0"/>
                <a:alphaOff val="0"/>
                <a:lumMod val="105000"/>
                <a:satMod val="103000"/>
                <a:tint val="73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lumMod val="105000"/>
                <a:satMod val="109000"/>
                <a:tint val="81000"/>
              </a:schemeClr>
            </a:gs>
          </a:gsLst>
          <a:lin ang="5400000" scaled="0"/>
        </a:gradFill>
        <a:ln>
          <a:noFill/>
        </a:ln>
      </dgm:spPr>
      <dgm:t>
        <a:bodyPr/>
        <a:lstStyle/>
        <a:p>
          <a:endParaRPr lang="zh-CN" altLang="en-US"/>
        </a:p>
      </dgm:t>
    </dgm:pt>
    <dgm:pt modelId="{949B4858-98C0-4649-83DF-4FF1B56F6D45}" type="parTrans" cxnId="{2F6CF629-324E-45DA-9AF9-00D0E6C88008}">
      <dgm:prSet/>
      <dgm:spPr/>
      <dgm:t>
        <a:bodyPr/>
        <a:lstStyle/>
        <a:p>
          <a:endParaRPr lang="zh-CN" altLang="en-US"/>
        </a:p>
      </dgm:t>
    </dgm:pt>
    <dgm:pt modelId="{AB5D3653-5E1D-436F-B1A1-9493CB48CFAC}">
      <dgm:prSet phldrT="[文本]"/>
      <dgm:spPr>
        <a:gradFill rotWithShape="0">
          <a:gsLst>
            <a:gs pos="0">
              <a:schemeClr val="accent5">
                <a:hueOff val="-3676672"/>
                <a:satOff val="-5113"/>
                <a:lumOff val="-1960"/>
                <a:alphaOff val="0"/>
                <a:lumMod val="110000"/>
                <a:satMod val="105000"/>
                <a:tint val="67000"/>
              </a:schemeClr>
            </a:gs>
            <a:gs pos="50000">
              <a:schemeClr val="accent5">
                <a:hueOff val="-3676672"/>
                <a:satOff val="-5113"/>
                <a:lumOff val="-1960"/>
                <a:alphaOff val="0"/>
                <a:lumMod val="105000"/>
                <a:satMod val="103000"/>
                <a:tint val="73000"/>
              </a:schemeClr>
            </a:gs>
            <a:gs pos="100000">
              <a:schemeClr val="accent5">
                <a:hueOff val="-3676672"/>
                <a:satOff val="-5113"/>
                <a:lumOff val="-1960"/>
                <a:alphaOff val="0"/>
                <a:lumMod val="105000"/>
                <a:satMod val="109000"/>
                <a:tint val="81000"/>
              </a:schemeClr>
            </a:gs>
          </a:gsLst>
          <a:lin ang="5400000" scaled="0"/>
        </a:gradFill>
        <a:ln>
          <a:noFill/>
        </a:ln>
        <a:scene3d>
          <a:camera prst="orthographicFront"/>
          <a:lightRig rig="flat" dir="t"/>
        </a:scene3d>
        <a:sp3d prstMaterial="dkEdge">
          <a:bevelT w="8200" h="38100"/>
        </a:sp3d>
      </dgm:spPr>
      <dgm:t>
        <a:bodyPr/>
        <a:lstStyle/>
        <a:p>
          <a:r>
            <a:rPr lang="zh-CN" altLang="en-US"/>
            <a:t>氢氧化钙</a:t>
          </a:r>
        </a:p>
      </dgm:t>
    </dgm:pt>
    <dgm:pt modelId="{66805BC2-D6D1-48DB-BD52-C6E3B1FD984F}" type="sibTrans" cxnId="{2F6CF629-324E-45DA-9AF9-00D0E6C88008}">
      <dgm:prSet/>
      <dgm:spPr>
        <a:gradFill rotWithShape="0">
          <a:gsLst>
            <a:gs pos="0">
              <a:schemeClr val="accent5">
                <a:hueOff val="-3676672"/>
                <a:satOff val="-5113"/>
                <a:lumOff val="-1960"/>
                <a:alphaOff val="0"/>
                <a:lumMod val="110000"/>
                <a:satMod val="105000"/>
                <a:tint val="67000"/>
              </a:schemeClr>
            </a:gs>
            <a:gs pos="50000">
              <a:schemeClr val="accent5">
                <a:hueOff val="-3676672"/>
                <a:satOff val="-5113"/>
                <a:lumOff val="-1960"/>
                <a:alphaOff val="0"/>
                <a:lumMod val="105000"/>
                <a:satMod val="103000"/>
                <a:tint val="73000"/>
              </a:schemeClr>
            </a:gs>
            <a:gs pos="100000">
              <a:schemeClr val="accent5">
                <a:hueOff val="-3676672"/>
                <a:satOff val="-5113"/>
                <a:lumOff val="-1960"/>
                <a:alphaOff val="0"/>
                <a:lumMod val="105000"/>
                <a:satMod val="109000"/>
                <a:tint val="81000"/>
              </a:schemeClr>
            </a:gs>
          </a:gsLst>
          <a:lin ang="5400000" scaled="0"/>
        </a:gradFill>
        <a:ln>
          <a:noFill/>
        </a:ln>
      </dgm:spPr>
      <dgm:t>
        <a:bodyPr/>
        <a:lstStyle/>
        <a:p>
          <a:endParaRPr lang="zh-CN" altLang="en-US"/>
        </a:p>
      </dgm:t>
    </dgm:pt>
    <dgm:pt modelId="{7281EEB8-B2BA-433F-A8F1-91F38BCA8111}" type="parTrans" cxnId="{EEAD8E59-6A7F-4D31-B6E5-1BEB249B3F18}">
      <dgm:prSet/>
      <dgm:spPr/>
      <dgm:t>
        <a:bodyPr/>
        <a:lstStyle/>
        <a:p>
          <a:endParaRPr lang="zh-CN" altLang="en-US"/>
        </a:p>
      </dgm:t>
    </dgm:pt>
    <dgm:pt modelId="{921D3520-9F22-4895-8C0A-911AC6FBE669}">
      <dgm:prSet phldrT="[文本]"/>
      <dgm:spPr>
        <a:gradFill rotWithShape="0">
          <a:gsLst>
            <a:gs pos="0">
              <a:schemeClr val="accent5">
                <a:hueOff val="-7353344"/>
                <a:satOff val="-10227"/>
                <a:lumOff val="-3921"/>
                <a:alphaOff val="0"/>
                <a:lumMod val="110000"/>
                <a:satMod val="105000"/>
                <a:tint val="67000"/>
              </a:schemeClr>
            </a:gs>
            <a:gs pos="50000">
              <a:schemeClr val="accent5">
                <a:hueOff val="-7353344"/>
                <a:satOff val="-10227"/>
                <a:lumOff val="-3921"/>
                <a:alphaOff val="0"/>
                <a:lumMod val="105000"/>
                <a:satMod val="103000"/>
                <a:tint val="73000"/>
              </a:schemeClr>
            </a:gs>
            <a:gs pos="100000">
              <a:schemeClr val="accent5">
                <a:hueOff val="-7353344"/>
                <a:satOff val="-10227"/>
                <a:lumOff val="-3921"/>
                <a:alphaOff val="0"/>
                <a:lumMod val="105000"/>
                <a:satMod val="109000"/>
                <a:tint val="81000"/>
              </a:schemeClr>
            </a:gs>
          </a:gsLst>
          <a:lin ang="5400000" scaled="0"/>
        </a:gradFill>
        <a:ln>
          <a:noFill/>
        </a:ln>
        <a:scene3d>
          <a:camera prst="orthographicFront"/>
          <a:lightRig rig="flat" dir="t"/>
        </a:scene3d>
        <a:sp3d prstMaterial="dkEdge">
          <a:bevelT w="8200" h="38100"/>
        </a:sp3d>
      </dgm:spPr>
      <dgm:t>
        <a:bodyPr/>
        <a:lstStyle/>
        <a:p>
          <a:r>
            <a:rPr lang="zh-CN" altLang="en-US"/>
            <a:t>碳酸钙</a:t>
          </a:r>
        </a:p>
      </dgm:t>
    </dgm:pt>
    <dgm:pt modelId="{C4D75379-5C15-4A91-A259-8B88BC42CAB2}" type="sibTrans" cxnId="{EEAD8E59-6A7F-4D31-B6E5-1BEB249B3F18}">
      <dgm:prSet/>
      <dgm:spPr>
        <a:gradFill rotWithShape="0">
          <a:gsLst>
            <a:gs pos="0">
              <a:schemeClr val="accent5">
                <a:hueOff val="-7353344"/>
                <a:satOff val="-10227"/>
                <a:lumOff val="-3921"/>
                <a:alphaOff val="0"/>
                <a:lumMod val="110000"/>
                <a:satMod val="105000"/>
                <a:tint val="67000"/>
              </a:schemeClr>
            </a:gs>
            <a:gs pos="50000">
              <a:schemeClr val="accent5">
                <a:hueOff val="-7353344"/>
                <a:satOff val="-10227"/>
                <a:lumOff val="-3921"/>
                <a:alphaOff val="0"/>
                <a:lumMod val="105000"/>
                <a:satMod val="103000"/>
                <a:tint val="73000"/>
              </a:schemeClr>
            </a:gs>
            <a:gs pos="100000">
              <a:schemeClr val="accent5">
                <a:hueOff val="-7353344"/>
                <a:satOff val="-10227"/>
                <a:lumOff val="-3921"/>
                <a:alphaOff val="0"/>
                <a:lumMod val="105000"/>
                <a:satMod val="109000"/>
                <a:tint val="81000"/>
              </a:schemeClr>
            </a:gs>
          </a:gsLst>
          <a:lin ang="5400000" scaled="0"/>
        </a:gradFill>
        <a:ln>
          <a:noFill/>
        </a:ln>
      </dgm:spPr>
      <dgm:t>
        <a:bodyPr/>
        <a:lstStyle/>
        <a:p>
          <a:endParaRPr lang="zh-CN" altLang="en-US"/>
        </a:p>
      </dgm:t>
    </dgm:pt>
    <dgm:pt modelId="{AF6FE706-3F77-4F18-9A8C-55F7F60F78FB}" type="pres">
      <dgm:prSet presAssocID="{8B540244-B985-4FE6-A663-EF35965EBEAF}" presName="cycle">
        <dgm:presLayoutVars>
          <dgm:dir/>
          <dgm:resizeHandles val="exact"/>
        </dgm:presLayoutVars>
      </dgm:prSet>
      <dgm:spPr/>
      <dgm:t>
        <a:bodyPr/>
        <a:lstStyle/>
        <a:p/>
      </dgm:t>
    </dgm:pt>
    <dgm:pt modelId="{75D7F610-2D02-4440-9D4F-99A84BC9B405}" type="pres">
      <dgm:prSet presAssocID="{6FF5AD66-1361-455F-A5EA-1B5FE7B3579C}" presName="node" presStyleLbl="node1" presStyleCnt="3">
        <dgm:presLayoutVars>
          <dgm:bulletEnabled val="1"/>
        </dgm:presLayoutVars>
      </dgm:prSet>
      <dgm:spPr/>
      <dgm:t>
        <a:bodyPr/>
        <a:lstStyle/>
        <a:p/>
      </dgm:t>
    </dgm:pt>
    <dgm:pt modelId="{5261C166-50C0-45CE-8CEE-89FDD74DAC86}" type="pres">
      <dgm:prSet presAssocID="{AFC850E1-32C8-4698-965B-0B191E0EF0EF}" presName="sibTrans" presStyleLbl="sibTrans2D1" presStyleCnt="3"/>
      <dgm:spPr/>
      <dgm:t>
        <a:bodyPr/>
        <a:lstStyle/>
        <a:p/>
      </dgm:t>
    </dgm:pt>
    <dgm:pt modelId="{C24C1F24-B3AB-4CE7-A35C-25395F8B568E}" type="pres">
      <dgm:prSet presAssocID="{AFC850E1-32C8-4698-965B-0B191E0EF0EF}" presName="connectorText" presStyleLbl="sibTrans2D1" presStyleCnt="3"/>
      <dgm:spPr/>
      <dgm:t>
        <a:bodyPr/>
        <a:lstStyle/>
        <a:p/>
      </dgm:t>
    </dgm:pt>
    <dgm:pt modelId="{ED5C492F-2C71-44E6-ADE6-5B97C9271EFC}" type="pres">
      <dgm:prSet presAssocID="{AB5D3653-5E1D-436F-B1A1-9493CB48CFAC}" presName="node" presStyleLbl="node1" presStyleIdx="1" presStyleCnt="3">
        <dgm:presLayoutVars>
          <dgm:bulletEnabled val="1"/>
        </dgm:presLayoutVars>
      </dgm:prSet>
      <dgm:spPr/>
      <dgm:t>
        <a:bodyPr/>
        <a:lstStyle/>
        <a:p/>
      </dgm:t>
    </dgm:pt>
    <dgm:pt modelId="{3122F772-36C6-4902-93F6-0793C036DD47}" type="pres">
      <dgm:prSet presAssocID="{66805BC2-D6D1-48DB-BD52-C6E3B1FD984F}" presName="sibTrans" presStyleLbl="sibTrans2D1" presStyleIdx="1" presStyleCnt="3"/>
      <dgm:spPr/>
      <dgm:t>
        <a:bodyPr/>
        <a:lstStyle/>
        <a:p/>
      </dgm:t>
    </dgm:pt>
    <dgm:pt modelId="{0494E130-7785-4720-8039-CF32E4D14767}" type="pres">
      <dgm:prSet presAssocID="{66805BC2-D6D1-48DB-BD52-C6E3B1FD984F}" presName="connectorText" presStyleLbl="sibTrans2D1" presStyleIdx="1" presStyleCnt="3"/>
      <dgm:spPr/>
      <dgm:t>
        <a:bodyPr/>
        <a:lstStyle/>
        <a:p/>
      </dgm:t>
    </dgm:pt>
    <dgm:pt modelId="{2D8C28C5-D144-44D1-BFA5-D211C5B51823}" type="pres">
      <dgm:prSet presAssocID="{921D3520-9F22-4895-8C0A-911AC6FBE669}" presName="node" presStyleLbl="node1" presStyleIdx="2" presStyleCnt="3">
        <dgm:presLayoutVars>
          <dgm:bulletEnabled val="1"/>
        </dgm:presLayoutVars>
      </dgm:prSet>
      <dgm:spPr/>
      <dgm:t>
        <a:bodyPr/>
        <a:lstStyle/>
        <a:p/>
      </dgm:t>
    </dgm:pt>
    <dgm:pt modelId="{64593113-2E73-4FC8-9742-8A6F7F8C3E02}" type="pres">
      <dgm:prSet presAssocID="{C4D75379-5C15-4A91-A259-8B88BC42CAB2}" presName="sibTrans" presStyleLbl="sibTrans2D1" presStyleIdx="2" presStyleCnt="3"/>
      <dgm:spPr/>
      <dgm:t>
        <a:bodyPr/>
        <a:lstStyle/>
        <a:p/>
      </dgm:t>
    </dgm:pt>
    <dgm:pt modelId="{90B82EF5-0658-4670-AE09-B0223D6AB193}" type="pres">
      <dgm:prSet presAssocID="{C4D75379-5C15-4A91-A259-8B88BC42CAB2}" presName="connectorText" presStyleLbl="sibTrans2D1" presStyleIdx="2" presStyleCnt="3"/>
      <dgm:spPr/>
      <dgm:t>
        <a:bodyPr/>
        <a:lstStyle/>
        <a:p/>
      </dgm:t>
    </dgm:pt>
  </dgm:ptLst>
  <dgm:cxnLst>
    <dgm:cxn modelId="{123C6902-1F07-4B1B-AF37-CE76716523EA}" srcId="{8B540244-B985-4FE6-A663-EF35965EBEAF}" destId="{6FF5AD66-1361-455F-A5EA-1B5FE7B3579C}" srcOrd="0" destOrd="0" parTransId="{D055EAB6-DD19-4227-9FEA-7EDDEFA49280}" sibTransId="{AFC850E1-32C8-4698-965B-0B191E0EF0EF}"/>
    <dgm:cxn modelId="{2F6CF629-324E-45DA-9AF9-00D0E6C88008}" srcId="{8B540244-B985-4FE6-A663-EF35965EBEAF}" destId="{AB5D3653-5E1D-436F-B1A1-9493CB48CFAC}" srcOrd="1" destOrd="0" parTransId="{949B4858-98C0-4649-83DF-4FF1B56F6D45}" sibTransId="{66805BC2-D6D1-48DB-BD52-C6E3B1FD984F}"/>
    <dgm:cxn modelId="{EEAD8E59-6A7F-4D31-B6E5-1BEB249B3F18}" srcId="{8B540244-B985-4FE6-A663-EF35965EBEAF}" destId="{921D3520-9F22-4895-8C0A-911AC6FBE669}" srcOrd="2" destOrd="0" parTransId="{7281EEB8-B2BA-433F-A8F1-91F38BCA8111}" sibTransId="{C4D75379-5C15-4A91-A259-8B88BC42CAB2}"/>
    <dgm:cxn modelId="{A9A05A74-3515-44D5-B114-9EBE89B0F296}" type="presOf" srcId="{8B540244-B985-4FE6-A663-EF35965EBEAF}" destId="{AF6FE706-3F77-4F18-9A8C-55F7F60F78FB}" srcOrd="0" destOrd="0" presId="urn:microsoft.com/office/officeart/2005/8/layout/cycle2"/>
    <dgm:cxn modelId="{3454BDAE-BDAD-4BA9-8F44-278D36BE6682}" type="presParOf" srcId="{AF6FE706-3F77-4F18-9A8C-55F7F60F78FB}" destId="{75D7F610-2D02-4440-9D4F-99A84BC9B405}" srcOrd="0" destOrd="0" presId="urn:microsoft.com/office/officeart/2005/8/layout/cycle2"/>
    <dgm:cxn modelId="{8C059BDC-38B7-45B2-B225-0EFDA3326DE6}" type="presOf" srcId="{6FF5AD66-1361-455F-A5EA-1B5FE7B3579C}" destId="{75D7F610-2D02-4440-9D4F-99A84BC9B405}" srcOrd="0" destOrd="0" presId="urn:microsoft.com/office/officeart/2005/8/layout/cycle2"/>
    <dgm:cxn modelId="{2A6BA9E8-23D3-4408-897A-A8704A40A60F}" type="presParOf" srcId="{AF6FE706-3F77-4F18-9A8C-55F7F60F78FB}" destId="{5261C166-50C0-45CE-8CEE-89FDD74DAC86}" srcOrd="1" destOrd="0" presId="urn:microsoft.com/office/officeart/2005/8/layout/cycle2"/>
    <dgm:cxn modelId="{E4FBEFA1-9C96-4C43-B403-69E726F968EC}" type="presOf" srcId="{AFC850E1-32C8-4698-965B-0B191E0EF0EF}" destId="{5261C166-50C0-45CE-8CEE-89FDD74DAC86}" srcOrd="0" destOrd="0" presId="urn:microsoft.com/office/officeart/2005/8/layout/cycle2"/>
    <dgm:cxn modelId="{648BC3E1-4E1E-4CA8-84F7-1C7ABD0FACED}" type="presParOf" srcId="{5261C166-50C0-45CE-8CEE-89FDD74DAC86}" destId="{C24C1F24-B3AB-4CE7-A35C-25395F8B568E}" srcOrd="0" destOrd="0" presId="urn:microsoft.com/office/officeart/2005/8/layout/cycle2"/>
    <dgm:cxn modelId="{899E87AA-AEFC-4C4D-AED3-9A401A288EE0}" type="presOf" srcId="{AFC850E1-32C8-4698-965B-0B191E0EF0EF}" destId="{C24C1F24-B3AB-4CE7-A35C-25395F8B568E}" srcOrd="1" destOrd="0" presId="urn:microsoft.com/office/officeart/2005/8/layout/cycle2"/>
    <dgm:cxn modelId="{C72B9D65-A6B3-41A0-A310-37FFDD36CE5F}" type="presParOf" srcId="{AF6FE706-3F77-4F18-9A8C-55F7F60F78FB}" destId="{ED5C492F-2C71-44E6-ADE6-5B97C9271EFC}" srcOrd="2" destOrd="0" presId="urn:microsoft.com/office/officeart/2005/8/layout/cycle2"/>
    <dgm:cxn modelId="{2A0302C2-35A6-4267-8C81-B0F378E28395}" type="presOf" srcId="{AB5D3653-5E1D-436F-B1A1-9493CB48CFAC}" destId="{ED5C492F-2C71-44E6-ADE6-5B97C9271EFC}" srcOrd="0" destOrd="0" presId="urn:microsoft.com/office/officeart/2005/8/layout/cycle2"/>
    <dgm:cxn modelId="{10BB1C61-CFE3-4E29-9060-9DF9A492D0FC}" type="presParOf" srcId="{AF6FE706-3F77-4F18-9A8C-55F7F60F78FB}" destId="{3122F772-36C6-4902-93F6-0793C036DD47}" srcOrd="3" destOrd="0" presId="urn:microsoft.com/office/officeart/2005/8/layout/cycle2"/>
    <dgm:cxn modelId="{E2D6FAC9-9DBB-4C72-83D8-89C878E73255}" type="presOf" srcId="{66805BC2-D6D1-48DB-BD52-C6E3B1FD984F}" destId="{3122F772-36C6-4902-93F6-0793C036DD47}" srcOrd="0" destOrd="0" presId="urn:microsoft.com/office/officeart/2005/8/layout/cycle2"/>
    <dgm:cxn modelId="{DE0EB604-910A-4E0B-A46D-4C99BAE85646}" type="presParOf" srcId="{3122F772-36C6-4902-93F6-0793C036DD47}" destId="{0494E130-7785-4720-8039-CF32E4D14767}" srcOrd="0" destOrd="0" presId="urn:microsoft.com/office/officeart/2005/8/layout/cycle2"/>
    <dgm:cxn modelId="{BD7C3733-E6E6-460D-AD4D-31DC1F4C3085}" type="presOf" srcId="{66805BC2-D6D1-48DB-BD52-C6E3B1FD984F}" destId="{0494E130-7785-4720-8039-CF32E4D14767}" srcOrd="1" destOrd="0" presId="urn:microsoft.com/office/officeart/2005/8/layout/cycle2"/>
    <dgm:cxn modelId="{D08B5971-0C31-43B8-8463-1FEAC585AF0B}" type="presParOf" srcId="{AF6FE706-3F77-4F18-9A8C-55F7F60F78FB}" destId="{2D8C28C5-D144-44D1-BFA5-D211C5B51823}" srcOrd="4" destOrd="0" presId="urn:microsoft.com/office/officeart/2005/8/layout/cycle2"/>
    <dgm:cxn modelId="{480508AA-12E7-4AB5-9D74-CCB4CB20042D}" type="presOf" srcId="{921D3520-9F22-4895-8C0A-911AC6FBE669}" destId="{2D8C28C5-D144-44D1-BFA5-D211C5B51823}" srcOrd="0" destOrd="0" presId="urn:microsoft.com/office/officeart/2005/8/layout/cycle2"/>
    <dgm:cxn modelId="{E40CC168-5D2D-4AFF-B912-8C9788F14213}" type="presParOf" srcId="{AF6FE706-3F77-4F18-9A8C-55F7F60F78FB}" destId="{64593113-2E73-4FC8-9742-8A6F7F8C3E02}" srcOrd="5" destOrd="0" presId="urn:microsoft.com/office/officeart/2005/8/layout/cycle2"/>
    <dgm:cxn modelId="{70FBCCBD-B3E0-4528-A4C1-AE8ABBE4A552}" type="presOf" srcId="{C4D75379-5C15-4A91-A259-8B88BC42CAB2}" destId="{64593113-2E73-4FC8-9742-8A6F7F8C3E02}" srcOrd="0" destOrd="0" presId="urn:microsoft.com/office/officeart/2005/8/layout/cycle2"/>
    <dgm:cxn modelId="{CE1620FE-A0BA-4B79-875A-F7897158FA07}" type="presParOf" srcId="{64593113-2E73-4FC8-9742-8A6F7F8C3E02}" destId="{90B82EF5-0658-4670-AE09-B0223D6AB193}" srcOrd="0" destOrd="0" presId="urn:microsoft.com/office/officeart/2005/8/layout/cycle2"/>
    <dgm:cxn modelId="{4082D2CD-718B-4BC8-894C-9B9C2F5DFF72}" type="presOf" srcId="{C4D75379-5C15-4A91-A259-8B88BC42CAB2}" destId="{90B82EF5-0658-4670-AE09-B0223D6AB193}" srcOrd="1" destOrd="0" presId="urn:microsoft.com/office/officeart/2005/8/layout/cycle2"/>
  </dgm:cxnLst>
  <dgm:bg/>
  <dgm:whole/>
  <dgm:extLst>
    <a:ext uri="http://schemas.microsoft.com/office/drawing/2008/diagram">
      <dsp:dataModelExt xmlns:dsp="http://schemas.microsoft.com/office/drawing/2008/diagram" relId="rId3" minVer="http://schemas.openxmlformats.org/drawingml/2006/main"/>
    </a:ext>
  </dgm:extLst>
</dgm:dataModel>
</file>

<file path=ppt/diagrams/drawing1.xml><?xml version="1.0" encoding="utf-8"?>
<dsp:drawing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="http://schemas.openxmlformats.org/presentationml/2006/main" xmlns:p14="http://schemas.microsoft.com/office/powerpoint/2010/main" xmlns:dsp="http://schemas.microsoft.com/office/drawing/2008/diagram">
  <dsp:spTree>
    <dsp:nvGrpSpPr>
      <dsp:cNvPr id="139" name="组合 1"/>
      <dsp:cNvGrpSpPr/>
    </dsp:nvGrpSpPr>
    <dsp:grpSpPr>
      <a:xfrm>
        <a:off x="0" y="0"/>
        <a:ext cx="3824515" cy="2754086"/>
        <a:chExt cx="3824515" cy="2754086"/>
      </a:xfrm>
    </dsp:grpSpPr>
    <dsp:sp modelId="{75D7F610-2D02-4440-9D4F-99A84BC9B405}">
      <dsp:nvSpPr>
        <dsp:cNvPr id="3" name="椭圆 2"/>
        <dsp:cNvSpPr/>
      </dsp:nvSpPr>
      <dsp:spPr bwMode="white">
        <a:xfrm>
          <a:off x="1313293" y="0"/>
          <a:ext cx="1197930" cy="1197930"/>
        </a:xfrm>
        <a:prstGeom prst="ellipse">
          <a:avLst/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lumMod val="110000"/>
                <a:satMod val="105000"/>
                <a:tint val="67000"/>
              </a:schemeClr>
            </a:gs>
            <a:gs pos="50000">
              <a:schemeClr val="accent5">
                <a:hueOff val="0"/>
                <a:satOff val="0"/>
                <a:lumOff val="0"/>
                <a:alphaOff val="0"/>
                <a:lumMod val="105000"/>
                <a:satMod val="103000"/>
                <a:tint val="73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lumMod val="105000"/>
                <a:satMod val="109000"/>
                <a:tint val="81000"/>
              </a:schemeClr>
            </a:gs>
          </a:gsLst>
          <a:lin ang="5400000" scaled="0"/>
        </a:gradFill>
        <a:ln>
          <a:noFill/>
        </a:ln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hemeClr val="lt1"/>
        </a:lnRef>
        <a:fillRef idx="2">
          <a:schemeClr val="accent5">
            <a:hueOff val="0"/>
            <a:satOff val="0"/>
            <a:lumOff val="0"/>
            <a:alpha val="100000"/>
          </a:schemeClr>
        </a:fillRef>
        <a:effectRef idx="1">
          <a:scrgbClr r="0" g="0" b="0"/>
        </a:effectRef>
        <a:fontRef idx="minor">
          <a:schemeClr val="dk1"/>
        </a:fontRef>
      </dsp:style>
      <dsp:txBody>
        <a:bodyPr lIns="31750" tIns="31750" rIns="31750" bIns="31750" anchor="ctr"/>
        <a:lstStyle>
          <a:lvl1pPr algn="ctr">
            <a:defRPr sz="2500"/>
          </a:lvl1pPr>
          <a:lvl2pPr marL="171450" indent="-171450" algn="ctr">
            <a:defRPr sz="1900"/>
          </a:lvl2pPr>
          <a:lvl3pPr marL="342900" indent="-171450" algn="ctr">
            <a:defRPr sz="1900"/>
          </a:lvl3pPr>
          <a:lvl4pPr marL="514350" indent="-171450" algn="ctr">
            <a:defRPr sz="1900"/>
          </a:lvl4pPr>
          <a:lvl5pPr marL="685800" indent="-171450" algn="ctr">
            <a:defRPr sz="1900"/>
          </a:lvl5pPr>
          <a:lvl6pPr marL="857250" indent="-171450" algn="ctr">
            <a:defRPr sz="1900"/>
          </a:lvl6pPr>
          <a:lvl7pPr marL="1028700" indent="-171450" algn="ctr">
            <a:defRPr sz="1900"/>
          </a:lvl7pPr>
          <a:lvl8pPr marL="1200150" indent="-171450" algn="ctr">
            <a:defRPr sz="1900"/>
          </a:lvl8pPr>
          <a:lvl9pPr marL="1371600" indent="-171450" algn="ctr">
            <a:defRPr sz="19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/>
            <a:t>氧化钙</a:t>
          </a:r>
        </a:p>
      </dsp:txBody>
      <dsp:txXfrm>
        <a:off x="1488726" y="175433"/>
        <a:ext cx="847064" cy="847064"/>
      </dsp:txXfrm>
    </dsp:sp>
    <dsp:sp modelId="{5261C166-50C0-45CE-8CEE-89FDD74DAC86}">
      <dsp:nvSpPr>
        <dsp:cNvPr id="4" name="右箭头 3"/>
        <dsp:cNvSpPr/>
      </dsp:nvSpPr>
      <dsp:spPr bwMode="white">
        <a:xfrm rot="3599999">
          <a:off x="2202755" y="1174892"/>
          <a:ext cx="317451" cy="404301"/>
        </a:xfrm>
        <a:prstGeom prst="rightArrow">
          <a:avLst>
            <a:gd name="adj1" fmla="val 60000"/>
            <a:gd name="adj2" fmla="val 50000"/>
          </a:avLst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lumMod val="110000"/>
                <a:satMod val="105000"/>
                <a:tint val="67000"/>
              </a:schemeClr>
            </a:gs>
            <a:gs pos="50000">
              <a:schemeClr val="accent5">
                <a:hueOff val="0"/>
                <a:satOff val="0"/>
                <a:lumOff val="0"/>
                <a:alphaOff val="0"/>
                <a:lumMod val="105000"/>
                <a:satMod val="103000"/>
                <a:tint val="73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lumMod val="105000"/>
                <a:satMod val="109000"/>
                <a:tint val="81000"/>
              </a:schemeClr>
            </a:gs>
          </a:gsLst>
          <a:lin ang="5400000" scaled="0"/>
        </a:gradFill>
        <a:ln>
          <a:noFill/>
        </a:ln>
      </dsp:spPr>
      <dsp:style>
        <a:lnRef idx="0">
          <a:schemeClr val="lt1"/>
        </a:lnRef>
        <a:fillRef idx="2">
          <a:schemeClr val="accent5">
            <a:hueOff val="0"/>
            <a:satOff val="0"/>
            <a:lumOff val="0"/>
            <a:alpha val="100000"/>
          </a:schemeClr>
        </a:fillRef>
        <a:effectRef idx="1">
          <a:scrgbClr r="0" g="0" b="0"/>
        </a:effectRef>
        <a:fontRef idx="minor">
          <a:schemeClr val="dk1"/>
        </a:fontRef>
      </dsp:style>
      <dsp:txBody>
        <a:bodyPr lIns="0" tIns="0" rIns="0" bIns="0" anchor="ctr"/>
        <a:lstStyle>
          <a:lvl1pPr algn="ctr">
            <a:defRPr sz="1500"/>
          </a:lvl1pPr>
          <a:lvl2pPr marL="114300" indent="-114300" algn="ctr">
            <a:defRPr sz="1200"/>
          </a:lvl2pPr>
          <a:lvl3pPr marL="228600" indent="-114300" algn="ctr">
            <a:defRPr sz="1200"/>
          </a:lvl3pPr>
          <a:lvl4pPr marL="342900" indent="-114300" algn="ctr">
            <a:defRPr sz="1200"/>
          </a:lvl4pPr>
          <a:lvl5pPr marL="457200" indent="-114300" algn="ctr">
            <a:defRPr sz="1200"/>
          </a:lvl5pPr>
          <a:lvl6pPr marL="571500" indent="-114300" algn="ctr">
            <a:defRPr sz="1200"/>
          </a:lvl6pPr>
          <a:lvl7pPr marL="685800" indent="-114300" algn="ctr">
            <a:defRPr sz="1200"/>
          </a:lvl7pPr>
          <a:lvl8pPr marL="800100" indent="-114300" algn="ctr">
            <a:defRPr sz="1200"/>
          </a:lvl8pPr>
          <a:lvl9pPr marL="914400" indent="-114300" algn="ctr">
            <a:defRPr sz="12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endParaRPr lang="zh-CN" altLang="en-US"/>
        </a:p>
      </dsp:txBody>
      <dsp:txXfrm rot="3599999">
        <a:off x="2202755" y="1174892"/>
        <a:ext cx="317451" cy="404301"/>
      </dsp:txXfrm>
    </dsp:sp>
    <dsp:sp modelId="{ED5C492F-2C71-44E6-ADE6-5B97C9271EFC}">
      <dsp:nvSpPr>
        <dsp:cNvPr id="5" name="椭圆 4"/>
        <dsp:cNvSpPr/>
      </dsp:nvSpPr>
      <dsp:spPr bwMode="white">
        <a:xfrm>
          <a:off x="2211740" y="1556156"/>
          <a:ext cx="1197930" cy="1197930"/>
        </a:xfrm>
        <a:prstGeom prst="ellipse">
          <a:avLst/>
        </a:prstGeom>
        <a:gradFill rotWithShape="0">
          <a:gsLst>
            <a:gs pos="0">
              <a:schemeClr val="accent5">
                <a:hueOff val="-3676672"/>
                <a:satOff val="-5113"/>
                <a:lumOff val="-1960"/>
                <a:alphaOff val="0"/>
                <a:lumMod val="110000"/>
                <a:satMod val="105000"/>
                <a:tint val="67000"/>
              </a:schemeClr>
            </a:gs>
            <a:gs pos="50000">
              <a:schemeClr val="accent5">
                <a:hueOff val="-3676672"/>
                <a:satOff val="-5113"/>
                <a:lumOff val="-1960"/>
                <a:alphaOff val="0"/>
                <a:lumMod val="105000"/>
                <a:satMod val="103000"/>
                <a:tint val="73000"/>
              </a:schemeClr>
            </a:gs>
            <a:gs pos="100000">
              <a:schemeClr val="accent5">
                <a:hueOff val="-3676672"/>
                <a:satOff val="-5113"/>
                <a:lumOff val="-1960"/>
                <a:alphaOff val="0"/>
                <a:lumMod val="105000"/>
                <a:satMod val="109000"/>
                <a:tint val="81000"/>
              </a:schemeClr>
            </a:gs>
          </a:gsLst>
          <a:lin ang="5400000" scaled="0"/>
        </a:gradFill>
        <a:ln>
          <a:noFill/>
        </a:ln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hemeClr val="lt1"/>
        </a:lnRef>
        <a:fillRef idx="2">
          <a:schemeClr val="accent5">
            <a:hueOff val="-3690000"/>
            <a:satOff val="-5097"/>
            <a:lumOff val="-1960"/>
            <a:alpha val="100000"/>
          </a:schemeClr>
        </a:fillRef>
        <a:effectRef idx="1">
          <a:scrgbClr r="0" g="0" b="0"/>
        </a:effectRef>
        <a:fontRef idx="minor">
          <a:schemeClr val="dk1"/>
        </a:fontRef>
      </dsp:style>
      <dsp:txBody>
        <a:bodyPr lIns="31750" tIns="31750" rIns="31750" bIns="31750" anchor="ctr"/>
        <a:lstStyle>
          <a:lvl1pPr algn="ctr">
            <a:defRPr sz="2500"/>
          </a:lvl1pPr>
          <a:lvl2pPr marL="171450" indent="-171450" algn="ctr">
            <a:defRPr sz="1900"/>
          </a:lvl2pPr>
          <a:lvl3pPr marL="342900" indent="-171450" algn="ctr">
            <a:defRPr sz="1900"/>
          </a:lvl3pPr>
          <a:lvl4pPr marL="514350" indent="-171450" algn="ctr">
            <a:defRPr sz="1900"/>
          </a:lvl4pPr>
          <a:lvl5pPr marL="685800" indent="-171450" algn="ctr">
            <a:defRPr sz="1900"/>
          </a:lvl5pPr>
          <a:lvl6pPr marL="857250" indent="-171450" algn="ctr">
            <a:defRPr sz="1900"/>
          </a:lvl6pPr>
          <a:lvl7pPr marL="1028700" indent="-171450" algn="ctr">
            <a:defRPr sz="1900"/>
          </a:lvl7pPr>
          <a:lvl8pPr marL="1200150" indent="-171450" algn="ctr">
            <a:defRPr sz="1900"/>
          </a:lvl8pPr>
          <a:lvl9pPr marL="1371600" indent="-171450" algn="ctr">
            <a:defRPr sz="19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/>
            <a:t>氢氧化钙</a:t>
          </a:r>
        </a:p>
      </dsp:txBody>
      <dsp:txXfrm>
        <a:off x="2387173" y="1731589"/>
        <a:ext cx="847064" cy="847064"/>
      </dsp:txXfrm>
    </dsp:sp>
    <dsp:sp modelId="{3122F772-36C6-4902-93F6-0793C036DD47}">
      <dsp:nvSpPr>
        <dsp:cNvPr id="140" name="右箭头 5"/>
        <dsp:cNvSpPr/>
      </dsp:nvSpPr>
      <dsp:spPr bwMode="white">
        <a:xfrm rot="10800000">
          <a:off x="1753532" y="1952971"/>
          <a:ext cx="317451" cy="404301"/>
        </a:xfrm>
        <a:prstGeom prst="rightArrow">
          <a:avLst>
            <a:gd name="adj1" fmla="val 60000"/>
            <a:gd name="adj2" fmla="val 50000"/>
          </a:avLst>
        </a:prstGeom>
        <a:gradFill rotWithShape="0">
          <a:gsLst>
            <a:gs pos="0">
              <a:schemeClr val="accent5">
                <a:hueOff val="-3676672"/>
                <a:satOff val="-5113"/>
                <a:lumOff val="-1960"/>
                <a:alphaOff val="0"/>
                <a:lumMod val="110000"/>
                <a:satMod val="105000"/>
                <a:tint val="67000"/>
              </a:schemeClr>
            </a:gs>
            <a:gs pos="50000">
              <a:schemeClr val="accent5">
                <a:hueOff val="-3676672"/>
                <a:satOff val="-5113"/>
                <a:lumOff val="-1960"/>
                <a:alphaOff val="0"/>
                <a:lumMod val="105000"/>
                <a:satMod val="103000"/>
                <a:tint val="73000"/>
              </a:schemeClr>
            </a:gs>
            <a:gs pos="100000">
              <a:schemeClr val="accent5">
                <a:hueOff val="-3676672"/>
                <a:satOff val="-5113"/>
                <a:lumOff val="-1960"/>
                <a:alphaOff val="0"/>
                <a:lumMod val="105000"/>
                <a:satMod val="109000"/>
                <a:tint val="81000"/>
              </a:schemeClr>
            </a:gs>
          </a:gsLst>
          <a:lin ang="5400000" scaled="0"/>
        </a:gradFill>
        <a:ln>
          <a:noFill/>
        </a:ln>
      </dsp:spPr>
      <dsp:style>
        <a:lnRef idx="0">
          <a:schemeClr val="lt1"/>
        </a:lnRef>
        <a:fillRef idx="2">
          <a:schemeClr val="accent5">
            <a:hueOff val="-3690000"/>
            <a:satOff val="-5097"/>
            <a:lumOff val="-1960"/>
            <a:alpha val="100000"/>
          </a:schemeClr>
        </a:fillRef>
        <a:effectRef idx="1">
          <a:scrgbClr r="0" g="0" b="0"/>
        </a:effectRef>
        <a:fontRef idx="minor">
          <a:schemeClr val="dk1"/>
        </a:fontRef>
      </dsp:style>
      <dsp:txBody>
        <a:bodyPr rot="10800000" lIns="0" tIns="0" rIns="0" bIns="0" anchor="ctr"/>
        <a:lstStyle>
          <a:lvl1pPr algn="ctr">
            <a:defRPr sz="1500"/>
          </a:lvl1pPr>
          <a:lvl2pPr marL="114300" indent="-114300" algn="ctr">
            <a:defRPr sz="1200"/>
          </a:lvl2pPr>
          <a:lvl3pPr marL="228600" indent="-114300" algn="ctr">
            <a:defRPr sz="1200"/>
          </a:lvl3pPr>
          <a:lvl4pPr marL="342900" indent="-114300" algn="ctr">
            <a:defRPr sz="1200"/>
          </a:lvl4pPr>
          <a:lvl5pPr marL="457200" indent="-114300" algn="ctr">
            <a:defRPr sz="1200"/>
          </a:lvl5pPr>
          <a:lvl6pPr marL="571500" indent="-114300" algn="ctr">
            <a:defRPr sz="1200"/>
          </a:lvl6pPr>
          <a:lvl7pPr marL="685800" indent="-114300" algn="ctr">
            <a:defRPr sz="1200"/>
          </a:lvl7pPr>
          <a:lvl8pPr marL="800100" indent="-114300" algn="ctr">
            <a:defRPr sz="1200"/>
          </a:lvl8pPr>
          <a:lvl9pPr marL="914400" indent="-114300" algn="ctr">
            <a:defRPr sz="12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endParaRPr lang="zh-CN" altLang="en-US"/>
        </a:p>
      </dsp:txBody>
      <dsp:txXfrm rot="10800000">
        <a:off x="1753532" y="1952971"/>
        <a:ext cx="317451" cy="404301"/>
      </dsp:txXfrm>
    </dsp:sp>
    <dsp:sp modelId="{2D8C28C5-D144-44D1-BFA5-D211C5B51823}">
      <dsp:nvSpPr>
        <dsp:cNvPr id="7" name="椭圆 6"/>
        <dsp:cNvSpPr/>
      </dsp:nvSpPr>
      <dsp:spPr bwMode="white">
        <a:xfrm>
          <a:off x="414845" y="1556156"/>
          <a:ext cx="1197930" cy="1197930"/>
        </a:xfrm>
        <a:prstGeom prst="ellipse">
          <a:avLst/>
        </a:prstGeom>
        <a:gradFill rotWithShape="0">
          <a:gsLst>
            <a:gs pos="0">
              <a:schemeClr val="accent5">
                <a:hueOff val="-7353344"/>
                <a:satOff val="-10227"/>
                <a:lumOff val="-3921"/>
                <a:alphaOff val="0"/>
                <a:lumMod val="110000"/>
                <a:satMod val="105000"/>
                <a:tint val="67000"/>
              </a:schemeClr>
            </a:gs>
            <a:gs pos="50000">
              <a:schemeClr val="accent5">
                <a:hueOff val="-7353344"/>
                <a:satOff val="-10227"/>
                <a:lumOff val="-3921"/>
                <a:alphaOff val="0"/>
                <a:lumMod val="105000"/>
                <a:satMod val="103000"/>
                <a:tint val="73000"/>
              </a:schemeClr>
            </a:gs>
            <a:gs pos="100000">
              <a:schemeClr val="accent5">
                <a:hueOff val="-7353344"/>
                <a:satOff val="-10227"/>
                <a:lumOff val="-3921"/>
                <a:alphaOff val="0"/>
                <a:lumMod val="105000"/>
                <a:satMod val="109000"/>
                <a:tint val="81000"/>
              </a:schemeClr>
            </a:gs>
          </a:gsLst>
          <a:lin ang="5400000" scaled="0"/>
        </a:gradFill>
        <a:ln>
          <a:noFill/>
        </a:ln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hemeClr val="lt1"/>
        </a:lnRef>
        <a:fillRef idx="2">
          <a:schemeClr val="accent5">
            <a:hueOff val="-7380000"/>
            <a:satOff val="-10195"/>
            <a:lumOff val="-3921"/>
            <a:alpha val="100000"/>
          </a:schemeClr>
        </a:fillRef>
        <a:effectRef idx="1">
          <a:scrgbClr r="0" g="0" b="0"/>
        </a:effectRef>
        <a:fontRef idx="minor">
          <a:schemeClr val="dk1"/>
        </a:fontRef>
      </dsp:style>
      <dsp:txBody>
        <a:bodyPr lIns="31750" tIns="31750" rIns="31750" bIns="31750" anchor="ctr"/>
        <a:lstStyle>
          <a:lvl1pPr algn="ctr">
            <a:defRPr sz="2500"/>
          </a:lvl1pPr>
          <a:lvl2pPr marL="171450" indent="-171450" algn="ctr">
            <a:defRPr sz="1900"/>
          </a:lvl2pPr>
          <a:lvl3pPr marL="342900" indent="-171450" algn="ctr">
            <a:defRPr sz="1900"/>
          </a:lvl3pPr>
          <a:lvl4pPr marL="514350" indent="-171450" algn="ctr">
            <a:defRPr sz="1900"/>
          </a:lvl4pPr>
          <a:lvl5pPr marL="685800" indent="-171450" algn="ctr">
            <a:defRPr sz="1900"/>
          </a:lvl5pPr>
          <a:lvl6pPr marL="857250" indent="-171450" algn="ctr">
            <a:defRPr sz="1900"/>
          </a:lvl6pPr>
          <a:lvl7pPr marL="1028700" indent="-171450" algn="ctr">
            <a:defRPr sz="1900"/>
          </a:lvl7pPr>
          <a:lvl8pPr marL="1200150" indent="-171450" algn="ctr">
            <a:defRPr sz="1900"/>
          </a:lvl8pPr>
          <a:lvl9pPr marL="1371600" indent="-171450" algn="ctr">
            <a:defRPr sz="19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/>
            <a:t>碳酸钙</a:t>
          </a:r>
        </a:p>
      </dsp:txBody>
      <dsp:txXfrm>
        <a:off x="590278" y="1731589"/>
        <a:ext cx="847064" cy="847064"/>
      </dsp:txXfrm>
    </dsp:sp>
    <dsp:sp modelId="{64593113-2E73-4FC8-9742-8A6F7F8C3E02}">
      <dsp:nvSpPr>
        <dsp:cNvPr id="8" name="右箭头 7"/>
        <dsp:cNvSpPr/>
      </dsp:nvSpPr>
      <dsp:spPr bwMode="white">
        <a:xfrm rot="-3599999">
          <a:off x="1304308" y="1174892"/>
          <a:ext cx="317451" cy="404301"/>
        </a:xfrm>
        <a:prstGeom prst="rightArrow">
          <a:avLst>
            <a:gd name="adj1" fmla="val 60000"/>
            <a:gd name="adj2" fmla="val 50000"/>
          </a:avLst>
        </a:prstGeom>
        <a:gradFill rotWithShape="0">
          <a:gsLst>
            <a:gs pos="0">
              <a:schemeClr val="accent5">
                <a:hueOff val="-7353344"/>
                <a:satOff val="-10227"/>
                <a:lumOff val="-3921"/>
                <a:alphaOff val="0"/>
                <a:lumMod val="110000"/>
                <a:satMod val="105000"/>
                <a:tint val="67000"/>
              </a:schemeClr>
            </a:gs>
            <a:gs pos="50000">
              <a:schemeClr val="accent5">
                <a:hueOff val="-7353344"/>
                <a:satOff val="-10227"/>
                <a:lumOff val="-3921"/>
                <a:alphaOff val="0"/>
                <a:lumMod val="105000"/>
                <a:satMod val="103000"/>
                <a:tint val="73000"/>
              </a:schemeClr>
            </a:gs>
            <a:gs pos="100000">
              <a:schemeClr val="accent5">
                <a:hueOff val="-7353344"/>
                <a:satOff val="-10227"/>
                <a:lumOff val="-3921"/>
                <a:alphaOff val="0"/>
                <a:lumMod val="105000"/>
                <a:satMod val="109000"/>
                <a:tint val="81000"/>
              </a:schemeClr>
            </a:gs>
          </a:gsLst>
          <a:lin ang="5400000" scaled="0"/>
        </a:gradFill>
        <a:ln>
          <a:noFill/>
        </a:ln>
      </dsp:spPr>
      <dsp:style>
        <a:lnRef idx="0">
          <a:schemeClr val="lt1"/>
        </a:lnRef>
        <a:fillRef idx="2">
          <a:schemeClr val="accent5">
            <a:hueOff val="-7380000"/>
            <a:satOff val="-10195"/>
            <a:lumOff val="-3921"/>
            <a:alpha val="100000"/>
          </a:schemeClr>
        </a:fillRef>
        <a:effectRef idx="1">
          <a:scrgbClr r="0" g="0" b="0"/>
        </a:effectRef>
        <a:fontRef idx="minor">
          <a:schemeClr val="dk1"/>
        </a:fontRef>
      </dsp:style>
      <dsp:txBody>
        <a:bodyPr lIns="0" tIns="0" rIns="0" bIns="0" anchor="ctr"/>
        <a:lstStyle>
          <a:lvl1pPr algn="ctr">
            <a:defRPr sz="1500"/>
          </a:lvl1pPr>
          <a:lvl2pPr marL="114300" indent="-114300" algn="ctr">
            <a:defRPr sz="1200"/>
          </a:lvl2pPr>
          <a:lvl3pPr marL="228600" indent="-114300" algn="ctr">
            <a:defRPr sz="1200"/>
          </a:lvl3pPr>
          <a:lvl4pPr marL="342900" indent="-114300" algn="ctr">
            <a:defRPr sz="1200"/>
          </a:lvl4pPr>
          <a:lvl5pPr marL="457200" indent="-114300" algn="ctr">
            <a:defRPr sz="1200"/>
          </a:lvl5pPr>
          <a:lvl6pPr marL="571500" indent="-114300" algn="ctr">
            <a:defRPr sz="1200"/>
          </a:lvl6pPr>
          <a:lvl7pPr marL="685800" indent="-114300" algn="ctr">
            <a:defRPr sz="1200"/>
          </a:lvl7pPr>
          <a:lvl8pPr marL="800100" indent="-114300" algn="ctr">
            <a:defRPr sz="1200"/>
          </a:lvl8pPr>
          <a:lvl9pPr marL="914400" indent="-114300" algn="ctr">
            <a:defRPr sz="12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endParaRPr lang="zh-CN" altLang="en-US"/>
        </a:p>
      </dsp:txBody>
      <dsp:txXfrm rot="-3599999">
        <a:off x="1304308" y="1174892"/>
        <a:ext cx="317451" cy="404301"/>
      </dsp:txXfrm>
    </dsp:sp>
  </dsp:spTree>
</dsp:drawing>
</file>

<file path=ppt/diagrams/layout1.xml><?xml version="1.0" encoding="utf-8"?>
<dgm:layoutDef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dgm="http://schemas.openxmlformats.org/drawingml/2006/diagram" uniqueId="urn:microsoft.com/office/officeart/2005/8/layout/cycle2">
  <dgm:title val=""/>
  <dgm:desc val=""/>
  <dgm:catLst>
    <dgm:cat type="cycle" pri="1000"/>
    <dgm:cat type="convert" pri="1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r:blip="">
      <dgm:adjLst/>
    </dgm:shape>
    <dgm:presOf/>
    <dgm:constrLst>
      <dgm:constr type="w" for="ch" ptType="node" refType="w"/>
      <dgm:constr type="w" for="ch" ptType="sibTrans" refType="w" refFor="ch" refPtType="node" op="equ" fact="0.25"/>
      <dgm:constr type="sibSp" refType="w" refFor="ch" refPtType="node" fact="0.5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>
          <dgm:param type="txAnchorVertCh" val="mid"/>
        </dgm:alg>
        <dgm:shape type="ellipse" r:blip="">
          <dgm:adjLst/>
        </dgm:shape>
        <dgm:presOf axis="desOrSelf" ptType="node"/>
        <dgm:constrLst>
          <dgm:constr type="h" refType="w"/>
          <dgm:constr type="lMarg" refType="primFontSz" fact="0.1"/>
          <dgm:constr type="rMarg" refType="primFontSz" fact="0.1"/>
          <dgm:constr type="tMarg" refType="primFontSz" fact="0.1"/>
          <dgm:constr type="bMarg" refType="primFontSz" fact="0.1"/>
        </dgm:constrLst>
        <dgm:ruleLst>
          <dgm:rule type="primFontSz" val="5"/>
        </dgm:ruleLst>
      </dgm:layoutNode>
      <dgm:choose name="Name9">
        <dgm:if name="Name10" axis="par ch" ptType="doc node" func="cnt" op="gt" val="1">
          <dgm:forEach name="sibTransForEach" axis="followSib" ptType="sibTrans" hideLastTrans="0" cnt="1">
            <dgm:layoutNode name="sibTrans">
              <dgm:choose name="Name11">
                <dgm:if name="Name12" axis="par ch" ptType="doc node" func="cnt" op="lt" val="3">
                  <dgm:alg type="conn">
                    <dgm:param type="begPts" val="radial"/>
                    <dgm:param type="endPts" val="radial"/>
                  </dgm:alg>
                </dgm:if>
                <dgm:else name="Name13">
                  <dgm:alg type="conn">
                    <dgm:param type="begPts" val="auto"/>
                    <dgm:param type="endPts" val="auto"/>
                  </dgm:alg>
                </dgm:else>
              </dgm:choose>
              <dgm:shape type="conn" r:blip="">
                <dgm:adjLst/>
              </dgm:shape>
              <dgm:presOf axis="self"/>
              <dgm:constrLst>
                <dgm:constr type="h" refType="w" fact="1.35"/>
                <dgm:constr type="connDist"/>
                <dgm:constr type="w" for="ch" refType="connDist" fact="0.45"/>
                <dgm:constr type="h" for="ch" refType="h"/>
              </dgm:constrLst>
              <dgm:ruleLst/>
              <dgm:layoutNode name="connectorText">
                <dgm:alg type="tx">
                  <dgm:param type="autoTxRot" val="grav"/>
                </dgm:alg>
                <dgm:shape type="conn" r:blip="" hideGeom="1">
                  <dgm:adjLst/>
                </dgm:shape>
                <dgm:presOf axis="self"/>
                <dgm:constrLst>
                  <dgm:constr type="lMarg"/>
                  <dgm:constr type="rMarg"/>
                  <dgm:constr type="tMarg"/>
                  <dgm:constr type="bMarg"/>
                </dgm:constrLst>
                <dgm:ruleLst>
                  <dgm:rule type="primFontSz" val="5"/>
                </dgm:ruleLst>
              </dgm:layoutNode>
            </dgm:layoutNode>
          </dgm:forEach>
        </dgm:if>
        <dgm:else name="Name14"/>
      </dgm:choose>
    </dgm:forEach>
  </dgm:layoutNode>
</dgm:layoutDef>
</file>

<file path=ppt/diagrams/quickStyle1.xml><?xml version="1.0" encoding="utf-8"?>
<dgm:styleDef xmlns:a="http://schemas.openxmlformats.org/drawingml/2006/main" xmlns:dgm="http://schemas.openxmlformats.org/drawingml/2006/diagram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callout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notesMasters/_rels/notesMaster1.xml.rels>&#65279;<?xml version="1.0" encoding="utf-8" standalone="yes"?><Relationships xmlns="http://schemas.openxmlformats.org/package/2006/relationships"><Relationship Id="rId1" Type="http://schemas.openxmlformats.org/officeDocument/2006/relationships/theme" Target="../theme/theme2.xml" /></Relationships>
</file>

<file path=ppt/notesMasters/notesMaster1.xml><?xml version="1.0" encoding="utf-8"?>
<p:notesMaster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="http://schemas.openxmlformats.org/presentationml/2006/main">
  <p:cSld name="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767C963-CD47-4D03-B21C-83131DD23185}" type="datetimeFigureOut">
              <a:rPr lang="zh-CN" altLang="en-US" smtClean="0"/>
              <a:t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87C468A-CC7D-4D54-A167-C4D2F35B50CE}" type="slidenum">
              <a:rPr lang="zh-CN" altLang="en-US" smtClean="0"/>
              <a:t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1.xml" /><Relationship Id="rId2" Type="http://schemas.openxmlformats.org/officeDocument/2006/relationships/notesMaster" Target="../notesMasters/notesMaster1.xml" /></Relationships>
</file>

<file path=ppt/notesSlides/_rels/notesSlide2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4.xml" /><Relationship Id="rId2" Type="http://schemas.openxmlformats.org/officeDocument/2006/relationships/notesMaster" Target="../notesMasters/notesMaster1.xml" /></Relationships>
</file>

<file path=ppt/notesSlides/_rels/notesSlide3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5.xml" /><Relationship Id="rId2" Type="http://schemas.openxmlformats.org/officeDocument/2006/relationships/notesMaster" Target="../notesMasters/notesMaster1.xml" /></Relationships>
</file>

<file path=ppt/notesSlides/_rels/notesSlide4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6.xml" /><Relationship Id="rId2" Type="http://schemas.openxmlformats.org/officeDocument/2006/relationships/notesMaster" Target="../notesMasters/notesMaster1.xml" /></Relationships>
</file>

<file path=ppt/notesSlides/_rels/notesSlide5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7.xml" /><Relationship Id="rId2" Type="http://schemas.openxmlformats.org/officeDocument/2006/relationships/notesMaster" Target="../notesMasters/notesMaster1.xml" /></Relationships>
</file>

<file path=ppt/notesSlides/_rels/notesSlide6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8.xml" /><Relationship Id="rId2" Type="http://schemas.openxmlformats.org/officeDocument/2006/relationships/notesMaster" Target="../notesMasters/notesMaster1.xml" /></Relationships>
</file>

<file path=ppt/notesSlides/_rels/notesSlide7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9.xml" /><Relationship Id="rId2" Type="http://schemas.openxmlformats.org/officeDocument/2006/relationships/notesMaster" Target="../notesMasters/notesMaster1.xml" /></Relationships>
</file>

<file path=ppt/notesSlides/_rels/notesSlide8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11.xml" /><Relationship Id="rId2" Type="http://schemas.openxmlformats.org/officeDocument/2006/relationships/notesMaster" Target="../notesMasters/notesMaster1.xml" /></Relationships>
</file>

<file path=ppt/notesSlides/_rels/notesSlide9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13.xml" /><Relationship Id="rId2" Type="http://schemas.openxmlformats.org/officeDocument/2006/relationships/notesMaster" Target="../notesMasters/notesMaster1.xml" /></Relationships>
</file>

<file path=ppt/notesSlides/_rels/notesSlide10.xml.rels>&#65279;<?xml version="1.0" encoding="utf-8" standalone="yes"?><Relationships xmlns="http://schemas.openxmlformats.org/package/2006/relationships"><Relationship Id="rId1" Type="http://schemas.openxmlformats.org/officeDocument/2006/relationships/slide" Target="../slides/slide15.xml" /><Relationship Id="rId2" Type="http://schemas.openxmlformats.org/officeDocument/2006/relationships/notesMaster" Target="../notesMasters/notesMaster1.xml" /></Relationships>
</file>

<file path=ppt/notesSlides/notesSlide1.xml><?xml version="1.0" encoding="utf-8"?>
<p:notes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altLang="zh-CN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387C468A-CC7D-4D54-A167-C4D2F35B50CE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  <a:cs typeface="+mn-cs"/>
              </a:rPr>
              <a:t>1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宋体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60703AE-2151-4BEA-9ABA-F81C36CAB380}" type="slidenum">
              <a:rPr lang="zh-CN" altLang="en-US" smtClean="0"/>
              <a:t>4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60703AE-2151-4BEA-9ABA-F81C36CAB380}" type="slidenum">
              <a:rPr lang="zh-CN" altLang="en-US" smtClean="0"/>
              <a:t>5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60703AE-2151-4BEA-9ABA-F81C36CAB380}" type="slidenum">
              <a:rPr lang="zh-CN" altLang="en-US" smtClean="0"/>
              <a:t>6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60703AE-2151-4BEA-9ABA-F81C36CAB380}" type="slidenum">
              <a:rPr lang="zh-CN" altLang="en-US" smtClean="0"/>
              <a:t>7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60703AE-2151-4BEA-9ABA-F81C36CAB380}" type="slidenum">
              <a:rPr lang="zh-CN" altLang="en-US" smtClean="0"/>
              <a:t>8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60703AE-2151-4BEA-9ABA-F81C36CAB380}" type="slidenum">
              <a:rPr lang="zh-CN" altLang="en-US" smtClean="0"/>
              <a:t>9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60703AE-2151-4BEA-9ABA-F81C36CAB380}" type="slidenum">
              <a:rPr lang="zh-CN" altLang="en-US" smtClean="0"/>
              <a:t>11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60703AE-2151-4BEA-9ABA-F81C36CAB380}" type="slidenum">
              <a:rPr lang="zh-CN" altLang="en-US" smtClean="0"/>
              <a:t>13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60703AE-2151-4BEA-9ABA-F81C36CAB380}" type="slidenum">
              <a:rPr lang="zh-CN" altLang="en-US" smtClean="0"/>
              <a:t>15</a:t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&#65279;<?xml version="1.0" encoding="utf-8" standalone="yes"?><Relationships xmlns="http://schemas.openxmlformats.org/package/2006/relationships"><Relationship Id="rId1" Type="http://schemas.openxmlformats.org/officeDocument/2006/relationships/slideMaster" Target="../slideMasters/slideMaster1.xml" /></Relationships>
</file>

<file path=ppt/slideLayouts/slideLayout1.xml><?xml version="1.0" encoding="utf-8"?>
<p:sldLayout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 preserve="1" userDrawn="1">
  <p:cSld name="1_内容与标题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</a:xfrm>
      </p:grpSpPr>
      <p:cxnSp>
        <p:nvCxnSpPr>
          <p:cNvPr id="10" name="直接连接符 9"/>
          <p:cNvCxnSpPr/>
          <p:nvPr userDrawn="1"/>
        </p:nvCxnSpPr>
        <p:spPr>
          <a:xfrm>
            <a:off x="750309" y="833614"/>
            <a:ext cx="11053811" cy="0"/>
          </a:xfrm>
          <a:prstGeom prst="line">
            <a:avLst/>
          </a:prstGeom>
          <a:ln w="12700">
            <a:solidFill>
              <a:srgbClr val="0051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组合 11"/>
          <p:cNvGrpSpPr/>
          <p:nvPr userDrawn="1"/>
        </p:nvGrpSpPr>
        <p:grpSpPr>
          <a:xfrm>
            <a:off x="173254" y="240964"/>
            <a:ext cx="561843" cy="592649"/>
            <a:chOff x="4197350" y="2182813"/>
            <a:chExt cx="608013" cy="641350"/>
          </a:xfrm>
          <a:solidFill>
            <a:srgbClr val="005188"/>
          </a:solidFill>
        </p:grpSpPr>
        <p:sp>
          <p:nvSpPr>
            <p:cNvPr id="13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14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15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5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16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17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1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18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19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20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21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22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23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24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25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26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27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28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29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30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31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32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33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34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35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36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37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38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39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40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41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42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43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44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45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8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46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47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48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49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8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50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8" h="115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51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52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53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54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55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56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57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  <p:sp>
          <p:nvSpPr>
            <p:cNvPr id="58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2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>
                <a:solidFill>
                  <a:srgbClr val="605448"/>
                </a:solidFill>
              </a:endParaRPr>
            </a:p>
          </p:txBody>
        </p:sp>
      </p:grpSp>
    </p:spTree>
  </p:cSld>
  <p:clrMapOvr>
    <a:masterClrMapping/>
  </p:clrMapOvr>
  <p:transition/>
  <p:timing/>
</p:sldLayout>
</file>

<file path=ppt/slideMasters/_rels/slideMaster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theme" Target="../theme/theme1.xml" /></Relationships>
</file>

<file path=ppt/slideMasters/slideMaster1.xml><?xml version="1.0" encoding="utf-8"?>
<p:sldMaster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transition/>
  <p:timing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notesSlide" Target="../notesSlides/notesSlide1.xml" /><Relationship Id="rId3" Type="http://schemas.openxmlformats.org/officeDocument/2006/relationships/image" Target="../media/image1.png" /><Relationship Id="rId4" Type="http://schemas.openxmlformats.org/officeDocument/2006/relationships/tags" Target="../tags/tag1.xml" /><Relationship Id="rId5" Type="http://schemas.openxmlformats.org/officeDocument/2006/relationships/tags" Target="../tags/tag2.xml" /></Relationships>
</file>

<file path=ppt/slides/_rels/slide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image" Target="../media/image2.png" /></Relationships>
</file>

<file path=ppt/slides/_rels/slide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image" Target="../media/image3.png" /><Relationship Id="rId3" Type="http://schemas.openxmlformats.org/officeDocument/2006/relationships/image" Target="../media/image4.png" /></Relationships>
</file>

<file path=ppt/slides/_rels/slide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notesSlide" Target="../notesSlides/notesSlide2.xml" /></Relationships>
</file>

<file path=ppt/slides/_rels/slide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notesSlide" Target="../notesSlides/notesSlide3.xml" /><Relationship Id="rId3" Type="http://schemas.openxmlformats.org/officeDocument/2006/relationships/image" Target="../media/image5.png" /></Relationships>
</file>

<file path=ppt/slides/_rels/slide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notesSlide" Target="../notesSlides/notesSlide4.xml" /></Relationships>
</file>

<file path=ppt/slides/_rels/slide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notesSlide" Target="../notesSlides/notesSlide5.xml" /><Relationship Id="rId3" Type="http://schemas.openxmlformats.org/officeDocument/2006/relationships/image" Target="../media/image6.png" /><Relationship Id="rId4" Type="http://schemas.openxmlformats.org/officeDocument/2006/relationships/image" Target="../media/image7.png" /><Relationship Id="rId5" Type="http://schemas.openxmlformats.org/officeDocument/2006/relationships/image" Target="../media/image8.jpeg" /><Relationship Id="rId6" Type="http://schemas.openxmlformats.org/officeDocument/2006/relationships/image" Target="../media/image9.jpeg" /></Relationships>
</file>

<file path=ppt/slides/_rels/slide8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notesSlide" Target="../notesSlides/notesSlide6.xml" /><Relationship Id="rId3" Type="http://schemas.openxmlformats.org/officeDocument/2006/relationships/image" Target="../media/image10.png" /></Relationships>
</file>

<file path=ppt/slides/_rels/slide9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notesSlide" Target="../notesSlides/notesSlide7.xml" /><Relationship Id="rId3" Type="http://schemas.microsoft.com/office/2007/relationships/diagramDrawing" Target="../diagrams/drawing1.xml" /><Relationship Id="rId4" Type="http://schemas.openxmlformats.org/officeDocument/2006/relationships/diagramData" Target="../diagrams/data1.xml" /><Relationship Id="rId5" Type="http://schemas.openxmlformats.org/officeDocument/2006/relationships/diagramLayout" Target="../diagrams/layout1.xml" /><Relationship Id="rId6" Type="http://schemas.openxmlformats.org/officeDocument/2006/relationships/diagramQuickStyle" Target="../diagrams/quickStyle1.xml" /><Relationship Id="rId7" Type="http://schemas.openxmlformats.org/officeDocument/2006/relationships/diagramColors" Target="../diagrams/colors1.xml" /></Relationships>
</file>

<file path=ppt/slides/_rels/slide10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image" Target="../media/image11.jpeg" /><Relationship Id="rId3" Type="http://schemas.openxmlformats.org/officeDocument/2006/relationships/image" Target="../media/image12.jpeg" /><Relationship Id="rId4" Type="http://schemas.openxmlformats.org/officeDocument/2006/relationships/image" Target="../media/image13.jpeg" /><Relationship Id="rId5" Type="http://schemas.openxmlformats.org/officeDocument/2006/relationships/image" Target="../media/image14.jpeg" /><Relationship Id="rId6" Type="http://schemas.openxmlformats.org/officeDocument/2006/relationships/image" Target="../media/image15.jpeg" /></Relationships>
</file>

<file path=ppt/slides/_rels/slide11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notesSlide" Target="../notesSlides/notesSlide8.xml" /></Relationships>
</file>

<file path=ppt/slides/_rels/slide12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3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notesSlide" Target="../notesSlides/notesSlide9.xml" /></Relationships>
</file>

<file path=ppt/slides/_rels/slide14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image" Target="../media/image16.png" /></Relationships>
</file>

<file path=ppt/slides/_rels/slide15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Relationship Id="rId2" Type="http://schemas.openxmlformats.org/officeDocument/2006/relationships/notesSlide" Target="../notesSlides/notesSlide10.xml" /></Relationships>
</file>

<file path=ppt/slides/_rels/slide16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_rels/slide17.xml.rels>&#65279;<?xml version="1.0" encoding="utf-8" standalone="yes"?><Relationships xmlns="http://schemas.openxmlformats.org/package/2006/relationships"><Relationship Id="rId1" Type="http://schemas.openxmlformats.org/officeDocument/2006/relationships/slideLayout" Target="../slideLayouts/slideLayout1.xml" /></Relationships>
</file>

<file path=ppt/slides/slide1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</a:xfrm>
      </p:grpSpPr>
      <p:pic>
        <p:nvPicPr>
          <p:cNvPr id="2" name="PA_图片 1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3"/>
          <a:srcRect t="45283"/>
          <a:stretch>
            <a:fillRect/>
          </a:stretch>
        </p:blipFill>
        <p:spPr>
          <a:xfrm>
            <a:off x="0" y="0"/>
            <a:ext cx="12192000" cy="4130902"/>
          </a:xfrm>
          <a:prstGeom prst="rect">
            <a:avLst/>
          </a:prstGeom>
        </p:spPr>
      </p:pic>
      <p:sp>
        <p:nvSpPr>
          <p:cNvPr id="4" name="PA_文本框 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2122715" y="3733423"/>
            <a:ext cx="7663543" cy="23163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1300">
                <a:solidFill>
                  <a:schemeClr val="tx1"/>
                </a:solidFill>
                <a:latin typeface="Nexa Light" pitchFamily="50" charset="0"/>
                <a:ea typeface="华康少女文字W5(P)" panose="040f0500000000000000" pitchFamily="82" charset="-122"/>
              </a:defRPr>
            </a:lvl1pPr>
            <a:lvl2pPr marL="742950" indent="-285750">
              <a:defRPr sz="1300">
                <a:solidFill>
                  <a:schemeClr val="tx1"/>
                </a:solidFill>
                <a:latin typeface="Nexa Light" pitchFamily="50" charset="0"/>
                <a:ea typeface="华康少女文字W5(P)" panose="040f0500000000000000" pitchFamily="82" charset="-122"/>
              </a:defRPr>
            </a:lvl2pPr>
            <a:lvl3pPr marL="1143000" indent="-228600">
              <a:defRPr sz="1300">
                <a:solidFill>
                  <a:schemeClr val="tx1"/>
                </a:solidFill>
                <a:latin typeface="Nexa Light" pitchFamily="50" charset="0"/>
                <a:ea typeface="华康少女文字W5(P)" panose="040f0500000000000000" pitchFamily="82" charset="-122"/>
              </a:defRPr>
            </a:lvl3pPr>
            <a:lvl4pPr marL="1600200" indent="-228600">
              <a:defRPr sz="1300">
                <a:solidFill>
                  <a:schemeClr val="tx1"/>
                </a:solidFill>
                <a:latin typeface="Nexa Light" pitchFamily="50" charset="0"/>
                <a:ea typeface="华康少女文字W5(P)" panose="040f0500000000000000" pitchFamily="82" charset="-122"/>
              </a:defRPr>
            </a:lvl4pPr>
            <a:lvl5pPr marL="2057400" indent="-228600">
              <a:defRPr sz="1300">
                <a:solidFill>
                  <a:schemeClr val="tx1"/>
                </a:solidFill>
                <a:latin typeface="Nexa Light" pitchFamily="50" charset="0"/>
                <a:ea typeface="华康少女文字W5(P)" panose="040f0500000000000000" pitchFamily="82" charset="-122"/>
              </a:defRPr>
            </a:lvl5pPr>
            <a:lvl6pPr marL="2514600" indent="-228600" defTabSz="6858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Nexa Light" pitchFamily="50" charset="0"/>
                <a:ea typeface="华康少女文字W5(P)" panose="040f0500000000000000" pitchFamily="82" charset="-122"/>
              </a:defRPr>
            </a:lvl6pPr>
            <a:lvl7pPr marL="2971800" indent="-228600" defTabSz="6858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Nexa Light" pitchFamily="50" charset="0"/>
                <a:ea typeface="华康少女文字W5(P)" panose="040f0500000000000000" pitchFamily="82" charset="-122"/>
              </a:defRPr>
            </a:lvl7pPr>
            <a:lvl8pPr marL="3429000" indent="-228600" defTabSz="6858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Nexa Light" pitchFamily="50" charset="0"/>
                <a:ea typeface="华康少女文字W5(P)" panose="040f0500000000000000" pitchFamily="82" charset="-122"/>
              </a:defRPr>
            </a:lvl8pPr>
            <a:lvl9pPr marL="3886200" indent="-228600" defTabSz="685800" fontAlgn="base">
              <a:spcBef>
                <a:spcPct val="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Nexa Light" pitchFamily="50" charset="0"/>
                <a:ea typeface="华康少女文字W5(P)" panose="040f0500000000000000" pitchFamily="82" charset="-122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5400" b="1" i="0" u="none" strike="noStrike" kern="1200" cap="none" spc="0" normalizeH="0" baseline="0" noProof="0">
                <a:ln>
                  <a:noFill/>
                </a:ln>
                <a:solidFill>
                  <a:srgbClr val="005188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课题</a:t>
            </a:r>
            <a:r>
              <a:rPr kumimoji="0" lang="en-US" altLang="zh-CN" sz="5400" b="1" i="0" u="none" strike="noStrike" kern="1200" cap="none" spc="0" normalizeH="0" baseline="0" noProof="0">
                <a:ln>
                  <a:noFill/>
                </a:ln>
                <a:solidFill>
                  <a:srgbClr val="005188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1  </a:t>
            </a:r>
            <a:r>
              <a:rPr kumimoji="0" lang="zh-CN" altLang="en-US" sz="5400" b="1" i="0" u="none" strike="noStrike" kern="1200" cap="none" spc="0" normalizeH="0" baseline="0" noProof="0">
                <a:ln>
                  <a:noFill/>
                </a:ln>
                <a:solidFill>
                  <a:srgbClr val="005188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常见的酸和碱</a:t>
            </a:r>
            <a:endParaRPr kumimoji="0" lang="zh-CN" altLang="en-US" sz="5400" b="1" i="0" u="none" strike="noStrike" kern="1200" cap="none" spc="0" normalizeH="0" baseline="0" noProof="0">
              <a:ln>
                <a:noFill/>
              </a:ln>
              <a:solidFill>
                <a:srgbClr val="005188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zh-CN" altLang="en-US" sz="4800" b="1" i="0" u="none" strike="noStrike" kern="1200" cap="none" spc="0" normalizeH="0" baseline="0" noProof="0">
                <a:ln>
                  <a:noFill/>
                </a:ln>
                <a:solidFill>
                  <a:srgbClr val="005188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第</a:t>
            </a:r>
            <a:r>
              <a:rPr kumimoji="0" lang="en-US" altLang="zh-CN" sz="4800" b="1" i="0" u="none" strike="noStrike" kern="1200" cap="none" spc="0" normalizeH="0" baseline="0" noProof="0">
                <a:ln>
                  <a:noFill/>
                </a:ln>
                <a:solidFill>
                  <a:srgbClr val="005188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3</a:t>
            </a:r>
            <a:r>
              <a:rPr kumimoji="0" lang="zh-CN" altLang="en-US" sz="4800" b="1" i="0" u="none" strike="noStrike" kern="1200" cap="none" spc="0" normalizeH="0" baseline="0" noProof="0">
                <a:ln>
                  <a:noFill/>
                </a:ln>
                <a:solidFill>
                  <a:srgbClr val="005188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课时 </a:t>
            </a:r>
            <a:r>
              <a:rPr kumimoji="0" lang="en-US" altLang="zh-CN" sz="4800" b="1" i="0" u="none" strike="noStrike" kern="1200" cap="none" spc="0" normalizeH="0" baseline="0" noProof="0">
                <a:ln>
                  <a:noFill/>
                </a:ln>
                <a:solidFill>
                  <a:srgbClr val="005188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 </a:t>
            </a:r>
            <a:r>
              <a:rPr lang="zh-CN" altLang="en-US" sz="4800" b="1">
                <a:solidFill>
                  <a:srgbClr val="005188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常见的碱</a:t>
            </a:r>
            <a:endParaRPr kumimoji="0" lang="zh-CN" altLang="en-US" sz="4800" b="1" i="0" u="none" strike="noStrike" kern="1200" cap="none" spc="0" normalizeH="0" baseline="0" noProof="0">
              <a:ln>
                <a:noFill/>
              </a:ln>
              <a:solidFill>
                <a:srgbClr val="005188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</p:cSld>
  <p:clrMapOvr>
    <a:masterClrMapping/>
  </p:clrMapOvr>
  <p:transition/>
  <p:timing/>
</p:sld>
</file>

<file path=ppt/slides/slide2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03572" y="2122212"/>
            <a:ext cx="4386942" cy="3015844"/>
          </a:xfrm>
          <a:prstGeom prst="rect">
            <a:avLst/>
          </a:prstGeom>
        </p:spPr>
      </p:pic>
      <p:sp>
        <p:nvSpPr>
          <p:cNvPr id="6" name="文本框 5"/>
          <p:cNvSpPr txBox="1"/>
          <p:nvPr/>
        </p:nvSpPr>
        <p:spPr>
          <a:xfrm>
            <a:off x="596453" y="1204001"/>
            <a:ext cx="6043831" cy="14910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3200" b="1">
                <a:ea typeface="方正清刻本悦宋简体" panose="02000000000000000000" pitchFamily="2" charset="-122"/>
                <a:cs typeface="Arial" panose="020b0604020202020204" pitchFamily="34" charset="0"/>
              </a:rPr>
              <a:t>有谁吃过未成熟的柿子，有什么感觉？知道为什么吗？</a:t>
            </a:r>
            <a:endParaRPr lang="zh-CN" altLang="en-US" sz="3200" b="1">
              <a:ea typeface="方正清刻本悦宋简体" panose="02000000000000000000" pitchFamily="2" charset="-122"/>
              <a:cs typeface="Arial" panose="020b0604020202020204" pitchFamily="34" charset="0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1274038" y="3136612"/>
            <a:ext cx="609887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3200" b="1">
                <a:ea typeface="方正清刻本悦宋简体" panose="02000000000000000000" pitchFamily="2" charset="-122"/>
                <a:cs typeface="Arial" panose="020b0604020202020204" pitchFamily="34" charset="0"/>
              </a:rPr>
              <a:t>尝起来涩涩的</a:t>
            </a:r>
            <a:endParaRPr lang="zh-CN" altLang="en-US" sz="3200" b="1">
              <a:ea typeface="方正清刻本悦宋简体" panose="02000000000000000000" pitchFamily="2" charset="-122"/>
              <a:cs typeface="Arial" panose="020b0604020202020204" pitchFamily="34" charset="0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947057" y="218105"/>
            <a:ext cx="609600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3200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导入新课</a:t>
            </a:r>
            <a:endParaRPr lang="zh-CN" altLang="en-US" sz="3200" b="1">
              <a:solidFill>
                <a:srgbClr val="258B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273628" y="4104305"/>
            <a:ext cx="609600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3200" b="1">
                <a:ea typeface="方正清刻本悦宋简体" panose="02000000000000000000" pitchFamily="2" charset="-122"/>
                <a:cs typeface="Arial" panose="020b0604020202020204" pitchFamily="34" charset="0"/>
              </a:rPr>
              <a:t>含有</a:t>
            </a:r>
            <a:r>
              <a:rPr lang="zh-CN" altLang="en-US" sz="3200" b="1">
                <a:solidFill>
                  <a:srgbClr val="FF0000"/>
                </a:solidFill>
                <a:ea typeface="方正清刻本悦宋简体" panose="02000000000000000000" pitchFamily="2" charset="-122"/>
                <a:cs typeface="Arial" panose="020b0604020202020204" pitchFamily="34" charset="0"/>
              </a:rPr>
              <a:t>碱性</a:t>
            </a:r>
            <a:r>
              <a:rPr lang="zh-CN" altLang="en-US" sz="3200" b="1">
                <a:ea typeface="方正清刻本悦宋简体" panose="02000000000000000000" pitchFamily="2" charset="-122"/>
                <a:cs typeface="Arial" panose="020b0604020202020204" pitchFamily="34" charset="0"/>
              </a:rPr>
              <a:t>物质</a:t>
            </a:r>
            <a:endParaRPr lang="zh-CN" altLang="en-US" sz="3200" b="1">
              <a:ea typeface="方正清刻本悦宋简体" panose="02000000000000000000" pitchFamily="2" charset="-122"/>
              <a:cs typeface="Arial" panose="020b0604020202020204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3" name="文本框 2"/>
          <p:cNvSpPr txBox="1"/>
          <p:nvPr/>
        </p:nvSpPr>
        <p:spPr>
          <a:xfrm>
            <a:off x="5906836" y="1201125"/>
            <a:ext cx="4935335" cy="35394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3200" b="1">
                <a:ea typeface="方正清刻本悦宋简体" panose="02000000000000000000" pitchFamily="2" charset="-122"/>
                <a:cs typeface="Arial" panose="020b0604020202020204" pitchFamily="34" charset="0"/>
              </a:rPr>
              <a:t>松花蛋、肥皂液等洗涤剂有滑腻感和涩味</a:t>
            </a:r>
            <a:r>
              <a:rPr lang="en-US" altLang="zh-CN" sz="3200" b="1">
                <a:ea typeface="方正清刻本悦宋简体" panose="02000000000000000000" pitchFamily="2" charset="-122"/>
                <a:cs typeface="Arial" panose="020b0604020202020204" pitchFamily="34" charset="0"/>
              </a:rPr>
              <a:t>.</a:t>
            </a:r>
            <a:endParaRPr lang="en-US" altLang="zh-CN" sz="3200" b="1">
              <a:ea typeface="方正清刻本悦宋简体" panose="02000000000000000000" pitchFamily="2" charset="-122"/>
              <a:cs typeface="Arial" panose="020b0604020202020204" pitchFamily="34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3200" b="1">
                <a:ea typeface="方正清刻本悦宋简体" panose="02000000000000000000" pitchFamily="2" charset="-122"/>
                <a:cs typeface="Arial" panose="020b0604020202020204" pitchFamily="34" charset="0"/>
              </a:rPr>
              <a:t>这些物质中含有一类特殊的化合物</a:t>
            </a:r>
            <a:endParaRPr lang="zh-CN" altLang="en-US" sz="3200" b="1">
              <a:ea typeface="方正清刻本悦宋简体" panose="02000000000000000000" pitchFamily="2" charset="-122"/>
              <a:cs typeface="Arial" panose="020b0604020202020204" pitchFamily="34" charset="0"/>
            </a:endParaRPr>
          </a:p>
          <a:p>
            <a:endParaRPr lang="zh-CN" altLang="en-US" sz="3200" b="1">
              <a:ea typeface="方正清刻本悦宋简体" panose="02000000000000000000" pitchFamily="2" charset="-122"/>
              <a:cs typeface="Arial" panose="020b0604020202020204" pitchFamily="34" charset="0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9239" y="1117560"/>
            <a:ext cx="3485303" cy="2248519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1114" y="4000922"/>
            <a:ext cx="3516086" cy="2116850"/>
          </a:xfrm>
          <a:prstGeom prst="rect">
            <a:avLst/>
          </a:prstGeom>
        </p:spPr>
      </p:pic>
      <p:sp>
        <p:nvSpPr>
          <p:cNvPr id="12" name="矩形 11"/>
          <p:cNvSpPr/>
          <p:nvPr/>
        </p:nvSpPr>
        <p:spPr>
          <a:xfrm>
            <a:off x="6940327" y="4397829"/>
            <a:ext cx="3052757" cy="1862048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zh-CN" altLang="en-US" sz="11500" b="1">
                <a:ln w="12700">
                  <a:solidFill>
                    <a:schemeClr val="accent1"/>
                  </a:solidFill>
                  <a:prstDash val="solid"/>
                </a:ln>
                <a:pattFill prst="pct50">
                  <a:fgClr>
                    <a:schemeClr val="accent1"/>
                  </a:fgClr>
                  <a:bgClr>
                    <a:schemeClr val="accent1">
                      <a:lumMod val="20000"/>
                      <a:lumOff val="80000"/>
                    </a:schemeClr>
                  </a:bgClr>
                </a:pattFill>
                <a:effectLst>
                  <a:outerShdw dist="38100" dir="2640000" algn="bl" rotWithShape="0">
                    <a:schemeClr val="accent1"/>
                  </a:outerShdw>
                </a:effectLst>
              </a:rPr>
              <a:t>碱</a:t>
            </a:r>
            <a:endParaRPr lang="zh-CN" altLang="en-US" sz="11500" b="1">
              <a:ln w="12700">
                <a:solidFill>
                  <a:schemeClr val="accent1"/>
                </a:solidFill>
                <a:prstDash val="solid"/>
              </a:ln>
              <a:pattFill prst="pct50">
                <a:fgClr>
                  <a:schemeClr val="accent1"/>
                </a:fgClr>
                <a:bgClr>
                  <a:schemeClr val="accent1">
                    <a:lumMod val="20000"/>
                    <a:lumOff val="80000"/>
                  </a:schemeClr>
                </a:bgClr>
              </a:pattFill>
              <a:effectLst>
                <a:outerShdw dist="38100" dir="2640000" algn="bl" rotWithShape="0">
                  <a:schemeClr val="accent1"/>
                </a:outerShdw>
              </a:effectLst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5" name="Freeform 5"/>
          <p:cNvSpPr/>
          <p:nvPr/>
        </p:nvSpPr>
        <p:spPr bwMode="auto">
          <a:xfrm rot="-1800000">
            <a:off x="846906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1829169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2811432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3793695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4775958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5758221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6740484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7722747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8705010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9687273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84690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1829169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2811432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3793695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4775958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5758221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6740484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7722747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8705010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9687273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1066953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84690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1829169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2811432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3793695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4775958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5758221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6740484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7722747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8705010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9687273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1066953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84690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1829169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2811432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3793695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4775958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5758221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6740484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7722747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8705010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9687273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1066953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84690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1829169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2811432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3793695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4775958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5758221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6740484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7722747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8705010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9687273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1066953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84690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1829169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2811432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3793695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4775958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5758221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6740484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7722747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8705010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9687273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1066953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84690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1829169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2811432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3793695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4775958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5758221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6740484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7722747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8705010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9687273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1066953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84690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1829169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2811432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3793695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4775958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5758221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6740484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7722747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8705010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9687273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1066953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84690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1829169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2811432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3793695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4775958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5758221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6740484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7722747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8705010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9687273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1066953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84690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1829169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2811432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3793695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4775958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5758221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6740484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7722747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8705010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9687273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1066953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4" name="Freeform 5"/>
          <p:cNvSpPr/>
          <p:nvPr/>
        </p:nvSpPr>
        <p:spPr bwMode="auto">
          <a:xfrm rot="-1800000">
            <a:off x="84690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5" name="Freeform 5"/>
          <p:cNvSpPr/>
          <p:nvPr/>
        </p:nvSpPr>
        <p:spPr bwMode="auto">
          <a:xfrm rot="-1800000">
            <a:off x="1829169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6" name="Freeform 5"/>
          <p:cNvSpPr/>
          <p:nvPr/>
        </p:nvSpPr>
        <p:spPr bwMode="auto">
          <a:xfrm rot="-1800000">
            <a:off x="2811432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7" name="Freeform 5"/>
          <p:cNvSpPr/>
          <p:nvPr/>
        </p:nvSpPr>
        <p:spPr bwMode="auto">
          <a:xfrm rot="-1800000">
            <a:off x="3793695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8" name="Freeform 5"/>
          <p:cNvSpPr/>
          <p:nvPr/>
        </p:nvSpPr>
        <p:spPr bwMode="auto">
          <a:xfrm rot="-1800000">
            <a:off x="4775958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9" name="Freeform 5"/>
          <p:cNvSpPr/>
          <p:nvPr/>
        </p:nvSpPr>
        <p:spPr bwMode="auto">
          <a:xfrm rot="-1800000">
            <a:off x="5758221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0" name="Freeform 5"/>
          <p:cNvSpPr/>
          <p:nvPr/>
        </p:nvSpPr>
        <p:spPr bwMode="auto">
          <a:xfrm rot="-1800000">
            <a:off x="6740484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1" name="Freeform 5"/>
          <p:cNvSpPr/>
          <p:nvPr/>
        </p:nvSpPr>
        <p:spPr bwMode="auto">
          <a:xfrm rot="-1800000">
            <a:off x="7722747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2" name="Freeform 5"/>
          <p:cNvSpPr/>
          <p:nvPr/>
        </p:nvSpPr>
        <p:spPr bwMode="auto">
          <a:xfrm rot="-1800000">
            <a:off x="8705010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3" name="Freeform 5"/>
          <p:cNvSpPr/>
          <p:nvPr/>
        </p:nvSpPr>
        <p:spPr bwMode="auto">
          <a:xfrm rot="-1800000">
            <a:off x="9687273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4" name="Freeform 5"/>
          <p:cNvSpPr/>
          <p:nvPr/>
        </p:nvSpPr>
        <p:spPr bwMode="auto">
          <a:xfrm rot="-1800000">
            <a:off x="1066953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46" name="文本框 1"/>
          <p:cNvSpPr txBox="1">
            <a:spLocks noChangeArrowheads="1"/>
          </p:cNvSpPr>
          <p:nvPr/>
        </p:nvSpPr>
        <p:spPr bwMode="auto">
          <a:xfrm>
            <a:off x="5212547" y="1412584"/>
            <a:ext cx="186474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等线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等线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等线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等线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等线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等线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等线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等线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等线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zh-CN" altLang="en-US" sz="3200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学习目标</a:t>
            </a:r>
            <a:endParaRPr lang="zh-CN" altLang="en-US" sz="3200" b="1">
              <a:solidFill>
                <a:srgbClr val="258B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文本框 19"/>
          <p:cNvSpPr txBox="1">
            <a:spLocks noChangeArrowheads="1"/>
          </p:cNvSpPr>
          <p:nvPr/>
        </p:nvSpPr>
        <p:spPr bwMode="auto">
          <a:xfrm>
            <a:off x="853682" y="173182"/>
            <a:ext cx="165576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defTabSz="914400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讲授新课</a:t>
            </a:r>
            <a:endParaRPr lang="zh-CN" altLang="en-US" b="1">
              <a:solidFill>
                <a:srgbClr val="258B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2224787" y="2387399"/>
            <a:ext cx="6273224" cy="741477"/>
            <a:chOff x="2224787" y="2387399"/>
            <a:chExt cx="6273224" cy="741477"/>
          </a:xfrm>
        </p:grpSpPr>
        <p:sp>
          <p:nvSpPr>
            <p:cNvPr id="6147" name="文本框 1"/>
            <p:cNvSpPr txBox="1">
              <a:spLocks noChangeArrowheads="1"/>
            </p:cNvSpPr>
            <p:nvPr/>
          </p:nvSpPr>
          <p:spPr bwMode="auto">
            <a:xfrm>
              <a:off x="3218203" y="2387399"/>
              <a:ext cx="5279808" cy="662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9pPr>
            </a:lstStyle>
            <a:p>
              <a:pPr eaLnBrk="1" hangingPunct="1">
                <a:lnSpc>
                  <a:spcPct val="150000"/>
                </a:lnSpc>
                <a:spcBef>
                  <a:spcPct val="0"/>
                </a:spcBef>
                <a:buNone/>
              </a:pPr>
              <a:r>
                <a: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知道常见的几种碱的物理性质。</a:t>
              </a:r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224787" y="2408796"/>
              <a:ext cx="720080" cy="720080"/>
              <a:chOff x="1055440" y="3645024"/>
              <a:chExt cx="720080" cy="720080"/>
            </a:xfrm>
          </p:grpSpPr>
          <p:sp>
            <p:nvSpPr>
              <p:cNvPr id="5" name="矩形 4"/>
              <p:cNvSpPr/>
              <p:nvPr/>
            </p:nvSpPr>
            <p:spPr>
              <a:xfrm>
                <a:off x="1055440" y="3645024"/>
                <a:ext cx="720080" cy="720080"/>
              </a:xfrm>
              <a:prstGeom prst="rect">
                <a:avLst/>
              </a:prstGeom>
              <a:solidFill>
                <a:srgbClr val="258BFD"/>
              </a:solidFill>
              <a:ln>
                <a:solidFill>
                  <a:schemeClr val="bg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163" name="文本框 5128"/>
              <p:cNvSpPr txBox="1">
                <a:spLocks noChangeArrowheads="1"/>
              </p:cNvSpPr>
              <p:nvPr/>
            </p:nvSpPr>
            <p:spPr bwMode="auto">
              <a:xfrm>
                <a:off x="1113154" y="3743454"/>
                <a:ext cx="604653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r>
                  <a:rPr lang="en-US" altLang="zh-CN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01</a:t>
                </a:r>
                <a:endParaRPr lang="zh-CN" altLang="en-US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3" name="组合 2"/>
          <p:cNvGrpSpPr/>
          <p:nvPr/>
        </p:nvGrpSpPr>
        <p:grpSpPr>
          <a:xfrm>
            <a:off x="2213901" y="4165456"/>
            <a:ext cx="9167735" cy="760984"/>
            <a:chOff x="2224787" y="3610285"/>
            <a:chExt cx="9167735" cy="760984"/>
          </a:xfrm>
        </p:grpSpPr>
        <p:sp>
          <p:nvSpPr>
            <p:cNvPr id="6149" name="文本框 1"/>
            <p:cNvSpPr txBox="1">
              <a:spLocks noChangeArrowheads="1"/>
            </p:cNvSpPr>
            <p:nvPr/>
          </p:nvSpPr>
          <p:spPr bwMode="auto">
            <a:xfrm>
              <a:off x="3218203" y="3610285"/>
              <a:ext cx="8174319" cy="662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</a:defRPr>
              </a:lvl9pPr>
            </a:lstStyle>
            <a:p>
              <a:pPr eaLnBrk="1" hangingPunct="1">
                <a:lnSpc>
                  <a:spcPct val="150000"/>
                </a:lnSpc>
                <a:spcBef>
                  <a:spcPct val="0"/>
                </a:spcBef>
                <a:buNone/>
              </a:pPr>
              <a:r>
                <a: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了解氢氧化钙、氢氧化钠的主要化学性质和用途。</a:t>
              </a:r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1" name="组合 20"/>
            <p:cNvGrpSpPr/>
            <p:nvPr/>
          </p:nvGrpSpPr>
          <p:grpSpPr>
            <a:xfrm>
              <a:off x="2224787" y="3651189"/>
              <a:ext cx="720080" cy="720080"/>
              <a:chOff x="1055440" y="3645024"/>
              <a:chExt cx="720080" cy="720080"/>
            </a:xfrm>
          </p:grpSpPr>
          <p:sp>
            <p:nvSpPr>
              <p:cNvPr id="23" name="矩形 22"/>
              <p:cNvSpPr/>
              <p:nvPr/>
            </p:nvSpPr>
            <p:spPr>
              <a:xfrm>
                <a:off x="1055440" y="3645024"/>
                <a:ext cx="720080" cy="720080"/>
              </a:xfrm>
              <a:prstGeom prst="rect">
                <a:avLst/>
              </a:prstGeom>
              <a:solidFill>
                <a:srgbClr val="FF715D"/>
              </a:solidFill>
              <a:ln>
                <a:solidFill>
                  <a:schemeClr val="bg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" name="文本框 5128"/>
              <p:cNvSpPr txBox="1">
                <a:spLocks noChangeArrowheads="1"/>
              </p:cNvSpPr>
              <p:nvPr/>
            </p:nvSpPr>
            <p:spPr bwMode="auto">
              <a:xfrm>
                <a:off x="1113154" y="3743454"/>
                <a:ext cx="604653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r>
                  <a:rPr lang="en-US" altLang="zh-CN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02</a:t>
                </a:r>
                <a:endParaRPr lang="zh-CN" altLang="en-US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</p:grpSp>
    </p:spTree>
  </p:cSld>
  <p:clrMapOvr>
    <a:masterClrMapping/>
  </p:clrMapOvr>
  <p:transition/>
  <p:timing/>
</p:sld>
</file>

<file path=ppt/slides/slide5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8" name="Freeform 5"/>
          <p:cNvSpPr/>
          <p:nvPr/>
        </p:nvSpPr>
        <p:spPr bwMode="auto">
          <a:xfrm rot="-1800000">
            <a:off x="846906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" name="Freeform 5"/>
          <p:cNvSpPr/>
          <p:nvPr/>
        </p:nvSpPr>
        <p:spPr bwMode="auto">
          <a:xfrm rot="-1800000">
            <a:off x="1829169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" name="Freeform 5"/>
          <p:cNvSpPr/>
          <p:nvPr/>
        </p:nvSpPr>
        <p:spPr bwMode="auto">
          <a:xfrm rot="-1800000">
            <a:off x="2811432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" name="Freeform 5"/>
          <p:cNvSpPr/>
          <p:nvPr/>
        </p:nvSpPr>
        <p:spPr bwMode="auto">
          <a:xfrm rot="-1800000">
            <a:off x="3793695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4775958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5801764" y="420874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6740484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7722747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8705010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9687273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84690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1829169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2811432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3793695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4775958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5758221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6740484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7722747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8705010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9687273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1066953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84690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1829169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2811432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3826352" y="1663525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4775958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5758221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6740484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7722747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8705010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9687273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1066953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84690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1829169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2811432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3793695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4775958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5758221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6740484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7722747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8705010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9687273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1066953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84690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1829169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2811432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3793695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4775958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5758221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6740484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7722747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8705010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9687273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1066953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84690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1829169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2811432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3793695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4775958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5758221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6740484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7722747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8705010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9687273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1066953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84690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1829169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2811432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3793695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4775958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5758221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6740484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7722747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8705010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9687273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1066953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84690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1829169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2811432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3793695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4775958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5758221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6740484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7722747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8705010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9687273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1066953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84690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1829169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2811432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3793695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4775958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5758221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6740484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7722747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8705010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9687273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1066953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84690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1829169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2811432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3793695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4775958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5758221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6740484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7722747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8705010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9687273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1066953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84690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1829169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2811432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3793695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4775958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5758221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6740484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7722747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8705010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9687273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1066953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" name="矩形 4"/>
          <p:cNvSpPr/>
          <p:nvPr/>
        </p:nvSpPr>
        <p:spPr>
          <a:xfrm>
            <a:off x="763215" y="124949"/>
            <a:ext cx="5071527" cy="7439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lnSpc>
                <a:spcPct val="150000"/>
              </a:lnSpc>
            </a:pPr>
            <a:r>
              <a:rPr lang="zh-CN" altLang="en-US" sz="3200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氢氧化钠</a:t>
            </a:r>
            <a:endParaRPr lang="zh-CN" altLang="en-US" sz="3200" b="1">
              <a:solidFill>
                <a:srgbClr val="258BFD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979240" y="1649692"/>
            <a:ext cx="4464496" cy="32551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800" b="1">
                <a:ea typeface="方正清刻本悦宋简体" panose="02000000000000000000" pitchFamily="2" charset="-122"/>
                <a:cs typeface="Arial" panose="020b0604020202020204" pitchFamily="34" charset="0"/>
              </a:rPr>
              <a:t>氢氧化钠的俗名叫</a:t>
            </a:r>
            <a:r>
              <a:rPr lang="zh-CN" altLang="en-US" sz="2800" b="1">
                <a:solidFill>
                  <a:srgbClr val="FF0000"/>
                </a:solidFill>
                <a:ea typeface="方正清刻本悦宋简体" panose="02000000000000000000" pitchFamily="2" charset="-122"/>
                <a:cs typeface="Arial" panose="020b0604020202020204" pitchFamily="34" charset="0"/>
              </a:rPr>
              <a:t>苛性钠、火碱或烧碱</a:t>
            </a:r>
            <a:r>
              <a:rPr lang="zh-CN" altLang="en-US" sz="2800" b="1">
                <a:ea typeface="方正清刻本悦宋简体" panose="02000000000000000000" pitchFamily="2" charset="-122"/>
                <a:cs typeface="Arial" panose="020b0604020202020204" pitchFamily="34" charset="0"/>
              </a:rPr>
              <a:t>。有强烈的</a:t>
            </a:r>
            <a:r>
              <a:rPr lang="zh-CN" altLang="en-US" sz="2800" b="1">
                <a:solidFill>
                  <a:srgbClr val="FF0000"/>
                </a:solidFill>
                <a:ea typeface="方正清刻本悦宋简体" panose="02000000000000000000" pitchFamily="2" charset="-122"/>
                <a:cs typeface="Arial" panose="020b0604020202020204" pitchFamily="34" charset="0"/>
              </a:rPr>
              <a:t>腐蚀性</a:t>
            </a:r>
            <a:r>
              <a:rPr lang="zh-CN" altLang="en-US" sz="2800" b="1">
                <a:ea typeface="方正清刻本悦宋简体" panose="02000000000000000000" pitchFamily="2" charset="-122"/>
                <a:cs typeface="Arial" panose="020b0604020202020204" pitchFamily="34" charset="0"/>
              </a:rPr>
              <a:t>，如果不慎沾到皮肤上，要用</a:t>
            </a:r>
            <a:r>
              <a:rPr lang="zh-CN" altLang="en-US" sz="2800" b="1">
                <a:solidFill>
                  <a:srgbClr val="7030A0"/>
                </a:solidFill>
                <a:ea typeface="方正清刻本悦宋简体" panose="02000000000000000000" pitchFamily="2" charset="-122"/>
                <a:cs typeface="Arial" panose="020b0604020202020204" pitchFamily="34" charset="0"/>
              </a:rPr>
              <a:t>大量的水冲洗，再涂上硼酸溶液</a:t>
            </a:r>
            <a:r>
              <a:rPr lang="zh-CN" altLang="en-US" sz="2800" b="1">
                <a:ea typeface="方正清刻本悦宋简体" panose="02000000000000000000" pitchFamily="2" charset="-122"/>
                <a:cs typeface="Arial" panose="020b0604020202020204" pitchFamily="34" charset="0"/>
              </a:rPr>
              <a:t>。</a:t>
            </a:r>
            <a:endParaRPr lang="zh-CN" altLang="en-US" sz="2800" b="1">
              <a:ea typeface="方正清刻本悦宋简体" panose="02000000000000000000" pitchFamily="2" charset="-122"/>
              <a:cs typeface="Arial" panose="020b0604020202020204" pitchFamily="34" charset="0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5879976" y="1916832"/>
            <a:ext cx="5536527" cy="4016499"/>
            <a:chOff x="5879976" y="1916832"/>
            <a:chExt cx="5536527" cy="4016499"/>
          </a:xfrm>
        </p:grpSpPr>
        <p:pic>
          <p:nvPicPr>
            <p:cNvPr id="12" name="图片 11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79976" y="1916832"/>
              <a:ext cx="5536527" cy="4016499"/>
            </a:xfrm>
            <a:prstGeom prst="rect">
              <a:avLst/>
            </a:prstGeom>
          </p:spPr>
        </p:pic>
        <p:sp>
          <p:nvSpPr>
            <p:cNvPr id="14" name="文本框 13"/>
            <p:cNvSpPr txBox="1"/>
            <p:nvPr/>
          </p:nvSpPr>
          <p:spPr>
            <a:xfrm>
              <a:off x="6672064" y="5230713"/>
              <a:ext cx="126188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腐蚀前</a:t>
              </a:r>
              <a:endPara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文本框 16"/>
            <p:cNvSpPr txBox="1"/>
            <p:nvPr/>
          </p:nvSpPr>
          <p:spPr>
            <a:xfrm>
              <a:off x="9624392" y="5230713"/>
              <a:ext cx="126188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腐蚀后</a:t>
              </a:r>
              <a:endPara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p:transition/>
  <p:timing/>
</p:sld>
</file>

<file path=ppt/slides/slide6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10" name="Freeform 5"/>
          <p:cNvSpPr/>
          <p:nvPr/>
        </p:nvSpPr>
        <p:spPr bwMode="auto">
          <a:xfrm rot="-1800000">
            <a:off x="846906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" name="Freeform 5"/>
          <p:cNvSpPr/>
          <p:nvPr/>
        </p:nvSpPr>
        <p:spPr bwMode="auto">
          <a:xfrm rot="-1800000">
            <a:off x="1829169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" name="Freeform 5"/>
          <p:cNvSpPr/>
          <p:nvPr/>
        </p:nvSpPr>
        <p:spPr bwMode="auto">
          <a:xfrm rot="-1800000">
            <a:off x="2811432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" name="Freeform 5"/>
          <p:cNvSpPr/>
          <p:nvPr/>
        </p:nvSpPr>
        <p:spPr bwMode="auto">
          <a:xfrm rot="-1800000">
            <a:off x="3793695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" name="Freeform 5"/>
          <p:cNvSpPr/>
          <p:nvPr/>
        </p:nvSpPr>
        <p:spPr bwMode="auto">
          <a:xfrm rot="-1800000">
            <a:off x="4775958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5758221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6740484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7722747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8705010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9687273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84690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1829169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2811432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3793695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4775958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5758221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6740484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7722747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8705010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9687273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1066953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84690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1829169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2811432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3793695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4775958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5758221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6740484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7722747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8705010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9687273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1066953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84690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1829169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2811432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3793695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4775958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5758221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6740484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7722747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8705010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9687273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1066953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84690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1829169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2811432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3793695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4775958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5758221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6740484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7722747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8705010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9687273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1066953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84690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1829169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2811432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3793695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4775958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5758221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6740484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7722747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8705010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9687273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1066953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84690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1829169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2811432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3793695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4775958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5758221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6740484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7722747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8705010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9687273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1066953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84690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1829169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2811432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3793695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4775958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5758221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6740484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7722747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8705010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9687273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1066953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84690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1829169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2811432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3793695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4775958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5758221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6740484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7722747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8705010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9687273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1066953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84690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1829169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2811432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3793695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4775958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5758221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6740484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7722747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8705010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9687273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1066953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84690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1829169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2811432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3793695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4775958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5758221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6740484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7722747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8705010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9687273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1066953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graphicFrame>
        <p:nvGraphicFramePr>
          <p:cNvPr id="6" name="内容占位符 37889"/>
          <p:cNvGraphicFramePr>
            <a:graphicFrameLocks noGrp="1"/>
          </p:cNvGraphicFramePr>
          <p:nvPr/>
        </p:nvGraphicFramePr>
        <p:xfrm>
          <a:off x="1054932" y="943068"/>
          <a:ext cx="10009112" cy="4166988"/>
        </p:xfrm>
        <a:graphic>
          <a:graphicData uri="http://schemas.openxmlformats.org/drawingml/2006/table">
            <a:tbl>
              <a:tblPr/>
              <a:tblGrid>
                <a:gridCol w="3888432"/>
                <a:gridCol w="3122950"/>
                <a:gridCol w="2997730"/>
              </a:tblGrid>
              <a:tr h="125267">
                <a:tc>
                  <a:txBody>
                    <a:bodyPr vert="horz" wrap="square"/>
                    <a:lstStyle>
                      <a:lvl1pPr marL="34290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80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lvl="1" indent="-28575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24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lvl="2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lvl="3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lvl="4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</a:lstStyle>
                    <a:p>
                      <a:pPr marL="0" lvl="0" indent="0" algn="ctr">
                        <a:buNone/>
                      </a:pPr>
                      <a:r>
                        <a:rPr lang="zh-CN" altLang="en-US" sz="2800" b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实验</a:t>
                      </a:r>
                      <a:endParaRPr lang="zh-CN" altLang="en-US" sz="2800" b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T="45724" marB="45724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58BFD"/>
                    </a:solidFill>
                  </a:tcPr>
                </a:tc>
                <a:tc>
                  <a:txBody>
                    <a:bodyPr vert="horz" wrap="square"/>
                    <a:lstStyle>
                      <a:lvl1pPr marL="34290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80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lvl="1" indent="-28575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24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lvl="2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lvl="3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lvl="4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</a:lstStyle>
                    <a:p>
                      <a:pPr marL="0" lvl="0" indent="0" algn="ctr">
                        <a:buNone/>
                      </a:pPr>
                      <a:r>
                        <a:rPr lang="zh-CN" altLang="en-US" sz="2800" b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现象</a:t>
                      </a:r>
                      <a:endParaRPr lang="zh-CN" altLang="en-US" sz="2800" b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T="45724" marB="45724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58BFD"/>
                    </a:solidFill>
                  </a:tcPr>
                </a:tc>
                <a:tc>
                  <a:txBody>
                    <a:bodyPr vert="horz" wrap="square"/>
                    <a:lstStyle>
                      <a:lvl1pPr marL="34290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80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lvl="1" indent="-28575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24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lvl="2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lvl="3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lvl="4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</a:lstStyle>
                    <a:p>
                      <a:pPr marL="0" lvl="0" indent="0" algn="ctr">
                        <a:buNone/>
                      </a:pPr>
                      <a:r>
                        <a:rPr lang="zh-CN" altLang="en-US" sz="2800" b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分析</a:t>
                      </a:r>
                      <a:endParaRPr lang="zh-CN" altLang="en-US" sz="2800" b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T="45724" marB="45724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58BFD"/>
                    </a:solidFill>
                  </a:tcPr>
                </a:tc>
              </a:tr>
              <a:tr h="842035">
                <a:tc>
                  <a:txBody>
                    <a:bodyPr vert="horz" wrap="square"/>
                    <a:lstStyle>
                      <a:lvl1pPr marL="34290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80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lvl="1" indent="-28575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24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lvl="2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lvl="3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lvl="4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</a:lstStyle>
                    <a:p>
                      <a:pPr marL="0" lvl="0" indent="0" algn="ctr">
                        <a:buNone/>
                      </a:pPr>
                      <a:r>
                        <a:rPr lang="zh-CN" altLang="en-US" sz="28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观察氢氧化钠的颜色</a:t>
                      </a:r>
                      <a:endParaRPr lang="zh-CN" altLang="en-US" sz="2800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T="45724" marB="45724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 vert="horz" wrap="square"/>
                    <a:lstStyle>
                      <a:lvl1pPr marL="34290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80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lvl="1" indent="-28575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24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lvl="2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lvl="3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lvl="4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</a:lstStyle>
                    <a:p>
                      <a:pPr marL="0" lvl="0" indent="0" algn="ctr">
                        <a:buNone/>
                      </a:pPr>
                      <a:r>
                        <a:rPr lang="zh-CN" altLang="en-US" sz="2800" b="1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   </a:t>
                      </a:r>
                      <a:endParaRPr lang="zh-CN" altLang="en-US" sz="2800" b="1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T="45724" marB="45724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23137"/>
                      </a:srgbClr>
                    </a:solidFill>
                  </a:tcPr>
                </a:tc>
                <a:tc>
                  <a:txBody>
                    <a:bodyPr vert="horz" wrap="square"/>
                    <a:lstStyle>
                      <a:lvl1pPr marL="34290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80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lvl="1" indent="-28575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24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lvl="2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lvl="3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lvl="4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</a:lstStyle>
                    <a:p>
                      <a:pPr marL="0" lvl="0" indent="0" algn="ctr">
                        <a:buNone/>
                      </a:pPr>
                      <a:endParaRPr lang="zh-CN" altLang="en-US" sz="2800" b="1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T="45724" marB="45724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rgbClr val="D9D9D9">
                        <a:alpha val="23137"/>
                      </a:srgbClr>
                    </a:solidFill>
                  </a:tcPr>
                </a:tc>
              </a:tr>
              <a:tr h="1216274">
                <a:tc>
                  <a:txBody>
                    <a:bodyPr vert="horz" wrap="square"/>
                    <a:lstStyle>
                      <a:lvl1pPr marL="34290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80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lvl="1" indent="-28575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24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lvl="2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lvl="3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lvl="4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</a:lstStyle>
                    <a:p>
                      <a:pPr marL="0" lvl="0" indent="0" algn="ctr">
                        <a:buNone/>
                      </a:pPr>
                      <a:r>
                        <a:rPr lang="zh-CN" altLang="en-US" sz="28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将氢氧化钠放在表面皿上，放置一会儿</a:t>
                      </a:r>
                      <a:endParaRPr lang="zh-CN" altLang="en-US" sz="2800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T="45724" marB="45724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 vert="horz" wrap="square"/>
                    <a:lstStyle>
                      <a:lvl1pPr marL="34290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80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lvl="1" indent="-28575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24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lvl="2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lvl="3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lvl="4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</a:lstStyle>
                    <a:p>
                      <a:pPr marL="0" lvl="0" indent="0" algn="ctr">
                        <a:buNone/>
                      </a:pPr>
                      <a:endParaRPr lang="zh-CN" altLang="en-US" sz="28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T="45724" marB="45724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23137"/>
                      </a:srgbClr>
                    </a:solidFill>
                  </a:tcPr>
                </a:tc>
                <a:tc>
                  <a:txBody>
                    <a:bodyPr vert="horz" wrap="square"/>
                    <a:lstStyle>
                      <a:lvl1pPr marL="34290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80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lvl="1" indent="-28575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24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lvl="2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lvl="3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lvl="4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</a:lstStyle>
                    <a:p>
                      <a:pPr marL="0" lvl="0" indent="0" algn="ctr">
                        <a:buNone/>
                      </a:pPr>
                      <a:endParaRPr lang="zh-CN" altLang="en-US" sz="28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T="45724" marB="45724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23137"/>
                      </a:srgbClr>
                    </a:solidFill>
                  </a:tcPr>
                </a:tc>
              </a:tr>
              <a:tr h="1590511">
                <a:tc>
                  <a:txBody>
                    <a:bodyPr vert="horz" wrap="square"/>
                    <a:lstStyle>
                      <a:lvl1pPr marL="34290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80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lvl="1" indent="-28575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24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lvl="2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lvl="3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lvl="4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</a:lstStyle>
                    <a:p>
                      <a:pPr marL="0" lvl="0" indent="0" algn="ctr">
                        <a:buNone/>
                      </a:pPr>
                      <a:r>
                        <a:rPr lang="zh-CN" altLang="en-US" sz="2800" b="1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将氢氧化钠放入盛有水的烧杯中，用温度计测量溶液温度的变化</a:t>
                      </a:r>
                      <a:endParaRPr lang="zh-CN" altLang="en-US" sz="2800" b="1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T="45724" marB="45724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 vert="horz" wrap="square"/>
                    <a:lstStyle>
                      <a:lvl1pPr marL="34290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80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lvl="1" indent="-28575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24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lvl="2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lvl="3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lvl="4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</a:lstStyle>
                    <a:p>
                      <a:pPr marL="0" lvl="0" indent="0" algn="ctr">
                        <a:buNone/>
                      </a:pPr>
                      <a:endParaRPr lang="zh-CN" altLang="en-US" sz="2800" b="1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T="45724" marB="45724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23137"/>
                      </a:srgbClr>
                    </a:solidFill>
                  </a:tcPr>
                </a:tc>
                <a:tc>
                  <a:txBody>
                    <a:bodyPr vert="horz" wrap="square"/>
                    <a:lstStyle>
                      <a:lvl1pPr marL="342900" lvl="0" indent="-342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80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1pPr>
                      <a:lvl2pPr marL="742950" lvl="1" indent="-28575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24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2pPr>
                      <a:lvl3pPr marL="1143000" lvl="2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3pPr>
                      <a:lvl4pPr marL="1600200" lvl="3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–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4pPr>
                      <a:lvl5pPr marL="2057400" lvl="4" indent="-2286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1800" b="0" i="0" u="none" kern="1200" baseline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宋体" panose="02010600030101010101" pitchFamily="2" charset="-122"/>
                        </a:defRPr>
                      </a:lvl5pPr>
                    </a:lstStyle>
                    <a:p>
                      <a:pPr marL="0" lvl="0" indent="0" algn="ctr">
                        <a:buNone/>
                      </a:pPr>
                      <a:endParaRPr lang="zh-CN" altLang="en-US" sz="2800" b="1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T="45724" marB="45724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23137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7" name="文本框 37912"/>
          <p:cNvSpPr txBox="1">
            <a:spLocks noChangeArrowheads="1"/>
          </p:cNvSpPr>
          <p:nvPr/>
        </p:nvSpPr>
        <p:spPr bwMode="auto">
          <a:xfrm>
            <a:off x="5376427" y="1635463"/>
            <a:ext cx="234042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>
                <a:latin typeface="微软雅黑" panose="020b0503020204020204" pitchFamily="34" charset="-122"/>
                <a:ea typeface="微软雅黑" panose="020b0503020204020204" pitchFamily="34" charset="-122"/>
              </a:rPr>
              <a:t>白色片状固体</a:t>
            </a:r>
            <a:endParaRPr lang="zh-CN" altLang="en-US" sz="28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文本框 37913"/>
          <p:cNvSpPr txBox="1">
            <a:spLocks noChangeArrowheads="1"/>
          </p:cNvSpPr>
          <p:nvPr/>
        </p:nvSpPr>
        <p:spPr bwMode="auto">
          <a:xfrm>
            <a:off x="5116287" y="3775366"/>
            <a:ext cx="306977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/>
              <a:t>    </a:t>
            </a:r>
            <a:r>
              <a:rPr lang="zh-CN" altLang="en-US" sz="2800">
                <a:latin typeface="微软雅黑" panose="020b0503020204020204" pitchFamily="34" charset="-122"/>
                <a:ea typeface="微软雅黑" panose="020b0503020204020204" pitchFamily="34" charset="-122"/>
              </a:rPr>
              <a:t>读数上升</a:t>
            </a:r>
            <a:endParaRPr lang="en-US" altLang="zh-CN" sz="280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800">
                <a:latin typeface="微软雅黑" panose="020b0503020204020204" pitchFamily="34" charset="-122"/>
                <a:ea typeface="微软雅黑" panose="020b0503020204020204" pitchFamily="34" charset="-122"/>
              </a:rPr>
              <a:t>    外壁</a:t>
            </a:r>
            <a:r>
              <a:rPr lang="zh-CN" altLang="en-US" sz="2800">
                <a:latin typeface="微软雅黑" panose="020b0503020204020204" pitchFamily="34" charset="-122"/>
                <a:ea typeface="微软雅黑" panose="020b0503020204020204" pitchFamily="34" charset="-122"/>
              </a:rPr>
              <a:t>发烫</a:t>
            </a:r>
            <a:endParaRPr lang="en-US" altLang="en-US" sz="28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5441992" y="2384049"/>
            <a:ext cx="2078915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表面潮湿并逐渐溶解</a:t>
            </a:r>
            <a:endParaRPr lang="zh-CN" altLang="en-US" sz="28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7944713" y="2607636"/>
            <a:ext cx="306074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zh-CN" altLang="en-US" sz="2800" b="1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吸收空气中的水分</a:t>
            </a:r>
            <a:endParaRPr lang="zh-CN" altLang="en-US" sz="2800" b="1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8153400" y="3738599"/>
            <a:ext cx="2677885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zh-CN" altLang="en-US" sz="2800" b="1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氢氧化钠溶解时放出大量的热</a:t>
            </a:r>
            <a:endParaRPr lang="zh-CN" altLang="en-US" sz="2800" b="1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1091444" y="5099227"/>
            <a:ext cx="10345009" cy="13088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氢氧化钠曝露在空气中容易吸收水分，表面潮湿并逐渐溶解，这种现象叫做</a:t>
            </a:r>
            <a:r>
              <a:rPr lang="zh-CN" altLang="en-US" sz="2800" b="1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潮解</a:t>
            </a: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。因此，氢氧化钠可用作某些气体的</a:t>
            </a:r>
            <a:r>
              <a:rPr lang="zh-CN" altLang="en-US" sz="2800" b="1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干燥剂</a:t>
            </a: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8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0" name="文本框 129"/>
          <p:cNvSpPr txBox="1"/>
          <p:nvPr/>
        </p:nvSpPr>
        <p:spPr>
          <a:xfrm>
            <a:off x="881744" y="152400"/>
            <a:ext cx="6585856" cy="6622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lnSpc>
                <a:spcPct val="150000"/>
              </a:lnSpc>
            </a:pPr>
            <a:r>
              <a:rPr lang="zh-CN" altLang="en-US" sz="2800" b="1">
                <a:solidFill>
                  <a:srgbClr val="258B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实验 </a:t>
            </a:r>
            <a:r>
              <a:rPr lang="en-US" altLang="zh-CN" sz="2800" b="1">
                <a:solidFill>
                  <a:srgbClr val="258B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10 – 5    </a:t>
            </a:r>
            <a:r>
              <a:rPr lang="zh-CN" altLang="en-US" sz="2800" b="1">
                <a:solidFill>
                  <a:srgbClr val="258B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探究氢氧化钠的物理性质</a:t>
            </a:r>
            <a:endParaRPr lang="zh-CN" altLang="en-US" sz="2800" b="1">
              <a:solidFill>
                <a:srgbClr val="258BFD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" name="对话气泡: 椭圆形 4"/>
          <p:cNvSpPr/>
          <p:nvPr/>
        </p:nvSpPr>
        <p:spPr>
          <a:xfrm>
            <a:off x="6270172" y="3429000"/>
            <a:ext cx="2100942" cy="1665514"/>
          </a:xfrm>
          <a:prstGeom prst="wedgeEllipseCallout">
            <a:avLst>
              <a:gd name="adj1" fmla="val 84348"/>
              <a:gd name="adj2" fmla="val 25245"/>
            </a:avLst>
          </a:prstGeom>
        </p:spPr>
        <p:style>
          <a:lnRef idx="1">
            <a:schemeClr val="accent6"/>
          </a:lnRef>
          <a:fillRef idx="3">
            <a:schemeClr val="accent6"/>
          </a:fillRef>
          <a:effectRef idx="2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3200" b="1"/>
              <a:t>生石灰</a:t>
            </a:r>
            <a:endParaRPr lang="en-US" altLang="zh-CN" sz="3200" b="1"/>
          </a:p>
          <a:p>
            <a:pPr algn="ctr"/>
            <a:r>
              <a:rPr lang="zh-CN" altLang="en-US" sz="3200" b="1"/>
              <a:t>浓硫酸</a:t>
            </a:r>
            <a:endParaRPr lang="zh-CN" altLang="en-US" sz="3200" b="1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dur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3" grpId="0"/>
      <p:bldP spid="4" grpId="0"/>
      <p:bldP spid="8" grpId="0"/>
      <p:bldP spid="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8" name="Freeform 5"/>
          <p:cNvSpPr/>
          <p:nvPr/>
        </p:nvSpPr>
        <p:spPr bwMode="auto">
          <a:xfrm rot="-1800000">
            <a:off x="846906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" name="Freeform 5"/>
          <p:cNvSpPr/>
          <p:nvPr/>
        </p:nvSpPr>
        <p:spPr bwMode="auto">
          <a:xfrm rot="-1800000">
            <a:off x="1829169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" name="Freeform 5"/>
          <p:cNvSpPr/>
          <p:nvPr/>
        </p:nvSpPr>
        <p:spPr bwMode="auto">
          <a:xfrm rot="-1800000">
            <a:off x="2811432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" name="Freeform 5"/>
          <p:cNvSpPr/>
          <p:nvPr/>
        </p:nvSpPr>
        <p:spPr bwMode="auto">
          <a:xfrm rot="-1800000">
            <a:off x="3793695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4775958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5758221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6740484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7722747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8705010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9687273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84690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1829169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2811432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3793695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4775958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5758221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6740484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7722747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8705010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9687273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1066953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84690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1829169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2811432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3793695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4775958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5758221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6740484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7722747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8705010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9687273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1066953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84690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1829169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2811432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3793695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4775958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5758221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6740484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7722747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8705010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9687273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1066953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84690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1829169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2811432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3793695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4775958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5758221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6740484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7722747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8705010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9687273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1066953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84690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1829169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2811432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3793695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4775958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5758221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6740484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7722747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8705010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9687273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1066953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84690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1829169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2811432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3793695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4775958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5758221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6740484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7722747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8705010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9687273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1066953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84690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1829169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2811432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3793695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4775958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5758221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6740484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7722747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8705010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9687273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1066953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84690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1829169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2811432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3793695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4775958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5758221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6740484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7722747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8705010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9687273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1066953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84690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1829169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2811432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3793695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4775958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5758221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6740484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7722747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8705010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9687273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1066953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84690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1829169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2811432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3793695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4775958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5758221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6740484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7722747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8705010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9687273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1066953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" name="矩形 12"/>
          <p:cNvSpPr/>
          <p:nvPr/>
        </p:nvSpPr>
        <p:spPr>
          <a:xfrm>
            <a:off x="-11804" y="1083464"/>
            <a:ext cx="6281015" cy="5043790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992833" y="2319889"/>
            <a:ext cx="3916278" cy="26015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氢氧化钠是一种重要的化工原料，广泛应用于肥皂、石油、造纸、纺织和印染等工业。</a:t>
            </a:r>
            <a:endParaRPr lang="zh-CN" altLang="en-US" sz="28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" name="Picture"/>
          <p:cNvPicPr>
            <a:picLocks noChangeAspect="1"/>
          </p:cNvPicPr>
          <p:nvPr/>
        </p:nvPicPr>
        <p:blipFill>
          <a:blip r:embed="rId3"/>
          <a:srcRect r="-69"/>
          <a:stretch>
            <a:fillRect/>
          </a:stretch>
        </p:blipFill>
        <p:spPr>
          <a:xfrm>
            <a:off x="8830991" y="3793704"/>
            <a:ext cx="2528081" cy="2528081"/>
          </a:xfrm>
          <a:prstGeom prst="rect">
            <a:avLst/>
          </a:prstGeom>
          <a:ln w="38100" cap="sq">
            <a:solidFill>
              <a:schemeClr val="bg1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5" name="Picture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28525" y="920363"/>
            <a:ext cx="2530547" cy="2530547"/>
          </a:xfrm>
          <a:prstGeom prst="rect">
            <a:avLst/>
          </a:prstGeom>
          <a:ln w="38100" cap="sq">
            <a:solidFill>
              <a:schemeClr val="bg1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777408" y="3781718"/>
            <a:ext cx="2540067" cy="2540067"/>
          </a:xfrm>
          <a:prstGeom prst="rect">
            <a:avLst/>
          </a:prstGeom>
          <a:ln w="38100" cap="sq">
            <a:solidFill>
              <a:schemeClr val="bg1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786928" y="898453"/>
            <a:ext cx="2530547" cy="2530547"/>
          </a:xfrm>
          <a:prstGeom prst="rect">
            <a:avLst/>
          </a:prstGeom>
          <a:ln w="38100" cap="sq">
            <a:solidFill>
              <a:schemeClr val="bg1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6" name="文本框 5"/>
          <p:cNvSpPr txBox="1"/>
          <p:nvPr/>
        </p:nvSpPr>
        <p:spPr>
          <a:xfrm>
            <a:off x="906236" y="86232"/>
            <a:ext cx="6101442" cy="662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lnSpc>
                <a:spcPct val="150000"/>
              </a:lnSpc>
            </a:pPr>
            <a:r>
              <a:rPr lang="zh-CN" altLang="en-US" sz="2800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氢氧化钠的用途</a:t>
            </a:r>
            <a:endParaRPr lang="zh-CN" altLang="en-US" sz="2800" b="1">
              <a:solidFill>
                <a:srgbClr val="258BFD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/>
</p:sld>
</file>

<file path=ppt/slides/slide8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5" name="Freeform 5"/>
          <p:cNvSpPr/>
          <p:nvPr/>
        </p:nvSpPr>
        <p:spPr bwMode="auto">
          <a:xfrm rot="-1800000">
            <a:off x="846906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" name="Freeform 5"/>
          <p:cNvSpPr/>
          <p:nvPr/>
        </p:nvSpPr>
        <p:spPr bwMode="auto">
          <a:xfrm rot="-1800000">
            <a:off x="1829169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" name="Freeform 5"/>
          <p:cNvSpPr/>
          <p:nvPr/>
        </p:nvSpPr>
        <p:spPr bwMode="auto">
          <a:xfrm rot="-1800000">
            <a:off x="2811432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" name="Freeform 5"/>
          <p:cNvSpPr/>
          <p:nvPr/>
        </p:nvSpPr>
        <p:spPr bwMode="auto">
          <a:xfrm rot="-1800000">
            <a:off x="3793695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" name="Freeform 5"/>
          <p:cNvSpPr/>
          <p:nvPr/>
        </p:nvSpPr>
        <p:spPr bwMode="auto">
          <a:xfrm rot="-1800000">
            <a:off x="4775958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" name="Freeform 5"/>
          <p:cNvSpPr/>
          <p:nvPr/>
        </p:nvSpPr>
        <p:spPr bwMode="auto">
          <a:xfrm rot="-1800000">
            <a:off x="5758221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" name="Freeform 5"/>
          <p:cNvSpPr/>
          <p:nvPr/>
        </p:nvSpPr>
        <p:spPr bwMode="auto">
          <a:xfrm rot="-1800000">
            <a:off x="6740484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" name="Freeform 5"/>
          <p:cNvSpPr/>
          <p:nvPr/>
        </p:nvSpPr>
        <p:spPr bwMode="auto">
          <a:xfrm rot="-1800000">
            <a:off x="7722747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" name="Freeform 5"/>
          <p:cNvSpPr/>
          <p:nvPr/>
        </p:nvSpPr>
        <p:spPr bwMode="auto">
          <a:xfrm rot="-1800000">
            <a:off x="8705010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9687273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84690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1829169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2811432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3793695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4775958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5758221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6740484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7722747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8705010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9687273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1066953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84690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1829169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2811432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3793695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4775958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5758221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6740484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7722747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8705010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9687273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1066953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84690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1829169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2811432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3793695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4775958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5758221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6740484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7722747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8705010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9687273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1066953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84690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1829169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2811432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3793695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4775958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5758221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6740484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7722747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8705010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9687273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1066953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84690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1829169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2811432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3793695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4775958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5758221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6740484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7722747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8705010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9687273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1066953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84690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1829169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2811432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3793695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4775958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5758221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6740484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7722747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8705010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9687273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1066953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84690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1829169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2811432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3793695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4775958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5758221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6740484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7722747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8705010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9687273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1066953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84690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1829169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2811432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3793695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4775958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5758221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6740484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7722747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8705010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9687273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1066953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84690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1829169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2811432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3793695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4775958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5758221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6740484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7722747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8705010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9687273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1066953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84690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1829169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2811432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3793695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4775958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5758221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6740484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7722747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8705010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9687273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1066953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" name="矩形 8"/>
          <p:cNvSpPr/>
          <p:nvPr/>
        </p:nvSpPr>
        <p:spPr>
          <a:xfrm>
            <a:off x="806759" y="157605"/>
            <a:ext cx="2088232" cy="662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lnSpc>
                <a:spcPct val="150000"/>
              </a:lnSpc>
            </a:pPr>
            <a:r>
              <a:rPr lang="zh-CN" altLang="en-US" sz="2800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氢氧化钙</a:t>
            </a:r>
            <a:endParaRPr lang="zh-CN" altLang="en-US" sz="2800" b="1">
              <a:solidFill>
                <a:srgbClr val="258BFD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pic>
        <p:nvPicPr>
          <p:cNvPr id="20" name="图片 19"/>
          <p:cNvPicPr>
            <a:picLocks noChangeAspect="1"/>
          </p:cNvPicPr>
          <p:nvPr/>
        </p:nvPicPr>
        <p:blipFill>
          <a:blip r:embed="rId3"/>
          <a:srcRect r="7255"/>
          <a:stretch>
            <a:fillRect/>
          </a:stretch>
        </p:blipFill>
        <p:spPr>
          <a:xfrm>
            <a:off x="6312024" y="2257421"/>
            <a:ext cx="4785955" cy="3213029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sp>
        <p:nvSpPr>
          <p:cNvPr id="21" name="矩形 20"/>
          <p:cNvSpPr/>
          <p:nvPr/>
        </p:nvSpPr>
        <p:spPr>
          <a:xfrm>
            <a:off x="1487488" y="1916832"/>
            <a:ext cx="3888432" cy="38942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氢氧化钙也是一种常见的碱，俗称</a:t>
            </a:r>
            <a:r>
              <a:rPr lang="zh-CN" altLang="en-US" sz="2800" b="1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熟石灰或消石灰</a:t>
            </a: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8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氢氧化钙对皮肤、衣服等有腐蚀作用，使用时要注意安全。</a:t>
            </a:r>
            <a:endParaRPr lang="zh-CN" altLang="en-US" sz="28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p:transition/>
  <p:timing/>
</p:sld>
</file>

<file path=ppt/slides/slide9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15" name="Freeform 5"/>
          <p:cNvSpPr/>
          <p:nvPr/>
        </p:nvSpPr>
        <p:spPr bwMode="auto">
          <a:xfrm rot="-1800000">
            <a:off x="846906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1829169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2811432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3793695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4775958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5758221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6740484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7722747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8705010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9687273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84690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1829169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2811432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3793695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4775958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5758221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6740484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7722747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8705010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9687273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1066953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84690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1829169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2811432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3793695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4775958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5758221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6740484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7722747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8705010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9687273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1066953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84690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1829169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2811432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3793695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4775958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5758221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6740484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7722747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8705010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9687273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1066953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84690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1829169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2811432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3793695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4775958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5758221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6740484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7722747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8705010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9687273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1066953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84690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1829169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2811432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3793695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4775958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5758221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6740484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7722747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8705010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9687273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1066953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84690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1829169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2811432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3793695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4775958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5758221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6740484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7722747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8705010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9687273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1066953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84690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1829169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2811432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3793695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4775958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5758221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6740484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7722747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8705010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9687273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1066953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84690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1829169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2811432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3793695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4775958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5758221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6740484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7722747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8705010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9687273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1066953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84690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1829169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2811432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3793695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4775958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5758221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6740484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7722747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5" name="Freeform 5"/>
          <p:cNvSpPr/>
          <p:nvPr/>
        </p:nvSpPr>
        <p:spPr bwMode="auto">
          <a:xfrm rot="-1800000">
            <a:off x="8705010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6" name="Freeform 5"/>
          <p:cNvSpPr/>
          <p:nvPr/>
        </p:nvSpPr>
        <p:spPr bwMode="auto">
          <a:xfrm rot="-1800000">
            <a:off x="9687273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7" name="Freeform 5"/>
          <p:cNvSpPr/>
          <p:nvPr/>
        </p:nvSpPr>
        <p:spPr bwMode="auto">
          <a:xfrm rot="-1800000">
            <a:off x="1066953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8" name="Freeform 5"/>
          <p:cNvSpPr/>
          <p:nvPr/>
        </p:nvSpPr>
        <p:spPr bwMode="auto">
          <a:xfrm rot="-1800000">
            <a:off x="84690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9" name="Freeform 5"/>
          <p:cNvSpPr/>
          <p:nvPr/>
        </p:nvSpPr>
        <p:spPr bwMode="auto">
          <a:xfrm rot="-1800000">
            <a:off x="1829169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0" name="Freeform 5"/>
          <p:cNvSpPr/>
          <p:nvPr/>
        </p:nvSpPr>
        <p:spPr bwMode="auto">
          <a:xfrm rot="-1800000">
            <a:off x="2811432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1" name="Freeform 5"/>
          <p:cNvSpPr/>
          <p:nvPr/>
        </p:nvSpPr>
        <p:spPr bwMode="auto">
          <a:xfrm rot="-1800000">
            <a:off x="3793695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2" name="Freeform 5"/>
          <p:cNvSpPr/>
          <p:nvPr/>
        </p:nvSpPr>
        <p:spPr bwMode="auto">
          <a:xfrm rot="-1800000">
            <a:off x="4775958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3" name="Freeform 5"/>
          <p:cNvSpPr/>
          <p:nvPr/>
        </p:nvSpPr>
        <p:spPr bwMode="auto">
          <a:xfrm rot="-1800000">
            <a:off x="5758221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4" name="Freeform 5"/>
          <p:cNvSpPr/>
          <p:nvPr/>
        </p:nvSpPr>
        <p:spPr bwMode="auto">
          <a:xfrm rot="-1800000">
            <a:off x="6740484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5" name="Freeform 5"/>
          <p:cNvSpPr/>
          <p:nvPr/>
        </p:nvSpPr>
        <p:spPr bwMode="auto">
          <a:xfrm rot="-1800000">
            <a:off x="7722747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6" name="Freeform 5"/>
          <p:cNvSpPr/>
          <p:nvPr/>
        </p:nvSpPr>
        <p:spPr bwMode="auto">
          <a:xfrm rot="-1800000">
            <a:off x="8705010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7" name="Freeform 5"/>
          <p:cNvSpPr/>
          <p:nvPr/>
        </p:nvSpPr>
        <p:spPr bwMode="auto">
          <a:xfrm rot="-1800000">
            <a:off x="9687273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8" name="Freeform 5"/>
          <p:cNvSpPr/>
          <p:nvPr/>
        </p:nvSpPr>
        <p:spPr bwMode="auto">
          <a:xfrm rot="-1800000">
            <a:off x="1066953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graphicFrame>
        <p:nvGraphicFramePr>
          <p:cNvPr id="10" name="表格 9"/>
          <p:cNvGraphicFramePr>
            <a:graphicFrameLocks noGrp="1"/>
          </p:cNvGraphicFramePr>
          <p:nvPr/>
        </p:nvGraphicFramePr>
        <p:xfrm>
          <a:off x="3967605" y="1052737"/>
          <a:ext cx="7920880" cy="2376263"/>
        </p:xfrm>
        <a:graphic>
          <a:graphicData uri="http://schemas.openxmlformats.org/drawingml/2006/table">
            <a:tbl>
              <a:tblPr/>
              <a:tblGrid>
                <a:gridCol w="3888432"/>
                <a:gridCol w="4032448"/>
              </a:tblGrid>
              <a:tr h="592827">
                <a:tc>
                  <a:txBody>
                    <a:bodyPr vert="horz" wrap="square"/>
                    <a:lstStyle/>
                    <a:p>
                      <a:pPr marL="0" lvl="0" indent="0" algn="ctr">
                        <a:buNone/>
                      </a:pPr>
                      <a:endParaRPr lang="zh-CN" altLang="en-US" sz="2800" b="1">
                        <a:solidFill>
                          <a:schemeClr val="bg1"/>
                        </a:solidFill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1432" marR="91432" marT="45739" marB="45739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58BFD"/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lvl="0" indent="0" algn="ctr">
                        <a:buNone/>
                      </a:pPr>
                      <a:r>
                        <a:rPr lang="zh-CN" altLang="en-US" sz="2800" b="1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现象</a:t>
                      </a:r>
                      <a:endParaRPr lang="zh-CN" altLang="en-US" sz="2800" b="1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1432" marR="91432" marT="45739" marB="45739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58BFD"/>
                    </a:solidFill>
                  </a:tcPr>
                </a:tc>
              </a:tr>
              <a:tr h="593025">
                <a:tc>
                  <a:txBody>
                    <a:bodyPr vert="horz" wrap="square"/>
                    <a:lstStyle/>
                    <a:p>
                      <a:pPr marL="0" lvl="0" indent="0" algn="ctr">
                        <a:buNone/>
                      </a:pPr>
                      <a:r>
                        <a:rPr lang="zh-CN" altLang="en-US" sz="2800" b="1"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颜色、状态</a:t>
                      </a:r>
                      <a:endParaRPr lang="zh-CN" altLang="en-US" sz="2800" b="1"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1432" marR="91432" marT="45739" marB="45739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lvl="0" indent="0" algn="ctr">
                        <a:buNone/>
                      </a:pPr>
                      <a:endParaRPr lang="zh-CN" altLang="en-US" sz="2800" b="1"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1432" marR="91432" marT="45739" marB="45739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23922"/>
                      </a:srgbClr>
                    </a:solidFill>
                  </a:tcPr>
                </a:tc>
              </a:tr>
              <a:tr h="597386">
                <a:tc>
                  <a:txBody>
                    <a:bodyPr vert="horz" wrap="square"/>
                    <a:lstStyle/>
                    <a:p>
                      <a:pPr marL="0" lvl="0" indent="0" algn="ctr">
                        <a:buNone/>
                      </a:pPr>
                      <a:r>
                        <a:rPr lang="zh-CN" altLang="en-US" sz="2800" b="1"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在水中的溶解情况</a:t>
                      </a:r>
                      <a:endParaRPr lang="zh-CN" altLang="en-US" sz="2800" b="1"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1432" marR="91432" marT="45739" marB="45739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lvl="0" indent="0" algn="ctr">
                        <a:buNone/>
                      </a:pPr>
                      <a:endParaRPr lang="zh-CN" altLang="en-US" sz="2800" b="1"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1432" marR="91432" marT="45739" marB="45739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23922"/>
                      </a:srgbClr>
                    </a:solidFill>
                  </a:tcPr>
                </a:tc>
              </a:tr>
              <a:tr h="593025">
                <a:tc>
                  <a:txBody>
                    <a:bodyPr vert="horz" wrap="square"/>
                    <a:lstStyle/>
                    <a:p>
                      <a:pPr marL="0" lvl="0" indent="0" algn="ctr">
                        <a:buNone/>
                      </a:pPr>
                      <a:r>
                        <a:rPr lang="zh-CN" altLang="en-US" sz="2800" b="1"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向澄清溶液中通入</a:t>
                      </a:r>
                      <a:r>
                        <a:rPr lang="en-US" altLang="zh-CN" sz="2800" b="1"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CO</a:t>
                      </a:r>
                      <a:r>
                        <a:rPr lang="en-US" altLang="zh-CN" sz="2800" b="1" baseline="-25000"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2</a:t>
                      </a:r>
                      <a:endParaRPr lang="zh-CN" altLang="en-US" sz="2800" b="1" baseline="-25000"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1432" marR="91432" marT="45739" marB="45739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lvl="0" indent="0" algn="ctr">
                        <a:buNone/>
                      </a:pPr>
                      <a:endParaRPr lang="zh-CN" altLang="en-US" sz="2800" b="1"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1432" marR="91432" marT="45739" marB="45739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23922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12" name="文本框 11"/>
          <p:cNvSpPr txBox="1">
            <a:spLocks noChangeArrowheads="1"/>
          </p:cNvSpPr>
          <p:nvPr/>
        </p:nvSpPr>
        <p:spPr bwMode="auto">
          <a:xfrm>
            <a:off x="8512210" y="1743899"/>
            <a:ext cx="278670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白色粉末状固体</a:t>
            </a:r>
            <a:endParaRPr lang="zh-CN" altLang="en-US" sz="280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文本框 12"/>
          <p:cNvSpPr txBox="1">
            <a:spLocks noChangeArrowheads="1"/>
          </p:cNvSpPr>
          <p:nvPr/>
        </p:nvSpPr>
        <p:spPr bwMode="auto">
          <a:xfrm>
            <a:off x="8086071" y="2246438"/>
            <a:ext cx="345638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zh-CN" altLang="en-US" sz="280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微溶</a:t>
            </a:r>
            <a:r>
              <a:rPr lang="zh-CN" altLang="en-US" sz="28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于水</a:t>
            </a:r>
            <a:endParaRPr lang="zh-CN" altLang="en-US" sz="280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4" name="文本框 13"/>
          <p:cNvSpPr txBox="1">
            <a:spLocks noChangeArrowheads="1"/>
          </p:cNvSpPr>
          <p:nvPr/>
        </p:nvSpPr>
        <p:spPr bwMode="auto">
          <a:xfrm>
            <a:off x="9154759" y="2905780"/>
            <a:ext cx="136255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80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变浑浊</a:t>
            </a:r>
            <a:endParaRPr lang="zh-CN" altLang="en-US" sz="280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4011148" y="3656882"/>
            <a:ext cx="7920880" cy="19549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>
              <a:defRPr sz="2800" b="0"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2000" b="1"/>
            </a:lvl2pPr>
            <a:lvl3pPr>
              <a:defRPr sz="2000" b="1"/>
            </a:lvl3pPr>
            <a:lvl4pPr>
              <a:defRPr sz="2000" b="1"/>
            </a:lvl4pPr>
            <a:lvl5pPr>
              <a:defRPr sz="2000" b="1"/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/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/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/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/>
            </a:lvl9pPr>
          </a:lstStyle>
          <a:p>
            <a:pPr>
              <a:lnSpc>
                <a:spcPct val="150000"/>
              </a:lnSpc>
            </a:pPr>
            <a:r>
              <a:rPr lang="zh-CN" altLang="en-US" b="1">
                <a:latin typeface="Times New Roman" panose="02020603050405020304" pitchFamily="18" charset="0"/>
                <a:cs typeface="Times New Roman" panose="02020603050405020304" pitchFamily="18" charset="0"/>
              </a:rPr>
              <a:t>氢氧化钙</a:t>
            </a:r>
            <a:r>
              <a:rPr lang="zh-CN" altLang="en-US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微</a:t>
            </a:r>
            <a:r>
              <a:rPr lang="zh-CN" altLang="en-US" b="1">
                <a:latin typeface="Times New Roman" panose="02020603050405020304" pitchFamily="18" charset="0"/>
                <a:cs typeface="Times New Roman" panose="02020603050405020304" pitchFamily="18" charset="0"/>
              </a:rPr>
              <a:t>溶于水，其水溶液俗称</a:t>
            </a:r>
            <a:r>
              <a:rPr lang="zh-CN" altLang="en-US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石灰水</a:t>
            </a:r>
            <a:r>
              <a:rPr lang="zh-CN" altLang="en-US" b="1">
                <a:latin typeface="Times New Roman" panose="02020603050405020304" pitchFamily="18" charset="0"/>
                <a:cs typeface="Times New Roman" panose="02020603050405020304" pitchFamily="18" charset="0"/>
              </a:rPr>
              <a:t>。当石灰水中存在较多未溶解的熟石灰时，称为</a:t>
            </a:r>
            <a:r>
              <a:rPr lang="zh-CN" altLang="en-US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石灰乳或石灰浆</a:t>
            </a:r>
            <a:r>
              <a:rPr lang="zh-CN" altLang="en-US" b="1">
                <a:latin typeface="Times New Roman" panose="02020603050405020304" pitchFamily="18" charset="0"/>
                <a:cs typeface="Times New Roman" panose="02020603050405020304" pitchFamily="18" charset="0"/>
              </a:rPr>
              <a:t>。</a:t>
            </a:r>
            <a:endParaRPr lang="en-US" altLang="zh-CN" b="1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826226" y="0"/>
            <a:ext cx="6096000" cy="743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>
              <a:lnSpc>
                <a:spcPct val="150000"/>
              </a:lnSpc>
            </a:pPr>
            <a:r>
              <a:rPr lang="zh-CN" altLang="en-US" sz="3200" b="1">
                <a:solidFill>
                  <a:srgbClr val="258B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实验 </a:t>
            </a:r>
            <a:r>
              <a:rPr lang="en-US" altLang="zh-CN" sz="3200" b="1">
                <a:solidFill>
                  <a:srgbClr val="258B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10 – 6   </a:t>
            </a:r>
            <a:r>
              <a:rPr lang="zh-CN" altLang="en-US" sz="3200" b="1">
                <a:solidFill>
                  <a:srgbClr val="258B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氢氧化钙的性质</a:t>
            </a:r>
            <a:endParaRPr lang="zh-CN" altLang="en-US" sz="3200" b="1">
              <a:solidFill>
                <a:srgbClr val="258BFD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aphicFrame>
        <p:nvGraphicFramePr>
          <p:cNvPr id="11" name="图示 10"/>
          <p:cNvGraphicFramePr/>
          <p:nvPr/>
        </p:nvGraphicFramePr>
        <p:xfrm>
          <a:off x="214086" y="1948543"/>
          <a:ext cx="3824515" cy="2754086"/>
        </p:xfrm>
        <a:graphic>
          <a:graphicData uri="http://schemas.openxmlformats.org/drawingml/2006/diagram">
            <dgm:relIds xmlns:dgm="http://schemas.openxmlformats.org/drawingml/2006/diagram" r:dm="rId4" r:lo="rId5" r:qs="rId6" r:cs="rId7"/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14" grpId="0"/>
      <p:bldP spid="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1401" name="文本"/>
          <p:cNvSpPr>
            <a:spLocks noGrp="1"/>
          </p:cNvSpPr>
          <p:nvPr>
            <p:ph type="ctrTitle" idx="4294967295"/>
          </p:nvPr>
        </p:nvSpPr>
        <p:spPr>
          <a:xfrm>
            <a:off x="986970" y="356509"/>
            <a:ext cx="3013529" cy="226422"/>
          </a:xfrm>
          <a:prstGeom prst="rect">
            <a:avLst/>
          </a:prstGeom>
        </p:spPr>
        <p:txBody>
          <a:bodyPr lIns="0" tIns="0" rIns="0" bIns="0">
            <a:noAutofit/>
          </a:bodyPr>
          <a:lstStyle/>
          <a:p>
            <a:pPr>
              <a:lnSpc>
                <a:spcPts val="3600"/>
              </a:lnSpc>
            </a:pPr>
            <a:r>
              <a:rPr lang="zh-CN" altLang="en-US" sz="3200" b="1">
                <a:solidFill>
                  <a:srgbClr val="258BFD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氢氧化钙的用途</a:t>
            </a:r>
            <a:endParaRPr lang="zh-CN" altLang="en-US" sz="3200" b="1">
              <a:solidFill>
                <a:srgbClr val="258BFD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875" name="文本"/>
          <p:cNvSpPr>
            <a:spLocks noGrp="1"/>
          </p:cNvSpPr>
          <p:nvPr>
            <p:ph type="ctrTitle" idx="4294967295"/>
          </p:nvPr>
        </p:nvSpPr>
        <p:spPr>
          <a:xfrm>
            <a:off x="8848953" y="5424351"/>
            <a:ext cx="2752497" cy="1611086"/>
          </a:xfrm>
          <a:prstGeom prst="rect">
            <a:avLst/>
          </a:prstGeom>
        </p:spPr>
        <p:txBody>
          <a:bodyPr lIns="0" tIns="0" rIns="0" bIns="0">
            <a:noAutofit/>
          </a:bodyPr>
          <a:lstStyle/>
          <a:p>
            <a:pPr algn="ctr">
              <a:lnSpc>
                <a:spcPct val="100000"/>
              </a:lnSpc>
            </a:pP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石灰浆</a:t>
            </a:r>
            <a:r>
              <a:rPr lang="en-US" altLang="zh-CN" sz="2800" b="1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+</a:t>
            </a: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硫磺粉</a:t>
            </a:r>
            <a:br>
              <a:rPr lang="en-US" altLang="zh-CN" sz="2800" b="1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</a:b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防虫防冻</a:t>
            </a:r>
            <a:endParaRPr lang="zh-CN" altLang="en-US" sz="2800" b="1"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11404" name="Picture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89"/>
          <a:stretch>
            <a:fillRect/>
          </a:stretch>
        </p:blipFill>
        <p:spPr>
          <a:xfrm>
            <a:off x="566776" y="1033532"/>
            <a:ext cx="2713634" cy="1972558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2041" name="Picture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16"/>
          <a:stretch>
            <a:fillRect/>
          </a:stretch>
        </p:blipFill>
        <p:spPr>
          <a:xfrm>
            <a:off x="8789670" y="3966211"/>
            <a:ext cx="2846070" cy="178615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4" name="图片 3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1065" y="3809987"/>
            <a:ext cx="2667915" cy="174499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06604" y="2219807"/>
            <a:ext cx="3677168" cy="241838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5" name="文本框 4"/>
          <p:cNvSpPr txBox="1"/>
          <p:nvPr/>
        </p:nvSpPr>
        <p:spPr>
          <a:xfrm>
            <a:off x="503465" y="5742604"/>
            <a:ext cx="286566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石灰浆粉刷墙壁 </a:t>
            </a:r>
            <a:endParaRPr lang="zh-CN" altLang="en-US" sz="28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7742420" y="2951946"/>
            <a:ext cx="464933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0000"/>
              </a:lnSpc>
            </a:pP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石灰浆</a:t>
            </a:r>
            <a:r>
              <a:rPr lang="en-US" altLang="zh-CN" sz="2800" b="1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+</a:t>
            </a: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硫酸铜</a:t>
            </a:r>
            <a:endParaRPr lang="en-US" altLang="zh-CN" sz="2800" b="1"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algn="ctr">
              <a:lnSpc>
                <a:spcPct val="100000"/>
              </a:lnSpc>
            </a:pP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配波尔多液（农药）杀菌</a:t>
            </a:r>
            <a:endParaRPr lang="zh-CN" altLang="en-US" sz="2800" b="1"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259624" y="3167390"/>
            <a:ext cx="337511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熟石灰</a:t>
            </a:r>
            <a:r>
              <a:rPr lang="en-US" altLang="zh-CN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沙子 </a:t>
            </a:r>
            <a:r>
              <a:rPr lang="en-US" altLang="zh-CN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lang="zh-CN" altLang="en-US" sz="2800" b="1">
                <a:latin typeface="微软雅黑" panose="020b0503020204020204" pitchFamily="34" charset="-122"/>
                <a:ea typeface="微软雅黑" panose="020b0503020204020204" pitchFamily="34" charset="-122"/>
              </a:rPr>
              <a:t>砌砖</a:t>
            </a:r>
            <a:endParaRPr lang="zh-CN" altLang="en-US" sz="28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4052208" y="4982238"/>
            <a:ext cx="629738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3200" b="1">
                <a:latin typeface="微软雅黑" panose="020b0503020204020204" pitchFamily="34" charset="-122"/>
                <a:ea typeface="微软雅黑" panose="020b0503020204020204" pitchFamily="34" charset="-122"/>
              </a:rPr>
              <a:t>熟石灰改良酸性土壤</a:t>
            </a:r>
            <a:endParaRPr lang="zh-CN" altLang="en-US" sz="3200"/>
          </a:p>
        </p:txBody>
      </p:sp>
      <p:pic>
        <p:nvPicPr>
          <p:cNvPr id="17" name="Picture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85859" y="844108"/>
            <a:ext cx="2800351" cy="204239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</p:cSld>
  <p:clrMapOvr>
    <a:masterClrMapping/>
  </p:clrMapOvr>
  <p:transition/>
  <p:timing/>
</p:sld>
</file>

<file path=ppt/slides/slide11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5" name="Freeform 5"/>
          <p:cNvSpPr/>
          <p:nvPr/>
        </p:nvSpPr>
        <p:spPr bwMode="auto">
          <a:xfrm rot="-1800000">
            <a:off x="846906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" name="Freeform 5"/>
          <p:cNvSpPr/>
          <p:nvPr/>
        </p:nvSpPr>
        <p:spPr bwMode="auto">
          <a:xfrm rot="-1800000">
            <a:off x="1829169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" name="Freeform 5"/>
          <p:cNvSpPr/>
          <p:nvPr/>
        </p:nvSpPr>
        <p:spPr bwMode="auto">
          <a:xfrm rot="-1800000">
            <a:off x="2811432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" name="Freeform 5"/>
          <p:cNvSpPr/>
          <p:nvPr/>
        </p:nvSpPr>
        <p:spPr bwMode="auto">
          <a:xfrm rot="-1800000">
            <a:off x="3793695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" name="Freeform 5"/>
          <p:cNvSpPr/>
          <p:nvPr/>
        </p:nvSpPr>
        <p:spPr bwMode="auto">
          <a:xfrm rot="-1800000">
            <a:off x="4775958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" name="Freeform 5"/>
          <p:cNvSpPr/>
          <p:nvPr/>
        </p:nvSpPr>
        <p:spPr bwMode="auto">
          <a:xfrm rot="-1800000">
            <a:off x="5758221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" name="Freeform 5"/>
          <p:cNvSpPr/>
          <p:nvPr/>
        </p:nvSpPr>
        <p:spPr bwMode="auto">
          <a:xfrm rot="-1800000">
            <a:off x="6740484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" name="Freeform 5"/>
          <p:cNvSpPr/>
          <p:nvPr/>
        </p:nvSpPr>
        <p:spPr bwMode="auto">
          <a:xfrm rot="-1800000">
            <a:off x="7722747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3" name="Freeform 5"/>
          <p:cNvSpPr/>
          <p:nvPr/>
        </p:nvSpPr>
        <p:spPr bwMode="auto">
          <a:xfrm rot="-1800000">
            <a:off x="8705010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4" name="Freeform 5"/>
          <p:cNvSpPr/>
          <p:nvPr/>
        </p:nvSpPr>
        <p:spPr bwMode="auto">
          <a:xfrm rot="-1800000">
            <a:off x="9687273" y="3991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5" name="Freeform 5"/>
          <p:cNvSpPr/>
          <p:nvPr/>
        </p:nvSpPr>
        <p:spPr bwMode="auto">
          <a:xfrm rot="-1800000">
            <a:off x="84690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6" name="Freeform 5"/>
          <p:cNvSpPr/>
          <p:nvPr/>
        </p:nvSpPr>
        <p:spPr bwMode="auto">
          <a:xfrm rot="-1800000">
            <a:off x="1829169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7" name="Freeform 5"/>
          <p:cNvSpPr/>
          <p:nvPr/>
        </p:nvSpPr>
        <p:spPr bwMode="auto">
          <a:xfrm rot="-1800000">
            <a:off x="2811432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8" name="Freeform 5"/>
          <p:cNvSpPr/>
          <p:nvPr/>
        </p:nvSpPr>
        <p:spPr bwMode="auto">
          <a:xfrm rot="-1800000">
            <a:off x="3793695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9" name="Freeform 5"/>
          <p:cNvSpPr/>
          <p:nvPr/>
        </p:nvSpPr>
        <p:spPr bwMode="auto">
          <a:xfrm rot="-1800000">
            <a:off x="4775958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5"/>
          <p:cNvSpPr/>
          <p:nvPr/>
        </p:nvSpPr>
        <p:spPr bwMode="auto">
          <a:xfrm rot="-1800000">
            <a:off x="5758221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5"/>
          <p:cNvSpPr/>
          <p:nvPr/>
        </p:nvSpPr>
        <p:spPr bwMode="auto">
          <a:xfrm rot="-1800000">
            <a:off x="6740484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5"/>
          <p:cNvSpPr/>
          <p:nvPr/>
        </p:nvSpPr>
        <p:spPr bwMode="auto">
          <a:xfrm rot="-1800000">
            <a:off x="7722747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5"/>
          <p:cNvSpPr/>
          <p:nvPr/>
        </p:nvSpPr>
        <p:spPr bwMode="auto">
          <a:xfrm rot="-1800000">
            <a:off x="8705010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5"/>
          <p:cNvSpPr/>
          <p:nvPr/>
        </p:nvSpPr>
        <p:spPr bwMode="auto">
          <a:xfrm rot="-1800000">
            <a:off x="9687273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5"/>
          <p:cNvSpPr/>
          <p:nvPr/>
        </p:nvSpPr>
        <p:spPr bwMode="auto">
          <a:xfrm rot="-1800000">
            <a:off x="10669536" y="9823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"/>
          <p:cNvSpPr/>
          <p:nvPr/>
        </p:nvSpPr>
        <p:spPr bwMode="auto">
          <a:xfrm rot="-1800000">
            <a:off x="84690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"/>
          <p:cNvSpPr/>
          <p:nvPr/>
        </p:nvSpPr>
        <p:spPr bwMode="auto">
          <a:xfrm rot="-1800000">
            <a:off x="1829169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"/>
          <p:cNvSpPr/>
          <p:nvPr/>
        </p:nvSpPr>
        <p:spPr bwMode="auto">
          <a:xfrm rot="-1800000">
            <a:off x="2811432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"/>
          <p:cNvSpPr/>
          <p:nvPr/>
        </p:nvSpPr>
        <p:spPr bwMode="auto">
          <a:xfrm rot="-1800000">
            <a:off x="3793695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"/>
          <p:cNvSpPr/>
          <p:nvPr/>
        </p:nvSpPr>
        <p:spPr bwMode="auto">
          <a:xfrm rot="-1800000">
            <a:off x="4775958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"/>
          <p:cNvSpPr/>
          <p:nvPr/>
        </p:nvSpPr>
        <p:spPr bwMode="auto">
          <a:xfrm rot="-1800000">
            <a:off x="5758221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"/>
          <p:cNvSpPr/>
          <p:nvPr/>
        </p:nvSpPr>
        <p:spPr bwMode="auto">
          <a:xfrm rot="-1800000">
            <a:off x="6740484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"/>
          <p:cNvSpPr/>
          <p:nvPr/>
        </p:nvSpPr>
        <p:spPr bwMode="auto">
          <a:xfrm rot="-1800000">
            <a:off x="7722747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"/>
          <p:cNvSpPr/>
          <p:nvPr/>
        </p:nvSpPr>
        <p:spPr bwMode="auto">
          <a:xfrm rot="-1800000">
            <a:off x="8705010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"/>
          <p:cNvSpPr/>
          <p:nvPr/>
        </p:nvSpPr>
        <p:spPr bwMode="auto">
          <a:xfrm rot="-1800000">
            <a:off x="9687273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"/>
          <p:cNvSpPr/>
          <p:nvPr/>
        </p:nvSpPr>
        <p:spPr bwMode="auto">
          <a:xfrm rot="-1800000">
            <a:off x="10669536" y="15655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"/>
          <p:cNvSpPr/>
          <p:nvPr/>
        </p:nvSpPr>
        <p:spPr bwMode="auto">
          <a:xfrm rot="-1800000">
            <a:off x="84690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"/>
          <p:cNvSpPr/>
          <p:nvPr/>
        </p:nvSpPr>
        <p:spPr bwMode="auto">
          <a:xfrm rot="-1800000">
            <a:off x="1829169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"/>
          <p:cNvSpPr/>
          <p:nvPr/>
        </p:nvSpPr>
        <p:spPr bwMode="auto">
          <a:xfrm rot="-1800000">
            <a:off x="2811432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"/>
          <p:cNvSpPr/>
          <p:nvPr/>
        </p:nvSpPr>
        <p:spPr bwMode="auto">
          <a:xfrm rot="-1800000">
            <a:off x="3793695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"/>
          <p:cNvSpPr/>
          <p:nvPr/>
        </p:nvSpPr>
        <p:spPr bwMode="auto">
          <a:xfrm rot="-1800000">
            <a:off x="4775958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"/>
          <p:cNvSpPr/>
          <p:nvPr/>
        </p:nvSpPr>
        <p:spPr bwMode="auto">
          <a:xfrm rot="-1800000">
            <a:off x="5758221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"/>
          <p:cNvSpPr/>
          <p:nvPr/>
        </p:nvSpPr>
        <p:spPr bwMode="auto">
          <a:xfrm rot="-1800000">
            <a:off x="6740484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5"/>
          <p:cNvSpPr/>
          <p:nvPr/>
        </p:nvSpPr>
        <p:spPr bwMode="auto">
          <a:xfrm rot="-1800000">
            <a:off x="7722747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"/>
          <p:cNvSpPr/>
          <p:nvPr/>
        </p:nvSpPr>
        <p:spPr bwMode="auto">
          <a:xfrm rot="-1800000">
            <a:off x="8705010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"/>
          <p:cNvSpPr/>
          <p:nvPr/>
        </p:nvSpPr>
        <p:spPr bwMode="auto">
          <a:xfrm rot="-1800000">
            <a:off x="9687273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"/>
          <p:cNvSpPr/>
          <p:nvPr/>
        </p:nvSpPr>
        <p:spPr bwMode="auto">
          <a:xfrm rot="-1800000">
            <a:off x="10669536" y="21487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5"/>
          <p:cNvSpPr/>
          <p:nvPr/>
        </p:nvSpPr>
        <p:spPr bwMode="auto">
          <a:xfrm rot="-1800000">
            <a:off x="84690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5"/>
          <p:cNvSpPr/>
          <p:nvPr/>
        </p:nvSpPr>
        <p:spPr bwMode="auto">
          <a:xfrm rot="-1800000">
            <a:off x="1829169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5"/>
          <p:cNvSpPr/>
          <p:nvPr/>
        </p:nvSpPr>
        <p:spPr bwMode="auto">
          <a:xfrm rot="-1800000">
            <a:off x="2811432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5"/>
          <p:cNvSpPr/>
          <p:nvPr/>
        </p:nvSpPr>
        <p:spPr bwMode="auto">
          <a:xfrm rot="-1800000">
            <a:off x="3793695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5"/>
          <p:cNvSpPr/>
          <p:nvPr/>
        </p:nvSpPr>
        <p:spPr bwMode="auto">
          <a:xfrm rot="-1800000">
            <a:off x="4775958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5"/>
          <p:cNvSpPr/>
          <p:nvPr/>
        </p:nvSpPr>
        <p:spPr bwMode="auto">
          <a:xfrm rot="-1800000">
            <a:off x="5758221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5"/>
          <p:cNvSpPr/>
          <p:nvPr/>
        </p:nvSpPr>
        <p:spPr bwMode="auto">
          <a:xfrm rot="-1800000">
            <a:off x="6740484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"/>
          <p:cNvSpPr/>
          <p:nvPr/>
        </p:nvSpPr>
        <p:spPr bwMode="auto">
          <a:xfrm rot="-1800000">
            <a:off x="7722747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"/>
          <p:cNvSpPr/>
          <p:nvPr/>
        </p:nvSpPr>
        <p:spPr bwMode="auto">
          <a:xfrm rot="-1800000">
            <a:off x="8705010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"/>
          <p:cNvSpPr/>
          <p:nvPr/>
        </p:nvSpPr>
        <p:spPr bwMode="auto">
          <a:xfrm rot="-1800000">
            <a:off x="9687273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"/>
          <p:cNvSpPr/>
          <p:nvPr/>
        </p:nvSpPr>
        <p:spPr bwMode="auto">
          <a:xfrm rot="-1800000">
            <a:off x="10669536" y="27320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"/>
          <p:cNvSpPr/>
          <p:nvPr/>
        </p:nvSpPr>
        <p:spPr bwMode="auto">
          <a:xfrm rot="-1800000">
            <a:off x="84690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"/>
          <p:cNvSpPr/>
          <p:nvPr/>
        </p:nvSpPr>
        <p:spPr bwMode="auto">
          <a:xfrm rot="-1800000">
            <a:off x="1829169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"/>
          <p:cNvSpPr/>
          <p:nvPr/>
        </p:nvSpPr>
        <p:spPr bwMode="auto">
          <a:xfrm rot="-1800000">
            <a:off x="2811432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"/>
          <p:cNvSpPr/>
          <p:nvPr/>
        </p:nvSpPr>
        <p:spPr bwMode="auto">
          <a:xfrm rot="-1800000">
            <a:off x="3793695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"/>
          <p:cNvSpPr/>
          <p:nvPr/>
        </p:nvSpPr>
        <p:spPr bwMode="auto">
          <a:xfrm rot="-1800000">
            <a:off x="4775958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"/>
          <p:cNvSpPr/>
          <p:nvPr/>
        </p:nvSpPr>
        <p:spPr bwMode="auto">
          <a:xfrm rot="-1800000">
            <a:off x="5758221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"/>
          <p:cNvSpPr/>
          <p:nvPr/>
        </p:nvSpPr>
        <p:spPr bwMode="auto">
          <a:xfrm rot="-1800000">
            <a:off x="6740484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"/>
          <p:cNvSpPr/>
          <p:nvPr/>
        </p:nvSpPr>
        <p:spPr bwMode="auto">
          <a:xfrm rot="-1800000">
            <a:off x="7722747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"/>
          <p:cNvSpPr/>
          <p:nvPr/>
        </p:nvSpPr>
        <p:spPr bwMode="auto">
          <a:xfrm rot="-1800000">
            <a:off x="8705010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"/>
          <p:cNvSpPr/>
          <p:nvPr/>
        </p:nvSpPr>
        <p:spPr bwMode="auto">
          <a:xfrm rot="-1800000">
            <a:off x="9687273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5"/>
          <p:cNvSpPr/>
          <p:nvPr/>
        </p:nvSpPr>
        <p:spPr bwMode="auto">
          <a:xfrm rot="-1800000">
            <a:off x="10669536" y="33152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5"/>
          <p:cNvSpPr/>
          <p:nvPr/>
        </p:nvSpPr>
        <p:spPr bwMode="auto">
          <a:xfrm rot="-1800000">
            <a:off x="84690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5"/>
          <p:cNvSpPr/>
          <p:nvPr/>
        </p:nvSpPr>
        <p:spPr bwMode="auto">
          <a:xfrm rot="-1800000">
            <a:off x="1829169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5"/>
          <p:cNvSpPr/>
          <p:nvPr/>
        </p:nvSpPr>
        <p:spPr bwMode="auto">
          <a:xfrm rot="-1800000">
            <a:off x="2811432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5"/>
          <p:cNvSpPr/>
          <p:nvPr/>
        </p:nvSpPr>
        <p:spPr bwMode="auto">
          <a:xfrm rot="-1800000">
            <a:off x="3793695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5"/>
          <p:cNvSpPr/>
          <p:nvPr/>
        </p:nvSpPr>
        <p:spPr bwMode="auto">
          <a:xfrm rot="-1800000">
            <a:off x="4775958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5"/>
          <p:cNvSpPr/>
          <p:nvPr/>
        </p:nvSpPr>
        <p:spPr bwMode="auto">
          <a:xfrm rot="-1800000">
            <a:off x="5758221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5"/>
          <p:cNvSpPr/>
          <p:nvPr/>
        </p:nvSpPr>
        <p:spPr bwMode="auto">
          <a:xfrm rot="-1800000">
            <a:off x="6740484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5"/>
          <p:cNvSpPr/>
          <p:nvPr/>
        </p:nvSpPr>
        <p:spPr bwMode="auto">
          <a:xfrm rot="-1800000">
            <a:off x="7722747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5"/>
          <p:cNvSpPr/>
          <p:nvPr/>
        </p:nvSpPr>
        <p:spPr bwMode="auto">
          <a:xfrm rot="-1800000">
            <a:off x="8705010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5"/>
          <p:cNvSpPr/>
          <p:nvPr/>
        </p:nvSpPr>
        <p:spPr bwMode="auto">
          <a:xfrm rot="-1800000">
            <a:off x="9687273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5"/>
          <p:cNvSpPr/>
          <p:nvPr/>
        </p:nvSpPr>
        <p:spPr bwMode="auto">
          <a:xfrm rot="-1800000">
            <a:off x="10669536" y="38984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5"/>
          <p:cNvSpPr/>
          <p:nvPr/>
        </p:nvSpPr>
        <p:spPr bwMode="auto">
          <a:xfrm rot="-1800000">
            <a:off x="84690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5"/>
          <p:cNvSpPr/>
          <p:nvPr/>
        </p:nvSpPr>
        <p:spPr bwMode="auto">
          <a:xfrm rot="-1800000">
            <a:off x="1829169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5"/>
          <p:cNvSpPr/>
          <p:nvPr/>
        </p:nvSpPr>
        <p:spPr bwMode="auto">
          <a:xfrm rot="-1800000">
            <a:off x="2811432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5"/>
          <p:cNvSpPr/>
          <p:nvPr/>
        </p:nvSpPr>
        <p:spPr bwMode="auto">
          <a:xfrm rot="-1800000">
            <a:off x="3793695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5"/>
          <p:cNvSpPr/>
          <p:nvPr/>
        </p:nvSpPr>
        <p:spPr bwMode="auto">
          <a:xfrm rot="-1800000">
            <a:off x="4775958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5"/>
          <p:cNvSpPr/>
          <p:nvPr/>
        </p:nvSpPr>
        <p:spPr bwMode="auto">
          <a:xfrm rot="-1800000">
            <a:off x="5758221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5"/>
          <p:cNvSpPr/>
          <p:nvPr/>
        </p:nvSpPr>
        <p:spPr bwMode="auto">
          <a:xfrm rot="-1800000">
            <a:off x="6740484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5"/>
          <p:cNvSpPr/>
          <p:nvPr/>
        </p:nvSpPr>
        <p:spPr bwMode="auto">
          <a:xfrm rot="-1800000">
            <a:off x="7722747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5"/>
          <p:cNvSpPr/>
          <p:nvPr/>
        </p:nvSpPr>
        <p:spPr bwMode="auto">
          <a:xfrm rot="-1800000">
            <a:off x="8705010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5"/>
          <p:cNvSpPr/>
          <p:nvPr/>
        </p:nvSpPr>
        <p:spPr bwMode="auto">
          <a:xfrm rot="-1800000">
            <a:off x="9687273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5"/>
          <p:cNvSpPr/>
          <p:nvPr/>
        </p:nvSpPr>
        <p:spPr bwMode="auto">
          <a:xfrm rot="-1800000">
            <a:off x="10669536" y="448167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5"/>
          <p:cNvSpPr/>
          <p:nvPr/>
        </p:nvSpPr>
        <p:spPr bwMode="auto">
          <a:xfrm rot="-1800000">
            <a:off x="84690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5"/>
          <p:cNvSpPr/>
          <p:nvPr/>
        </p:nvSpPr>
        <p:spPr bwMode="auto">
          <a:xfrm rot="-1800000">
            <a:off x="1829169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5"/>
          <p:cNvSpPr/>
          <p:nvPr/>
        </p:nvSpPr>
        <p:spPr bwMode="auto">
          <a:xfrm rot="-1800000">
            <a:off x="2811432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5" name="Freeform 5"/>
          <p:cNvSpPr/>
          <p:nvPr/>
        </p:nvSpPr>
        <p:spPr bwMode="auto">
          <a:xfrm rot="-1800000">
            <a:off x="3793695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5"/>
          <p:cNvSpPr/>
          <p:nvPr/>
        </p:nvSpPr>
        <p:spPr bwMode="auto">
          <a:xfrm rot="-1800000">
            <a:off x="4775958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5"/>
          <p:cNvSpPr/>
          <p:nvPr/>
        </p:nvSpPr>
        <p:spPr bwMode="auto">
          <a:xfrm rot="-1800000">
            <a:off x="5758221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5"/>
          <p:cNvSpPr/>
          <p:nvPr/>
        </p:nvSpPr>
        <p:spPr bwMode="auto">
          <a:xfrm rot="-1800000">
            <a:off x="6740484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5"/>
          <p:cNvSpPr/>
          <p:nvPr/>
        </p:nvSpPr>
        <p:spPr bwMode="auto">
          <a:xfrm rot="-1800000">
            <a:off x="7722747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0" name="Freeform 5"/>
          <p:cNvSpPr/>
          <p:nvPr/>
        </p:nvSpPr>
        <p:spPr bwMode="auto">
          <a:xfrm rot="-1800000">
            <a:off x="8705010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5"/>
          <p:cNvSpPr/>
          <p:nvPr/>
        </p:nvSpPr>
        <p:spPr bwMode="auto">
          <a:xfrm rot="-1800000">
            <a:off x="9687273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5"/>
          <p:cNvSpPr/>
          <p:nvPr/>
        </p:nvSpPr>
        <p:spPr bwMode="auto">
          <a:xfrm rot="-1800000">
            <a:off x="10669536" y="506490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5"/>
          <p:cNvSpPr/>
          <p:nvPr/>
        </p:nvSpPr>
        <p:spPr bwMode="auto">
          <a:xfrm rot="-1800000">
            <a:off x="84690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5"/>
          <p:cNvSpPr/>
          <p:nvPr/>
        </p:nvSpPr>
        <p:spPr bwMode="auto">
          <a:xfrm rot="-1800000">
            <a:off x="1829169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5"/>
          <p:cNvSpPr/>
          <p:nvPr/>
        </p:nvSpPr>
        <p:spPr bwMode="auto">
          <a:xfrm rot="-1800000">
            <a:off x="2811432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5"/>
          <p:cNvSpPr/>
          <p:nvPr/>
        </p:nvSpPr>
        <p:spPr bwMode="auto">
          <a:xfrm rot="-1800000">
            <a:off x="3793695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Freeform 5"/>
          <p:cNvSpPr/>
          <p:nvPr/>
        </p:nvSpPr>
        <p:spPr bwMode="auto">
          <a:xfrm rot="-1800000">
            <a:off x="4775958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8" name="Freeform 5"/>
          <p:cNvSpPr/>
          <p:nvPr/>
        </p:nvSpPr>
        <p:spPr bwMode="auto">
          <a:xfrm rot="-1800000">
            <a:off x="5758221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9" name="Freeform 5"/>
          <p:cNvSpPr/>
          <p:nvPr/>
        </p:nvSpPr>
        <p:spPr bwMode="auto">
          <a:xfrm rot="-1800000">
            <a:off x="6740484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0" name="Freeform 5"/>
          <p:cNvSpPr/>
          <p:nvPr/>
        </p:nvSpPr>
        <p:spPr bwMode="auto">
          <a:xfrm rot="-1800000">
            <a:off x="7722747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1" name="Freeform 5"/>
          <p:cNvSpPr/>
          <p:nvPr/>
        </p:nvSpPr>
        <p:spPr bwMode="auto">
          <a:xfrm rot="-1800000">
            <a:off x="8705010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2" name="Freeform 5"/>
          <p:cNvSpPr/>
          <p:nvPr/>
        </p:nvSpPr>
        <p:spPr bwMode="auto">
          <a:xfrm rot="-1800000">
            <a:off x="9687273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3" name="Freeform 5"/>
          <p:cNvSpPr/>
          <p:nvPr/>
        </p:nvSpPr>
        <p:spPr bwMode="auto">
          <a:xfrm rot="-1800000">
            <a:off x="10669536" y="5648128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4" name="Freeform 5"/>
          <p:cNvSpPr/>
          <p:nvPr/>
        </p:nvSpPr>
        <p:spPr bwMode="auto">
          <a:xfrm rot="-1800000">
            <a:off x="84690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5" name="Freeform 5"/>
          <p:cNvSpPr/>
          <p:nvPr/>
        </p:nvSpPr>
        <p:spPr bwMode="auto">
          <a:xfrm rot="-1800000">
            <a:off x="1829169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6" name="Freeform 5"/>
          <p:cNvSpPr/>
          <p:nvPr/>
        </p:nvSpPr>
        <p:spPr bwMode="auto">
          <a:xfrm rot="-1800000">
            <a:off x="2811432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7" name="Freeform 5"/>
          <p:cNvSpPr/>
          <p:nvPr/>
        </p:nvSpPr>
        <p:spPr bwMode="auto">
          <a:xfrm rot="-1800000">
            <a:off x="3793695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8" name="Freeform 5"/>
          <p:cNvSpPr/>
          <p:nvPr/>
        </p:nvSpPr>
        <p:spPr bwMode="auto">
          <a:xfrm rot="-1800000">
            <a:off x="4775958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19" name="Freeform 5"/>
          <p:cNvSpPr/>
          <p:nvPr/>
        </p:nvSpPr>
        <p:spPr bwMode="auto">
          <a:xfrm rot="-1800000">
            <a:off x="5758221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0" name="Freeform 5"/>
          <p:cNvSpPr/>
          <p:nvPr/>
        </p:nvSpPr>
        <p:spPr bwMode="auto">
          <a:xfrm rot="-1800000">
            <a:off x="6740484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1" name="Freeform 5"/>
          <p:cNvSpPr/>
          <p:nvPr/>
        </p:nvSpPr>
        <p:spPr bwMode="auto">
          <a:xfrm rot="-1800000">
            <a:off x="7722747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2" name="Freeform 5"/>
          <p:cNvSpPr/>
          <p:nvPr/>
        </p:nvSpPr>
        <p:spPr bwMode="auto">
          <a:xfrm rot="-1800000">
            <a:off x="8705010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3" name="Freeform 5"/>
          <p:cNvSpPr/>
          <p:nvPr/>
        </p:nvSpPr>
        <p:spPr bwMode="auto">
          <a:xfrm rot="-1800000">
            <a:off x="9687273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24" name="Freeform 5"/>
          <p:cNvSpPr/>
          <p:nvPr/>
        </p:nvSpPr>
        <p:spPr bwMode="auto">
          <a:xfrm rot="-1800000">
            <a:off x="10669536" y="6231353"/>
            <a:ext cx="675557" cy="227544"/>
          </a:xfrm>
          <a:custGeom>
            <a:gdLst>
              <a:gd name="T0" fmla="*/ 716 w 1134"/>
              <a:gd name="T1" fmla="*/ 356 h 375"/>
              <a:gd name="T2" fmla="*/ 553 w 1134"/>
              <a:gd name="T3" fmla="*/ 245 h 375"/>
              <a:gd name="T4" fmla="*/ 498 w 1134"/>
              <a:gd name="T5" fmla="*/ 335 h 375"/>
              <a:gd name="T6" fmla="*/ 510 w 1134"/>
              <a:gd name="T7" fmla="*/ 284 h 375"/>
              <a:gd name="T8" fmla="*/ 586 w 1134"/>
              <a:gd name="T9" fmla="*/ 156 h 375"/>
              <a:gd name="T10" fmla="*/ 621 w 1134"/>
              <a:gd name="T11" fmla="*/ 156 h 375"/>
              <a:gd name="T12" fmla="*/ 288 w 1134"/>
              <a:gd name="T13" fmla="*/ 144 h 375"/>
              <a:gd name="T14" fmla="*/ 363 w 1134"/>
              <a:gd name="T15" fmla="*/ 232 h 375"/>
              <a:gd name="T16" fmla="*/ 218 w 1134"/>
              <a:gd name="T17" fmla="*/ 317 h 375"/>
              <a:gd name="T18" fmla="*/ 98 w 1134"/>
              <a:gd name="T19" fmla="*/ 372 h 375"/>
              <a:gd name="T20" fmla="*/ 164 w 1134"/>
              <a:gd name="T21" fmla="*/ 301 h 375"/>
              <a:gd name="T22" fmla="*/ 0 w 1134"/>
              <a:gd name="T23" fmla="*/ 232 h 375"/>
              <a:gd name="T24" fmla="*/ 214 w 1134"/>
              <a:gd name="T25" fmla="*/ 190 h 375"/>
              <a:gd name="T26" fmla="*/ 1040 w 1134"/>
              <a:gd name="T27" fmla="*/ 7 h 375"/>
              <a:gd name="T28" fmla="*/ 1011 w 1134"/>
              <a:gd name="T29" fmla="*/ 41 h 375"/>
              <a:gd name="T30" fmla="*/ 893 w 1134"/>
              <a:gd name="T31" fmla="*/ 19 h 375"/>
              <a:gd name="T32" fmla="*/ 928 w 1134"/>
              <a:gd name="T33" fmla="*/ 150 h 375"/>
              <a:gd name="T34" fmla="*/ 929 w 1134"/>
              <a:gd name="T35" fmla="*/ 101 h 375"/>
              <a:gd name="T36" fmla="*/ 979 w 1134"/>
              <a:gd name="T37" fmla="*/ 101 h 375"/>
              <a:gd name="T38" fmla="*/ 1046 w 1134"/>
              <a:gd name="T39" fmla="*/ 150 h 375"/>
              <a:gd name="T40" fmla="*/ 1066 w 1134"/>
              <a:gd name="T41" fmla="*/ 313 h 375"/>
              <a:gd name="T42" fmla="*/ 1134 w 1134"/>
              <a:gd name="T43" fmla="*/ 261 h 375"/>
              <a:gd name="T44" fmla="*/ 1074 w 1134"/>
              <a:gd name="T45" fmla="*/ 360 h 375"/>
              <a:gd name="T46" fmla="*/ 995 w 1134"/>
              <a:gd name="T47" fmla="*/ 150 h 375"/>
              <a:gd name="T48" fmla="*/ 853 w 1134"/>
              <a:gd name="T49" fmla="*/ 327 h 375"/>
              <a:gd name="T50" fmla="*/ 803 w 1134"/>
              <a:gd name="T51" fmla="*/ 196 h 375"/>
              <a:gd name="T52" fmla="*/ 842 w 1134"/>
              <a:gd name="T53" fmla="*/ 4 h 375"/>
              <a:gd name="T54" fmla="*/ 434 w 1134"/>
              <a:gd name="T55" fmla="*/ 122 h 375"/>
              <a:gd name="T56" fmla="*/ 518 w 1134"/>
              <a:gd name="T57" fmla="*/ 104 h 375"/>
              <a:gd name="T58" fmla="*/ 507 w 1134"/>
              <a:gd name="T59" fmla="*/ 254 h 375"/>
              <a:gd name="T60" fmla="*/ 434 w 1134"/>
              <a:gd name="T61" fmla="*/ 165 h 375"/>
              <a:gd name="T62" fmla="*/ 446 w 1134"/>
              <a:gd name="T63" fmla="*/ 3 h 375"/>
              <a:gd name="T64" fmla="*/ 627 w 1134"/>
              <a:gd name="T65" fmla="*/ 39 h 375"/>
              <a:gd name="T66" fmla="*/ 613 w 1134"/>
              <a:gd name="T67" fmla="*/ 82 h 375"/>
              <a:gd name="T68" fmla="*/ 671 w 1134"/>
              <a:gd name="T69" fmla="*/ 192 h 375"/>
              <a:gd name="T70" fmla="*/ 671 w 1134"/>
              <a:gd name="T71" fmla="*/ 235 h 375"/>
              <a:gd name="T72" fmla="*/ 640 w 1134"/>
              <a:gd name="T73" fmla="*/ 369 h 375"/>
              <a:gd name="T74" fmla="*/ 599 w 1134"/>
              <a:gd name="T75" fmla="*/ 328 h 375"/>
              <a:gd name="T76" fmla="*/ 524 w 1134"/>
              <a:gd name="T77" fmla="*/ 235 h 375"/>
              <a:gd name="T78" fmla="*/ 517 w 1134"/>
              <a:gd name="T79" fmla="*/ 156 h 375"/>
              <a:gd name="T80" fmla="*/ 563 w 1134"/>
              <a:gd name="T81" fmla="*/ 82 h 375"/>
              <a:gd name="T82" fmla="*/ 577 w 1134"/>
              <a:gd name="T83" fmla="*/ 39 h 375"/>
              <a:gd name="T84" fmla="*/ 218 w 1134"/>
              <a:gd name="T85" fmla="*/ 60 h 375"/>
              <a:gd name="T86" fmla="*/ 282 w 1134"/>
              <a:gd name="T87" fmla="*/ 8 h 375"/>
              <a:gd name="T88" fmla="*/ 356 w 1134"/>
              <a:gd name="T89" fmla="*/ 72 h 375"/>
              <a:gd name="T90" fmla="*/ 303 w 1134"/>
              <a:gd name="T91" fmla="*/ 117 h 375"/>
              <a:gd name="T92" fmla="*/ 6 w 1134"/>
              <a:gd name="T93" fmla="*/ 164 h 375"/>
              <a:gd name="T94" fmla="*/ 35 w 1134"/>
              <a:gd name="T95" fmla="*/ 30 h 375"/>
              <a:gd name="T96" fmla="*/ 104 w 1134"/>
              <a:gd name="T97" fmla="*/ 72 h 375"/>
              <a:gd name="T98" fmla="*/ 183 w 1134"/>
              <a:gd name="T99" fmla="*/ 0 h 375"/>
            </a:gdLst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34" h="375">
                <a:moveTo>
                  <a:pt x="710" y="247"/>
                </a:moveTo>
                <a:cubicBezTo>
                  <a:pt x="725" y="275"/>
                  <a:pt x="740" y="304"/>
                  <a:pt x="755" y="336"/>
                </a:cubicBezTo>
                <a:lnTo>
                  <a:pt x="716" y="356"/>
                </a:lnTo>
                <a:cubicBezTo>
                  <a:pt x="702" y="322"/>
                  <a:pt x="687" y="292"/>
                  <a:pt x="673" y="265"/>
                </a:cubicBezTo>
                <a:lnTo>
                  <a:pt x="710" y="247"/>
                </a:lnTo>
                <a:close/>
                <a:moveTo>
                  <a:pt x="553" y="245"/>
                </a:moveTo>
                <a:lnTo>
                  <a:pt x="596" y="264"/>
                </a:lnTo>
                <a:cubicBezTo>
                  <a:pt x="579" y="296"/>
                  <a:pt x="560" y="328"/>
                  <a:pt x="537" y="360"/>
                </a:cubicBezTo>
                <a:cubicBezTo>
                  <a:pt x="527" y="352"/>
                  <a:pt x="514" y="344"/>
                  <a:pt x="498" y="335"/>
                </a:cubicBezTo>
                <a:lnTo>
                  <a:pt x="387" y="354"/>
                </a:lnTo>
                <a:lnTo>
                  <a:pt x="378" y="302"/>
                </a:lnTo>
                <a:cubicBezTo>
                  <a:pt x="419" y="297"/>
                  <a:pt x="463" y="291"/>
                  <a:pt x="510" y="284"/>
                </a:cubicBezTo>
                <a:cubicBezTo>
                  <a:pt x="510" y="296"/>
                  <a:pt x="510" y="308"/>
                  <a:pt x="510" y="317"/>
                </a:cubicBezTo>
                <a:cubicBezTo>
                  <a:pt x="528" y="292"/>
                  <a:pt x="542" y="268"/>
                  <a:pt x="553" y="245"/>
                </a:cubicBezTo>
                <a:close/>
                <a:moveTo>
                  <a:pt x="586" y="156"/>
                </a:moveTo>
                <a:lnTo>
                  <a:pt x="572" y="192"/>
                </a:lnTo>
                <a:lnTo>
                  <a:pt x="621" y="192"/>
                </a:lnTo>
                <a:lnTo>
                  <a:pt x="621" y="156"/>
                </a:lnTo>
                <a:lnTo>
                  <a:pt x="586" y="156"/>
                </a:lnTo>
                <a:close/>
                <a:moveTo>
                  <a:pt x="77" y="144"/>
                </a:moveTo>
                <a:lnTo>
                  <a:pt x="288" y="144"/>
                </a:lnTo>
                <a:lnTo>
                  <a:pt x="288" y="189"/>
                </a:lnTo>
                <a:lnTo>
                  <a:pt x="223" y="232"/>
                </a:lnTo>
                <a:lnTo>
                  <a:pt x="363" y="232"/>
                </a:lnTo>
                <a:lnTo>
                  <a:pt x="363" y="279"/>
                </a:lnTo>
                <a:lnTo>
                  <a:pt x="218" y="279"/>
                </a:lnTo>
                <a:lnTo>
                  <a:pt x="218" y="317"/>
                </a:lnTo>
                <a:cubicBezTo>
                  <a:pt x="218" y="334"/>
                  <a:pt x="213" y="348"/>
                  <a:pt x="203" y="357"/>
                </a:cubicBezTo>
                <a:cubicBezTo>
                  <a:pt x="194" y="367"/>
                  <a:pt x="179" y="372"/>
                  <a:pt x="159" y="372"/>
                </a:cubicBezTo>
                <a:cubicBezTo>
                  <a:pt x="139" y="372"/>
                  <a:pt x="119" y="372"/>
                  <a:pt x="98" y="372"/>
                </a:cubicBezTo>
                <a:cubicBezTo>
                  <a:pt x="94" y="355"/>
                  <a:pt x="90" y="338"/>
                  <a:pt x="85" y="323"/>
                </a:cubicBezTo>
                <a:cubicBezTo>
                  <a:pt x="104" y="324"/>
                  <a:pt x="122" y="324"/>
                  <a:pt x="137" y="324"/>
                </a:cubicBezTo>
                <a:cubicBezTo>
                  <a:pt x="155" y="324"/>
                  <a:pt x="164" y="316"/>
                  <a:pt x="164" y="301"/>
                </a:cubicBezTo>
                <a:lnTo>
                  <a:pt x="164" y="279"/>
                </a:lnTo>
                <a:lnTo>
                  <a:pt x="0" y="279"/>
                </a:lnTo>
                <a:lnTo>
                  <a:pt x="0" y="232"/>
                </a:lnTo>
                <a:lnTo>
                  <a:pt x="164" y="232"/>
                </a:lnTo>
                <a:lnTo>
                  <a:pt x="164" y="222"/>
                </a:lnTo>
                <a:lnTo>
                  <a:pt x="214" y="190"/>
                </a:lnTo>
                <a:lnTo>
                  <a:pt x="77" y="190"/>
                </a:lnTo>
                <a:lnTo>
                  <a:pt x="77" y="144"/>
                </a:lnTo>
                <a:close/>
                <a:moveTo>
                  <a:pt x="1040" y="7"/>
                </a:moveTo>
                <a:cubicBezTo>
                  <a:pt x="1064" y="21"/>
                  <a:pt x="1087" y="37"/>
                  <a:pt x="1107" y="54"/>
                </a:cubicBezTo>
                <a:lnTo>
                  <a:pt x="1075" y="91"/>
                </a:lnTo>
                <a:cubicBezTo>
                  <a:pt x="1064" y="82"/>
                  <a:pt x="1043" y="65"/>
                  <a:pt x="1011" y="41"/>
                </a:cubicBezTo>
                <a:lnTo>
                  <a:pt x="1040" y="7"/>
                </a:lnTo>
                <a:close/>
                <a:moveTo>
                  <a:pt x="842" y="4"/>
                </a:moveTo>
                <a:lnTo>
                  <a:pt x="893" y="19"/>
                </a:lnTo>
                <a:cubicBezTo>
                  <a:pt x="882" y="53"/>
                  <a:pt x="868" y="85"/>
                  <a:pt x="853" y="114"/>
                </a:cubicBezTo>
                <a:lnTo>
                  <a:pt x="853" y="324"/>
                </a:lnTo>
                <a:cubicBezTo>
                  <a:pt x="898" y="286"/>
                  <a:pt x="923" y="228"/>
                  <a:pt x="928" y="150"/>
                </a:cubicBezTo>
                <a:lnTo>
                  <a:pt x="867" y="150"/>
                </a:lnTo>
                <a:lnTo>
                  <a:pt x="867" y="101"/>
                </a:lnTo>
                <a:lnTo>
                  <a:pt x="929" y="101"/>
                </a:lnTo>
                <a:cubicBezTo>
                  <a:pt x="930" y="69"/>
                  <a:pt x="930" y="37"/>
                  <a:pt x="930" y="6"/>
                </a:cubicBezTo>
                <a:lnTo>
                  <a:pt x="980" y="6"/>
                </a:lnTo>
                <a:cubicBezTo>
                  <a:pt x="980" y="14"/>
                  <a:pt x="980" y="46"/>
                  <a:pt x="979" y="101"/>
                </a:cubicBezTo>
                <a:lnTo>
                  <a:pt x="1128" y="101"/>
                </a:lnTo>
                <a:lnTo>
                  <a:pt x="1128" y="150"/>
                </a:lnTo>
                <a:lnTo>
                  <a:pt x="1046" y="150"/>
                </a:lnTo>
                <a:lnTo>
                  <a:pt x="1046" y="296"/>
                </a:lnTo>
                <a:cubicBezTo>
                  <a:pt x="1046" y="307"/>
                  <a:pt x="1050" y="313"/>
                  <a:pt x="1059" y="313"/>
                </a:cubicBezTo>
                <a:lnTo>
                  <a:pt x="1066" y="313"/>
                </a:lnTo>
                <a:cubicBezTo>
                  <a:pt x="1073" y="313"/>
                  <a:pt x="1078" y="311"/>
                  <a:pt x="1080" y="306"/>
                </a:cubicBezTo>
                <a:cubicBezTo>
                  <a:pt x="1081" y="301"/>
                  <a:pt x="1084" y="279"/>
                  <a:pt x="1088" y="241"/>
                </a:cubicBezTo>
                <a:cubicBezTo>
                  <a:pt x="1103" y="248"/>
                  <a:pt x="1118" y="255"/>
                  <a:pt x="1134" y="261"/>
                </a:cubicBezTo>
                <a:cubicBezTo>
                  <a:pt x="1131" y="291"/>
                  <a:pt x="1127" y="313"/>
                  <a:pt x="1124" y="325"/>
                </a:cubicBezTo>
                <a:cubicBezTo>
                  <a:pt x="1121" y="338"/>
                  <a:pt x="1116" y="347"/>
                  <a:pt x="1107" y="352"/>
                </a:cubicBezTo>
                <a:cubicBezTo>
                  <a:pt x="1098" y="357"/>
                  <a:pt x="1087" y="360"/>
                  <a:pt x="1074" y="360"/>
                </a:cubicBezTo>
                <a:lnTo>
                  <a:pt x="1043" y="360"/>
                </a:lnTo>
                <a:cubicBezTo>
                  <a:pt x="1011" y="360"/>
                  <a:pt x="995" y="343"/>
                  <a:pt x="995" y="308"/>
                </a:cubicBezTo>
                <a:lnTo>
                  <a:pt x="995" y="150"/>
                </a:lnTo>
                <a:lnTo>
                  <a:pt x="980" y="150"/>
                </a:lnTo>
                <a:cubicBezTo>
                  <a:pt x="977" y="247"/>
                  <a:pt x="946" y="321"/>
                  <a:pt x="889" y="371"/>
                </a:cubicBezTo>
                <a:cubicBezTo>
                  <a:pt x="876" y="354"/>
                  <a:pt x="864" y="339"/>
                  <a:pt x="853" y="327"/>
                </a:cubicBezTo>
                <a:lnTo>
                  <a:pt x="853" y="372"/>
                </a:lnTo>
                <a:lnTo>
                  <a:pt x="803" y="372"/>
                </a:lnTo>
                <a:lnTo>
                  <a:pt x="803" y="196"/>
                </a:lnTo>
                <a:cubicBezTo>
                  <a:pt x="794" y="208"/>
                  <a:pt x="785" y="219"/>
                  <a:pt x="776" y="230"/>
                </a:cubicBezTo>
                <a:cubicBezTo>
                  <a:pt x="772" y="208"/>
                  <a:pt x="768" y="186"/>
                  <a:pt x="762" y="162"/>
                </a:cubicBezTo>
                <a:cubicBezTo>
                  <a:pt x="793" y="125"/>
                  <a:pt x="819" y="72"/>
                  <a:pt x="842" y="4"/>
                </a:cubicBezTo>
                <a:close/>
                <a:moveTo>
                  <a:pt x="446" y="3"/>
                </a:moveTo>
                <a:lnTo>
                  <a:pt x="493" y="22"/>
                </a:lnTo>
                <a:cubicBezTo>
                  <a:pt x="471" y="61"/>
                  <a:pt x="451" y="94"/>
                  <a:pt x="434" y="122"/>
                </a:cubicBezTo>
                <a:lnTo>
                  <a:pt x="458" y="121"/>
                </a:lnTo>
                <a:lnTo>
                  <a:pt x="478" y="86"/>
                </a:lnTo>
                <a:lnTo>
                  <a:pt x="518" y="104"/>
                </a:lnTo>
                <a:lnTo>
                  <a:pt x="455" y="216"/>
                </a:lnTo>
                <a:cubicBezTo>
                  <a:pt x="476" y="213"/>
                  <a:pt x="495" y="210"/>
                  <a:pt x="511" y="207"/>
                </a:cubicBezTo>
                <a:cubicBezTo>
                  <a:pt x="510" y="218"/>
                  <a:pt x="508" y="233"/>
                  <a:pt x="507" y="254"/>
                </a:cubicBezTo>
                <a:cubicBezTo>
                  <a:pt x="455" y="261"/>
                  <a:pt x="420" y="267"/>
                  <a:pt x="402" y="272"/>
                </a:cubicBezTo>
                <a:lnTo>
                  <a:pt x="388" y="230"/>
                </a:lnTo>
                <a:cubicBezTo>
                  <a:pt x="399" y="220"/>
                  <a:pt x="415" y="198"/>
                  <a:pt x="434" y="165"/>
                </a:cubicBezTo>
                <a:lnTo>
                  <a:pt x="392" y="169"/>
                </a:lnTo>
                <a:lnTo>
                  <a:pt x="378" y="126"/>
                </a:lnTo>
                <a:cubicBezTo>
                  <a:pt x="398" y="99"/>
                  <a:pt x="421" y="58"/>
                  <a:pt x="446" y="3"/>
                </a:cubicBezTo>
                <a:close/>
                <a:moveTo>
                  <a:pt x="588" y="3"/>
                </a:moveTo>
                <a:lnTo>
                  <a:pt x="638" y="6"/>
                </a:lnTo>
                <a:lnTo>
                  <a:pt x="627" y="39"/>
                </a:lnTo>
                <a:lnTo>
                  <a:pt x="733" y="39"/>
                </a:lnTo>
                <a:lnTo>
                  <a:pt x="733" y="82"/>
                </a:lnTo>
                <a:lnTo>
                  <a:pt x="613" y="82"/>
                </a:lnTo>
                <a:lnTo>
                  <a:pt x="602" y="113"/>
                </a:lnTo>
                <a:lnTo>
                  <a:pt x="671" y="113"/>
                </a:lnTo>
                <a:lnTo>
                  <a:pt x="671" y="192"/>
                </a:lnTo>
                <a:lnTo>
                  <a:pt x="735" y="192"/>
                </a:lnTo>
                <a:lnTo>
                  <a:pt x="735" y="235"/>
                </a:lnTo>
                <a:lnTo>
                  <a:pt x="671" y="235"/>
                </a:lnTo>
                <a:lnTo>
                  <a:pt x="671" y="306"/>
                </a:lnTo>
                <a:cubicBezTo>
                  <a:pt x="671" y="323"/>
                  <a:pt x="669" y="337"/>
                  <a:pt x="663" y="348"/>
                </a:cubicBezTo>
                <a:cubicBezTo>
                  <a:pt x="658" y="358"/>
                  <a:pt x="650" y="366"/>
                  <a:pt x="640" y="369"/>
                </a:cubicBezTo>
                <a:cubicBezTo>
                  <a:pt x="630" y="373"/>
                  <a:pt x="609" y="375"/>
                  <a:pt x="577" y="375"/>
                </a:cubicBezTo>
                <a:cubicBezTo>
                  <a:pt x="573" y="353"/>
                  <a:pt x="569" y="337"/>
                  <a:pt x="567" y="326"/>
                </a:cubicBezTo>
                <a:cubicBezTo>
                  <a:pt x="579" y="327"/>
                  <a:pt x="589" y="328"/>
                  <a:pt x="599" y="328"/>
                </a:cubicBezTo>
                <a:cubicBezTo>
                  <a:pt x="613" y="328"/>
                  <a:pt x="621" y="317"/>
                  <a:pt x="621" y="294"/>
                </a:cubicBezTo>
                <a:lnTo>
                  <a:pt x="621" y="235"/>
                </a:lnTo>
                <a:lnTo>
                  <a:pt x="524" y="235"/>
                </a:lnTo>
                <a:lnTo>
                  <a:pt x="524" y="186"/>
                </a:lnTo>
                <a:cubicBezTo>
                  <a:pt x="528" y="177"/>
                  <a:pt x="532" y="167"/>
                  <a:pt x="536" y="156"/>
                </a:cubicBezTo>
                <a:lnTo>
                  <a:pt x="517" y="156"/>
                </a:lnTo>
                <a:lnTo>
                  <a:pt x="517" y="113"/>
                </a:lnTo>
                <a:lnTo>
                  <a:pt x="552" y="113"/>
                </a:lnTo>
                <a:lnTo>
                  <a:pt x="563" y="82"/>
                </a:lnTo>
                <a:lnTo>
                  <a:pt x="509" y="82"/>
                </a:lnTo>
                <a:lnTo>
                  <a:pt x="509" y="39"/>
                </a:lnTo>
                <a:lnTo>
                  <a:pt x="577" y="39"/>
                </a:lnTo>
                <a:lnTo>
                  <a:pt x="588" y="3"/>
                </a:lnTo>
                <a:close/>
                <a:moveTo>
                  <a:pt x="183" y="0"/>
                </a:moveTo>
                <a:cubicBezTo>
                  <a:pt x="193" y="16"/>
                  <a:pt x="205" y="35"/>
                  <a:pt x="218" y="60"/>
                </a:cubicBezTo>
                <a:lnTo>
                  <a:pt x="192" y="72"/>
                </a:lnTo>
                <a:lnTo>
                  <a:pt x="238" y="72"/>
                </a:lnTo>
                <a:cubicBezTo>
                  <a:pt x="256" y="47"/>
                  <a:pt x="270" y="26"/>
                  <a:pt x="282" y="8"/>
                </a:cubicBezTo>
                <a:lnTo>
                  <a:pt x="332" y="35"/>
                </a:lnTo>
                <a:lnTo>
                  <a:pt x="302" y="72"/>
                </a:lnTo>
                <a:lnTo>
                  <a:pt x="356" y="72"/>
                </a:lnTo>
                <a:lnTo>
                  <a:pt x="356" y="164"/>
                </a:lnTo>
                <a:lnTo>
                  <a:pt x="303" y="164"/>
                </a:lnTo>
                <a:lnTo>
                  <a:pt x="303" y="117"/>
                </a:lnTo>
                <a:lnTo>
                  <a:pt x="59" y="117"/>
                </a:lnTo>
                <a:lnTo>
                  <a:pt x="59" y="164"/>
                </a:lnTo>
                <a:lnTo>
                  <a:pt x="6" y="164"/>
                </a:lnTo>
                <a:lnTo>
                  <a:pt x="6" y="72"/>
                </a:lnTo>
                <a:lnTo>
                  <a:pt x="67" y="72"/>
                </a:lnTo>
                <a:cubicBezTo>
                  <a:pt x="56" y="57"/>
                  <a:pt x="46" y="43"/>
                  <a:pt x="35" y="30"/>
                </a:cubicBezTo>
                <a:lnTo>
                  <a:pt x="75" y="3"/>
                </a:lnTo>
                <a:cubicBezTo>
                  <a:pt x="90" y="20"/>
                  <a:pt x="105" y="39"/>
                  <a:pt x="120" y="60"/>
                </a:cubicBezTo>
                <a:lnTo>
                  <a:pt x="104" y="72"/>
                </a:lnTo>
                <a:lnTo>
                  <a:pt x="166" y="72"/>
                </a:lnTo>
                <a:cubicBezTo>
                  <a:pt x="156" y="52"/>
                  <a:pt x="146" y="35"/>
                  <a:pt x="137" y="21"/>
                </a:cubicBezTo>
                <a:lnTo>
                  <a:pt x="183" y="0"/>
                </a:lnTo>
                <a:close/>
              </a:path>
            </a:pathLst>
          </a:custGeom>
          <a:solidFill>
            <a:srgbClr val="F2F2F2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1pPr>
            <a:lvl2pPr marL="4572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2pPr>
            <a:lvl3pPr marL="9144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3pPr>
            <a:lvl4pPr marL="13716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4pPr>
            <a:lvl5pPr marL="1828800" algn="l" defTabSz="457200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graphicFrame>
        <p:nvGraphicFramePr>
          <p:cNvPr id="2" name="Group 43"/>
          <p:cNvGraphicFramePr>
            <a:graphicFrameLocks noGrp="1"/>
          </p:cNvGraphicFramePr>
          <p:nvPr/>
        </p:nvGraphicFramePr>
        <p:xfrm>
          <a:off x="599280" y="1340768"/>
          <a:ext cx="10993439" cy="4666910"/>
        </p:xfrm>
        <a:graphic>
          <a:graphicData uri="http://schemas.openxmlformats.org/drawingml/2006/table">
            <a:tbl>
              <a:tblPr/>
              <a:tblGrid>
                <a:gridCol w="1742390"/>
                <a:gridCol w="4836656"/>
                <a:gridCol w="4414393"/>
              </a:tblGrid>
              <a:tr h="576064"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zh-CN" altLang="zh-CN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lToBr>
                    <a:lnBlToTr>
                      <a:noFill/>
                    </a:lnBlToTr>
                    <a:solidFill>
                      <a:srgbClr val="258BFD"/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2400" b="1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氢氧化钠</a:t>
                      </a:r>
                      <a:endParaRPr lang="zh-CN" altLang="en-US" sz="2400" b="1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58BFD"/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zh-CN" altLang="en-US" sz="2400" b="1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氢氧化钙</a:t>
                      </a:r>
                      <a:endParaRPr lang="zh-CN" altLang="en-US" sz="2400" b="1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58BFD"/>
                    </a:solidFill>
                  </a:tcPr>
                </a:tc>
              </a:tr>
              <a:tr h="789011"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俗称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苛性钠、火碱、烧碱（强腐蚀性）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32941"/>
                      </a:srgbClr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熟石灰、消石灰（有腐蚀性）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32941"/>
                      </a:srgbClr>
                    </a:solidFill>
                  </a:tcPr>
                </a:tc>
              </a:tr>
              <a:tr h="459540"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颜色、状态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白色固体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32941"/>
                      </a:srgbClr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白色粉末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32941"/>
                      </a:srgbClr>
                    </a:solidFill>
                  </a:tcPr>
                </a:tc>
              </a:tr>
              <a:tr h="825459"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溶解性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易溶于水，</a:t>
                      </a: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放热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32941"/>
                      </a:srgbClr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微溶于水（溶液俗称石灰水）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32941"/>
                      </a:srgbClr>
                    </a:solidFill>
                  </a:tcPr>
                </a:tc>
              </a:tr>
              <a:tr h="825459"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其他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易潮解（作干燥剂）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32941"/>
                      </a:srgbClr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CaO+H</a:t>
                      </a:r>
                      <a:r>
                        <a:rPr kumimoji="0" lang="en-US" altLang="zh-CN" sz="2400" b="1" i="0" u="none" strike="noStrike" cap="none" normalizeH="0" baseline="-2500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2</a:t>
                      </a: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O==Ca(OH)</a:t>
                      </a:r>
                      <a:r>
                        <a:rPr kumimoji="0" lang="en-US" altLang="zh-CN" sz="2400" b="1" i="0" u="none" strike="noStrike" cap="none" normalizeH="0" baseline="-2500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2</a:t>
                      </a:r>
                      <a:endParaRPr kumimoji="0" lang="en-US" altLang="zh-CN" sz="2400" b="1" i="0" u="none" strike="noStrike" cap="none" normalizeH="0" baseline="-2500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32941"/>
                      </a:srgbClr>
                    </a:solidFill>
                  </a:tcPr>
                </a:tc>
              </a:tr>
              <a:tr h="1191377"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用途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化工原料：广泛用于肥皂、石油、造纸、纺织、印染等。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32941"/>
                      </a:srgbClr>
                    </a:solidFill>
                  </a:tcPr>
                </a:tc>
                <a:tc>
                  <a:txBody>
                    <a:bodyPr vert="horz" wrap="square"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5</a:t>
                      </a:r>
                      <a:r>
                        <a:rPr kumimoji="0" lang="zh-CN" alt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条</a:t>
                      </a:r>
                      <a:endParaRPr kumimoji="0" lang="zh-CN" altLang="en-US" sz="24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89997" marR="89997" marT="46811" marB="4681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9D9D9">
                        <a:alpha val="32941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" name="Text Box 34"/>
          <p:cNvSpPr txBox="1">
            <a:spLocks noChangeArrowheads="1"/>
          </p:cNvSpPr>
          <p:nvPr/>
        </p:nvSpPr>
        <p:spPr bwMode="auto">
          <a:xfrm>
            <a:off x="640080" y="169919"/>
            <a:ext cx="73914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/>
            <a:r>
              <a:rPr lang="zh-CN" altLang="en-US" sz="3200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氢氧化钠和氢氧化钙的物理性质和用途</a:t>
            </a:r>
            <a:endParaRPr lang="zh-CN" altLang="en-US" sz="3200">
              <a:solidFill>
                <a:srgbClr val="258B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Text Box 35"/>
          <p:cNvSpPr txBox="1">
            <a:spLocks noChangeArrowheads="1"/>
          </p:cNvSpPr>
          <p:nvPr/>
        </p:nvSpPr>
        <p:spPr bwMode="auto">
          <a:xfrm>
            <a:off x="1044103" y="1383159"/>
            <a:ext cx="80342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2400" b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物质</a:t>
            </a:r>
            <a:endParaRPr lang="zh-CN" altLang="en-US" sz="2400" b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p:transition/>
  <p:timing/>
</p:sld>
</file>

<file path=ppt/slides/slide12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100" name="文本框 99"/>
          <p:cNvSpPr txBox="1"/>
          <p:nvPr/>
        </p:nvSpPr>
        <p:spPr>
          <a:xfrm>
            <a:off x="170317" y="1277484"/>
            <a:ext cx="11778342" cy="4092274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lstStyle/>
          <a:p>
            <a:pPr fontAlgn="base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1.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下列各物质的俗名、化学名称、化学式属于同一物质的是（</a:t>
            </a:r>
            <a:r>
              <a:rPr 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   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zh-CN" altLang="en-US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fontAlgn="base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 A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．火碱、氢氧化钠、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NaOH           </a:t>
            </a:r>
            <a:endParaRPr lang="en-US" altLang="zh-CN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fontAlgn="base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</a:pP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B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．生石灰、氢氧化钙、</a:t>
            </a:r>
            <a:r>
              <a:rPr 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Ca(OH)</a:t>
            </a:r>
            <a:r>
              <a:rPr lang="en-US" sz="3200" b="1" baseline="-250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endParaRPr lang="zh-CN" altLang="en-US" sz="3200" b="1" baseline="-2500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fontAlgn="base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 C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．熟石灰、氢氧化钙、</a:t>
            </a:r>
            <a:r>
              <a:rPr lang="en-US" altLang="zh-CN" sz="3200" b="1" err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CaOH         </a:t>
            </a:r>
            <a:endParaRPr lang="en-US" altLang="zh-CN" sz="3200" b="1" err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fontAlgn="base">
              <a:lnSpc>
                <a:spcPct val="150000"/>
              </a:lnSpc>
              <a:spcBef>
                <a:spcPct val="20000"/>
              </a:spcBef>
              <a:spcAft>
                <a:spcPct val="0"/>
              </a:spcAft>
            </a:pP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D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．干冰、水、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H</a:t>
            </a:r>
            <a:r>
              <a:rPr lang="en-US" sz="3200" b="1" baseline="-250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r>
              <a:rPr 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O</a:t>
            </a:r>
            <a:endParaRPr lang="en-US" altLang="en-US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11138034" y="1482591"/>
            <a:ext cx="591830" cy="769441"/>
          </a:xfrm>
          <a:prstGeom prst="rect">
            <a:avLst/>
          </a:prstGeom>
          <a:noFill/>
          <a:ln>
            <a:noFill/>
          </a:ln>
        </p:spPr>
        <p:txBody>
          <a:bodyPr wrap="none" rtlCol="0" anchor="t">
            <a:spAutoFit/>
          </a:bodyPr>
          <a:lstStyle/>
          <a:p>
            <a:pPr algn="ctr"/>
            <a:r>
              <a:rPr lang="en-US" altLang="zh-CN" sz="4400" b="1">
                <a:solidFill>
                  <a:srgbClr val="FF000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endParaRPr lang="en-US" altLang="zh-CN" sz="4400" b="1">
              <a:solidFill>
                <a:srgbClr val="FF0000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892629" y="131018"/>
            <a:ext cx="609600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4572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lang="zh-CN" altLang="en-US" sz="3200" b="1">
                <a:solidFill>
                  <a:srgbClr val="258BF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随堂训练</a:t>
            </a:r>
            <a:endParaRPr lang="zh-CN" altLang="en-US" sz="3200" b="1">
              <a:solidFill>
                <a:srgbClr val="258BF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30721" name="文本框 1"/>
          <p:cNvSpPr txBox="1">
            <a:spLocks noChangeArrowheads="1"/>
          </p:cNvSpPr>
          <p:nvPr/>
        </p:nvSpPr>
        <p:spPr bwMode="auto">
          <a:xfrm>
            <a:off x="265785" y="1014565"/>
            <a:ext cx="11273071" cy="44369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50000"/>
              </a:lnSpc>
            </a:pPr>
            <a:r>
              <a:rPr lang="en-US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r>
              <a:rPr lang="zh-CN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．</a:t>
            </a:r>
            <a:r>
              <a:rPr lang="zh-CN" altLang="en-US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下列各组物质的名称或俗称和化学式表示的是同一种物质的是（　　）</a:t>
            </a:r>
            <a:endParaRPr lang="zh-CN" altLang="en-US" sz="320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A</a:t>
            </a:r>
            <a:r>
              <a:rPr lang="zh-CN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．</a:t>
            </a:r>
            <a:r>
              <a:rPr lang="zh-CN" altLang="en-US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熟石灰、消石灰、CaO</a:t>
            </a:r>
            <a:endParaRPr lang="zh-CN" altLang="en-US" sz="320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B</a:t>
            </a:r>
            <a:r>
              <a:rPr lang="zh-CN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．</a:t>
            </a:r>
            <a:r>
              <a:rPr lang="zh-CN" altLang="en-US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铁锈、氢氧化铁、Fe</a:t>
            </a:r>
            <a:r>
              <a:rPr lang="en-US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(</a:t>
            </a:r>
            <a:r>
              <a:rPr lang="zh-CN" altLang="en-US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OH</a:t>
            </a:r>
            <a:r>
              <a:rPr lang="en-US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)</a:t>
            </a:r>
            <a:r>
              <a:rPr lang="zh-CN" altLang="en-US" sz="3200" baseline="-250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3</a:t>
            </a:r>
            <a:endParaRPr lang="zh-CN" altLang="en-US" sz="3200" baseline="-2500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</a:t>
            </a:r>
            <a:r>
              <a:rPr lang="zh-CN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．</a:t>
            </a:r>
            <a:r>
              <a:rPr lang="zh-CN" altLang="en-US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生石灰、消石灰、Ca</a:t>
            </a:r>
            <a:r>
              <a:rPr lang="en-US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(</a:t>
            </a:r>
            <a:r>
              <a:rPr lang="zh-CN" altLang="en-US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OH</a:t>
            </a:r>
            <a:r>
              <a:rPr lang="en-US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)</a:t>
            </a:r>
            <a:r>
              <a:rPr lang="zh-CN" altLang="en-US" sz="3200" baseline="-250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endParaRPr lang="zh-CN" altLang="en-US" sz="3200" baseline="-2500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zh-CN" altLang="en-US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D</a:t>
            </a:r>
            <a:r>
              <a:rPr lang="zh-CN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．</a:t>
            </a:r>
            <a:r>
              <a:rPr lang="zh-CN" altLang="en-US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烧碱、火碱、NaOH</a:t>
            </a:r>
            <a:endParaRPr lang="zh-CN" altLang="en-US" sz="320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4" name="文本框 3"/>
          <p:cNvSpPr txBox="1">
            <a:spLocks noChangeArrowheads="1"/>
          </p:cNvSpPr>
          <p:nvPr/>
        </p:nvSpPr>
        <p:spPr bwMode="auto">
          <a:xfrm>
            <a:off x="1829255" y="2068929"/>
            <a:ext cx="48122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3200">
                <a:solidFill>
                  <a:srgbClr val="258BFD"/>
                </a:solidFill>
                <a:latin typeface="Times New Roman" panose="02020603050405020304" pitchFamily="18" charset="0"/>
                <a:ea typeface="黑体" panose="02010609060101010101" pitchFamily="49" charset="-122"/>
                <a:sym typeface="宋体" panose="02010600030101010101" pitchFamily="2" charset="-122"/>
              </a:rPr>
              <a:t>D</a:t>
            </a:r>
            <a:endParaRPr lang="en-US" altLang="zh-CN" sz="3200">
              <a:solidFill>
                <a:srgbClr val="258BFD"/>
              </a:solidFill>
              <a:latin typeface="Times New Roman" panose="02020603050405020304" pitchFamily="18" charset="0"/>
              <a:ea typeface="黑体" panose="02010609060101010101" pitchFamily="49" charset="-122"/>
              <a:sym typeface="宋体" panose="02010600030101010101" pitchFamily="2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101" name="文本框 100"/>
          <p:cNvSpPr txBox="1"/>
          <p:nvPr/>
        </p:nvSpPr>
        <p:spPr>
          <a:xfrm>
            <a:off x="432435" y="692740"/>
            <a:ext cx="11759565" cy="341632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lstStyle/>
          <a:p>
            <a:endParaRPr lang="zh-CN" altLang="en-US" sz="16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3.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如图所示，向小试管中分别加入下列固体，右侧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U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型管中的液面无明显变化。该物质应是（     ）</a:t>
            </a:r>
            <a:endParaRPr lang="zh-CN" altLang="en-US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</a:t>
            </a:r>
            <a:endParaRPr lang="en-US" altLang="zh-CN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A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．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NaCl     B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．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NaOH     C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．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NH</a:t>
            </a:r>
            <a:r>
              <a:rPr lang="en-US" altLang="zh-CN" sz="3200" b="1" baseline="-250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4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NO</a:t>
            </a:r>
            <a:r>
              <a:rPr lang="en-US" altLang="zh-CN" sz="3200" b="1" baseline="-250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3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       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D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．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CaO</a:t>
            </a:r>
            <a:endParaRPr lang="en-US" altLang="zh-CN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endParaRPr lang="zh-CN" altLang="en-US" sz="40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5297488" y="1819956"/>
            <a:ext cx="628698" cy="830997"/>
          </a:xfrm>
          <a:prstGeom prst="rect">
            <a:avLst/>
          </a:prstGeom>
          <a:noFill/>
          <a:ln>
            <a:noFill/>
          </a:ln>
        </p:spPr>
        <p:txBody>
          <a:bodyPr wrap="none" rtlCol="0" anchor="t">
            <a:spAutoFit/>
          </a:bodyPr>
          <a:lstStyle/>
          <a:p>
            <a:pPr algn="ctr"/>
            <a:r>
              <a:rPr lang="en-US" altLang="zh-CN" sz="4800" b="1">
                <a:solidFill>
                  <a:srgbClr val="FF000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endParaRPr lang="en-US" altLang="zh-CN" sz="4800" b="1">
              <a:solidFill>
                <a:srgbClr val="FF0000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" name="图片 7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58231" y="4332023"/>
            <a:ext cx="2620335" cy="2188520"/>
          </a:xfrm>
          <a:prstGeom prst="rect">
            <a:avLst/>
          </a:prstGeom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29698" name="文本框 1"/>
          <p:cNvSpPr txBox="1">
            <a:spLocks noChangeArrowheads="1"/>
          </p:cNvSpPr>
          <p:nvPr/>
        </p:nvSpPr>
        <p:spPr bwMode="auto">
          <a:xfrm>
            <a:off x="587829" y="1210508"/>
            <a:ext cx="11223171" cy="44369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50000"/>
              </a:lnSpc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4.</a:t>
            </a:r>
            <a:r>
              <a:rPr lang="zh-CN" altLang="en-US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物质的性质决定其保存方法。固体氢氧化钠具有以下性质：①白色固体；②有腐蚀性；③易吸收水分；④能与空气中的二氧化碳反应。由此可知，氢氧化钠固体必须密封保存的主要原因是（      ）</a:t>
            </a:r>
            <a:endParaRPr lang="zh-CN" altLang="en-US" sz="320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A</a:t>
            </a:r>
            <a:r>
              <a:rPr lang="zh-CN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． </a:t>
            </a:r>
            <a:r>
              <a:rPr lang="en-US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①②                                           B</a:t>
            </a:r>
            <a:r>
              <a:rPr lang="zh-CN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． </a:t>
            </a:r>
            <a:r>
              <a:rPr lang="en-US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②③         </a:t>
            </a:r>
            <a:endParaRPr lang="en-US" altLang="zh-CN" sz="320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</a:t>
            </a:r>
            <a:r>
              <a:rPr lang="zh-CN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． </a:t>
            </a:r>
            <a:r>
              <a:rPr lang="en-US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①③                                           D</a:t>
            </a:r>
            <a:r>
              <a:rPr lang="zh-CN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． </a:t>
            </a:r>
            <a:r>
              <a:rPr lang="en-US" altLang="zh-CN" sz="32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③④</a:t>
            </a:r>
            <a:endParaRPr lang="en-US" altLang="zh-CN" sz="320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4" name="文本框 3"/>
          <p:cNvSpPr txBox="1">
            <a:spLocks noChangeArrowheads="1"/>
          </p:cNvSpPr>
          <p:nvPr/>
        </p:nvSpPr>
        <p:spPr bwMode="auto">
          <a:xfrm>
            <a:off x="2030455" y="3429000"/>
            <a:ext cx="48122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3200">
                <a:solidFill>
                  <a:srgbClr val="258BFD"/>
                </a:solidFill>
                <a:latin typeface="Times New Roman" panose="02020603050405020304" pitchFamily="18" charset="0"/>
                <a:ea typeface="黑体" panose="02010609060101010101" pitchFamily="49" charset="-122"/>
              </a:rPr>
              <a:t>D</a:t>
            </a:r>
            <a:endParaRPr lang="en-US" altLang="zh-CN" sz="3200">
              <a:solidFill>
                <a:srgbClr val="258BFD"/>
              </a:solidFill>
              <a:latin typeface="Times New Roman" panose="02020603050405020304" pitchFamily="18" charset="0"/>
              <a:ea typeface="黑体" panose="02010609060101010101" pitchFamily="49" charset="-122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7" name="文本框 6"/>
          <p:cNvSpPr txBox="1"/>
          <p:nvPr/>
        </p:nvSpPr>
        <p:spPr>
          <a:xfrm>
            <a:off x="508500" y="1018994"/>
            <a:ext cx="11283633" cy="443698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5.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物质性质决定用途，下列关于物质的性质与用途描述正确的是（    ）</a:t>
            </a:r>
            <a:endParaRPr lang="zh-CN" altLang="en-US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+mn-ea"/>
            </a:endParaRPr>
          </a:p>
          <a:p>
            <a:pPr>
              <a:lnSpc>
                <a:spcPct val="150000"/>
              </a:lnSpc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  A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．浓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H</a:t>
            </a:r>
            <a:r>
              <a:rPr lang="en-US" altLang="zh-CN" sz="3200" b="1" baseline="-250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2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SO</a:t>
            </a:r>
            <a:r>
              <a:rPr lang="en-US" altLang="zh-CN" sz="3200" b="1" baseline="-250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4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具有吸水性，可干燥所有气体</a:t>
            </a:r>
            <a:endParaRPr lang="zh-CN" altLang="en-US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+mn-ea"/>
            </a:endParaRPr>
          </a:p>
          <a:p>
            <a:pPr>
              <a:lnSpc>
                <a:spcPct val="150000"/>
              </a:lnSpc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  B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．金刚石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(C)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硬度大，可用于切割玻璃</a:t>
            </a:r>
            <a:endParaRPr lang="zh-CN" altLang="en-US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+mn-ea"/>
            </a:endParaRPr>
          </a:p>
          <a:p>
            <a:pPr>
              <a:lnSpc>
                <a:spcPct val="150000"/>
              </a:lnSpc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  C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．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O</a:t>
            </a:r>
            <a:r>
              <a:rPr lang="en-US" altLang="zh-CN" sz="3200" b="1" baseline="-250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2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具有可燃性，可用于炼钢 </a:t>
            </a:r>
            <a:endParaRPr lang="zh-CN" altLang="en-US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+mn-ea"/>
            </a:endParaRPr>
          </a:p>
          <a:p>
            <a:pPr>
              <a:lnSpc>
                <a:spcPct val="150000"/>
              </a:lnSpc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  D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．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NaOH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具有碱性，用于改良酸性土壤</a:t>
            </a:r>
            <a:endParaRPr lang="zh-CN" altLang="en-US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+mn-ea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1351397" y="1736680"/>
            <a:ext cx="595035" cy="830997"/>
          </a:xfrm>
          <a:prstGeom prst="rect">
            <a:avLst/>
          </a:prstGeom>
          <a:noFill/>
          <a:ln>
            <a:noFill/>
          </a:ln>
        </p:spPr>
        <p:txBody>
          <a:bodyPr wrap="none" rtlCol="0" anchor="t">
            <a:spAutoFit/>
          </a:bodyPr>
          <a:lstStyle/>
          <a:p>
            <a:pPr algn="ctr"/>
            <a:r>
              <a:rPr lang="en-US" altLang="zh-CN" sz="4800" b="1">
                <a:solidFill>
                  <a:srgbClr val="FF000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  <a:endParaRPr lang="en-US" altLang="zh-CN" sz="4800" b="1">
              <a:solidFill>
                <a:srgbClr val="FF0000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m="http://schemas.openxmlformats.org/officeDocument/2006/math" xmlns:w="http://schemas.openxmlformats.org/wordprocessingml/2006/main" xmlns:wp="http://schemas.openxmlformats.org/drawingml/2006/wordprocessingDrawing" xmlns:a14="http://schemas.microsoft.com/office/drawing/2010/main" xmlns:mc="http://schemas.openxmlformats.org/markup-compatibility/2006" xmlns:p14="http://schemas.microsoft.com/office/powerpoint/2010/main" xmlns:p15="http://schemas.microsoft.com/office/powerpoint/2012/main" xmlns:p159="http://schemas.microsoft.com/office/powerpoint/2015/09/main" xmlns:p="http://schemas.openxmlformats.org/presentationml/2006/main">
  <p:cSld name="">
    <p:spTree>
      <p:nvGrpSpPr>
        <p:cNvPr id="1" name=""/>
        <p:cNvGrpSpPr/>
        <p:nvPr/>
      </p:nvGrpSpPr>
      <p:grpSpPr>
        <a:xfrm>
          <a:off x="0" y="0"/>
          <a:ext cx="0" cy="0"/>
        </a:xfrm>
      </p:grpSpPr>
      <p:sp>
        <p:nvSpPr>
          <p:cNvPr id="3" name="文本框 2"/>
          <p:cNvSpPr txBox="1"/>
          <p:nvPr/>
        </p:nvSpPr>
        <p:spPr>
          <a:xfrm>
            <a:off x="350747" y="948101"/>
            <a:ext cx="11618595" cy="5139869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lstStyle/>
          <a:p>
            <a:pPr indent="13970">
              <a:lnSpc>
                <a:spcPct val="150000"/>
              </a:lnSpc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6.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下列实验操作中，不正确的是（   ）</a:t>
            </a:r>
            <a:endParaRPr lang="zh-CN" altLang="en-US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A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．用胶头滴管向试管中滴加液体时，滴管不能伸入试管内</a:t>
            </a:r>
            <a:endParaRPr lang="zh-CN" altLang="en-US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B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．把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NaOH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固体放在天平左盘的称量纸上称量</a:t>
            </a:r>
            <a:endParaRPr lang="zh-CN" altLang="en-US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C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．在实验室里制取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CO</a:t>
            </a:r>
            <a:r>
              <a:rPr lang="en-US" altLang="zh-CN" sz="3200" b="1" baseline="-250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气体时，应先检查装置气密性</a:t>
            </a:r>
            <a:endParaRPr lang="zh-CN" altLang="en-US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  D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．浓硫酸沾到皮肤上，要立即用大量水冲洗，再涂上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3%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～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5%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的</a:t>
            </a:r>
            <a:r>
              <a:rPr lang="en-US" altLang="zh-CN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NaHCO</a:t>
            </a:r>
            <a:r>
              <a:rPr lang="en-US" altLang="zh-CN" sz="3200" b="1" baseline="-2500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3</a:t>
            </a:r>
            <a:r>
              <a:rPr lang="zh-CN" altLang="en-US" sz="3200" b="1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溶液</a:t>
            </a:r>
            <a:endParaRPr lang="zh-CN" altLang="en-US" sz="3200" b="1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endParaRPr lang="zh-CN" altLang="en-US" sz="4000">
              <a:latin typeface="Times New Roman" panose="02020603050405020304" pitchFamily="18" charset="0"/>
              <a:ea typeface="宋体" panose="02010600030101010101" pitchFamily="2" charset="-122"/>
              <a:cs typeface="Times New Roman" panose="02020603050405020304" pitchFamily="18" charset="0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2682875" y="4360545"/>
            <a:ext cx="11834495" cy="738664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lstStyle/>
          <a:p>
            <a:endParaRPr lang="en-US" sz="600" b="1">
              <a:latin typeface="宋体" panose="02010600030101010101" pitchFamily="2" charset="-122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r>
              <a:rPr lang="en-US" sz="600" b="1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lang="en-US" sz="600" b="1">
              <a:latin typeface="宋体" panose="02010600030101010101" pitchFamily="2" charset="-122"/>
              <a:ea typeface="宋体" panose="02010600030101010101" pitchFamily="2" charset="-122"/>
              <a:cs typeface="Times New Roman" panose="02020603050405020304" pitchFamily="18" charset="0"/>
            </a:endParaRPr>
          </a:p>
          <a:p>
            <a:r>
              <a:rPr lang="en-US" sz="600" b="1">
                <a:latin typeface="宋体" panose="02010600030101010101" pitchFamily="2" charset="-122"/>
                <a:ea typeface="宋体" panose="02010600030101010101" pitchFamily="2" charset="-122"/>
                <a:cs typeface="Times New Roman" panose="02020603050405020304" pitchFamily="18" charset="0"/>
              </a:rPr>
              <a:t> </a:t>
            </a:r>
            <a:endParaRPr lang="en-US" sz="600" b="1">
              <a:latin typeface="Times New Roman" panose="02020603050405020304" pitchFamily="18" charset="0"/>
              <a:ea typeface="宋体" panose="02010600030101010101" pitchFamily="2" charset="-122"/>
              <a:cs typeface="Calibri" panose="020f0502020204030204" pitchFamily="34" charset="0"/>
            </a:endParaRPr>
          </a:p>
          <a:p>
            <a:r>
              <a:rPr lang="en-US" sz="600" b="1">
                <a:latin typeface="Times New Roman" panose="02020603050405020304" pitchFamily="18" charset="0"/>
                <a:ea typeface="宋体" panose="02010600030101010101" pitchFamily="2" charset="-122"/>
                <a:cs typeface="Calibri" panose="020f0502020204030204" pitchFamily="34" charset="0"/>
              </a:rPr>
              <a:t> </a:t>
            </a:r>
            <a:endParaRPr lang="en-US" sz="600" b="1">
              <a:latin typeface="Times New Roman" panose="02020603050405020304" pitchFamily="18" charset="0"/>
              <a:ea typeface="宋体" panose="02010600030101010101" pitchFamily="2" charset="-122"/>
              <a:cs typeface="Calibri" panose="020f0502020204030204" pitchFamily="34" charset="0"/>
            </a:endParaRPr>
          </a:p>
          <a:p>
            <a:r>
              <a:rPr lang="en-US" sz="600" b="1">
                <a:latin typeface="Times New Roman" panose="02020603050405020304" pitchFamily="18" charset="0"/>
                <a:ea typeface="宋体" panose="02010600030101010101" pitchFamily="2" charset="-122"/>
                <a:cs typeface="Calibri" panose="020f0502020204030204" pitchFamily="34" charset="0"/>
              </a:rPr>
              <a:t> </a:t>
            </a:r>
            <a:endParaRPr lang="en-US" sz="600" b="1">
              <a:latin typeface="Times New Roman" panose="02020603050405020304" pitchFamily="18" charset="0"/>
              <a:ea typeface="宋体" panose="02010600030101010101" pitchFamily="2" charset="-122"/>
              <a:cs typeface="Calibri" panose="020f0502020204030204" pitchFamily="34" charset="0"/>
            </a:endParaRPr>
          </a:p>
          <a:p>
            <a:r>
              <a:rPr lang="en-US" sz="600" b="1">
                <a:latin typeface="Times New Roman" panose="02020603050405020304" pitchFamily="18" charset="0"/>
                <a:ea typeface="宋体" panose="02010600030101010101" pitchFamily="2" charset="-122"/>
                <a:cs typeface="Calibri" panose="020f0502020204030204" pitchFamily="34" charset="0"/>
              </a:rPr>
              <a:t> </a:t>
            </a:r>
            <a:endParaRPr lang="en-US" sz="600" b="1">
              <a:latin typeface="Times New Roman" panose="02020603050405020304" pitchFamily="18" charset="0"/>
              <a:ea typeface="宋体" panose="02010600030101010101" pitchFamily="2" charset="-122"/>
              <a:cs typeface="Calibri" panose="020f0502020204030204" pitchFamily="34" charset="0"/>
            </a:endParaRPr>
          </a:p>
          <a:p>
            <a:r>
              <a:rPr lang="en-US" sz="600" b="1">
                <a:latin typeface="Times New Roman" panose="02020603050405020304" pitchFamily="18" charset="0"/>
                <a:ea typeface="宋体" panose="02010600030101010101" pitchFamily="2" charset="-122"/>
                <a:cs typeface="Calibri" panose="020f0502020204030204" pitchFamily="34" charset="0"/>
              </a:rPr>
              <a:t> </a:t>
            </a:r>
            <a:endParaRPr lang="zh-CN" altLang="en-US" sz="900"/>
          </a:p>
        </p:txBody>
      </p:sp>
      <p:sp>
        <p:nvSpPr>
          <p:cNvPr id="10" name="矩形 9"/>
          <p:cNvSpPr/>
          <p:nvPr/>
        </p:nvSpPr>
        <p:spPr>
          <a:xfrm>
            <a:off x="6297007" y="1056958"/>
            <a:ext cx="561372" cy="769441"/>
          </a:xfrm>
          <a:prstGeom prst="rect">
            <a:avLst/>
          </a:prstGeom>
          <a:noFill/>
          <a:ln>
            <a:noFill/>
          </a:ln>
        </p:spPr>
        <p:txBody>
          <a:bodyPr wrap="none" rtlCol="0" anchor="t">
            <a:spAutoFit/>
          </a:bodyPr>
          <a:lstStyle/>
          <a:p>
            <a:pPr algn="ctr"/>
            <a:r>
              <a:rPr lang="en-US" altLang="zh-CN" sz="4400" b="1">
                <a:solidFill>
                  <a:srgbClr val="FF000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  <a:endParaRPr lang="en-US" altLang="zh-CN" sz="4400" b="1">
              <a:solidFill>
                <a:srgbClr val="FF0000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dur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tags/tag1.xml><?xml version="1.0" encoding="utf-8"?>
<p:tagLst xmlns:p="http://schemas.openxmlformats.org/presentationml/2006/main">
  <p:tag name="PA" val="v3.0.0"/>
</p:tagLst>
</file>

<file path=ppt/tags/tag2.xml><?xml version="1.0" encoding="utf-8"?>
<p:tagLst xmlns:p="http://schemas.openxmlformats.org/presentationml/2006/main">
  <p:tag name="PA" val="v3.0.0"/>
</p:tagLst>
</file>

<file path=ppt/tags/tag3.xml><?xml version="1.0" encoding="utf-8"?>
<p:tagLst xmlns:p="http://schemas.openxmlformats.org/presentationml/2006/main">
  <p:tag name="AS_NET" val="4.0.30319.42000"/>
  <p:tag name="AS_OS" val="Microsoft Windows NT 6.2.9200.0"/>
  <p:tag name="AS_RELEASE_DATE" val="2022.10.14"/>
  <p:tag name="AS_TITLE" val="Aspose.Slides for .NET 4.0 Client Profile"/>
  <p:tag name="AS_VERSION" val="22.10"/>
  <p:tag name="COMMONDATA" val="eyJoZGlkIjoiMjMzMzc4Y2I3ZmJiODdmMDAzZTNlNGE0ZWMyZjI2YzUifQ=="/>
  <p:tag name="KSO_WPP_MARK_KEY" val="dccbad9e-7320-46a6-837b-b2902fa19d52"/>
</p:tagLst>
</file>

<file path=ppt/theme/theme1.xml><?xml version="1.0" encoding="utf-8"?>
<a:theme xmlns:r="http://schemas.openxmlformats.org/officeDocument/2006/relationships" xmlns:a="http://schemas.openxmlformats.org/drawingml/2006/main" name="1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宋体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宋体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r="http://schemas.openxmlformats.org/officeDocument/2006/relationships"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:vt="http://schemas.openxmlformats.org/officeDocument/2006/docPropsVTypes" xmlns="http://schemas.openxmlformats.org/officeDocument/2006/extended-properties">
  <Company/>
  <Paragraphs>90</Paragraphs>
  <Slides>17</Slides>
  <Notes>10</Notes>
  <TotalTime>0</TotalTime>
  <HiddenSlides>0</HiddenSlides>
  <MMClips>0</MMClips>
  <ScaleCrop>0</ScaleCrop>
  <HeadingPairs>
    <vt:vector baseType="variant" size="6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17</vt:i4>
      </vt:variant>
    </vt:vector>
  </HeadingPairs>
  <TitlesOfParts>
    <vt:vector baseType="lpstr" size="29">
      <vt:lpstr>Arial</vt:lpstr>
      <vt:lpstr>Calibri Light</vt:lpstr>
      <vt:lpstr>宋体</vt:lpstr>
      <vt:lpstr>Calibri</vt:lpstr>
      <vt:lpstr>Nexa Light</vt:lpstr>
      <vt:lpstr>华康少女文字W5(P)</vt:lpstr>
      <vt:lpstr>微软雅黑</vt:lpstr>
      <vt:lpstr>方正清刻本悦宋简体</vt:lpstr>
      <vt:lpstr>等线</vt:lpstr>
      <vt:lpstr>Times New Roman</vt:lpstr>
      <vt:lpstr>黑体</vt:lpstr>
      <vt:lpstr>1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氢氧化钙的用途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0</LinksUpToDate>
  <SharedDoc>0</SharedDoc>
  <HyperlinksChanged>0</HyperlinksChanged>
  <Application>Aspose.Slides for .NET</Application>
  <AppVersion>22.1000</AppVersion>
</Properties>
</file>

<file path=docProps/core.xml><?xml version="1.0" encoding="utf-8"?>
<cp:coreProperties xmlns:dc="http://purl.org/dc/elements/1.1/" xmlns:dcterms="http://purl.org/dc/terms/" xmlns:dcmitype="http://purl.org/dc/dcmitype/" xmlns:xsi="http://www.w3.org/2001/XMLSchema-instance" xmlns:cp="http://schemas.openxmlformats.org/package/2006/metadata/core-properties">
  <cp:revision>1</cp:revision>
  <cp:lastPrinted>2023-04-04T09:30:39.850</cp:lastPrinted>
  <dcterms:created xsi:type="dcterms:W3CDTF">2023-04-04T09:30:39Z</dcterms:created>
  <dcterms:modified xsi:type="dcterms:W3CDTF">2023-04-04T01:30:39Z</dcterms:modified>
</cp:coreProperties>
</file>