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485" r:id="rId1"/>
    <p:sldMasterId id="2147494522" r:id="rId2"/>
  </p:sldMasterIdLst>
  <p:notesMasterIdLst>
    <p:notesMasterId r:id="rId3"/>
  </p:notesMasterIdLst>
  <p:sldIdLst>
    <p:sldId id="5164" r:id="rId4"/>
    <p:sldId id="5169" r:id="rId5"/>
    <p:sldId id="5173" r:id="rId6"/>
    <p:sldId id="5176" r:id="rId7"/>
    <p:sldId id="5179" r:id="rId8"/>
    <p:sldId id="5182" r:id="rId9"/>
    <p:sldId id="5185" r:id="rId10"/>
    <p:sldId id="5188" r:id="rId11"/>
    <p:sldId id="5191" r:id="rId12"/>
    <p:sldId id="5194" r:id="rId13"/>
    <p:sldId id="5197" r:id="rId14"/>
    <p:sldId id="5200" r:id="rId15"/>
    <p:sldId id="5203" r:id="rId16"/>
    <p:sldId id="5206" r:id="rId17"/>
    <p:sldId id="5209" r:id="rId18"/>
    <p:sldId id="5212" r:id="rId19"/>
    <p:sldId id="5215" r:id="rId20"/>
    <p:sldId id="5218" r:id="rId21"/>
    <p:sldId id="5221" r:id="rId22"/>
    <p:sldId id="5224" r:id="rId23"/>
    <p:sldId id="5227" r:id="rId24"/>
    <p:sldId id="5230" r:id="rId25"/>
    <p:sldId id="523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86" r:id="rId1"/>
    <p:sldLayoutId id="2147494487" r:id="rId2"/>
    <p:sldLayoutId id="2147494488" r:id="rId3"/>
    <p:sldLayoutId id="2147494489" r:id="rId4"/>
    <p:sldLayoutId id="2147494490" r:id="rId5"/>
    <p:sldLayoutId id="2147494491" r:id="rId6"/>
    <p:sldLayoutId id="2147494492" r:id="rId7"/>
    <p:sldLayoutId id="2147494493" r:id="rId8"/>
    <p:sldLayoutId id="2147494494" r:id="rId9"/>
    <p:sldLayoutId id="2147494495" r:id="rId10"/>
    <p:sldLayoutId id="21474944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523" r:id="rId1"/>
    <p:sldLayoutId id="2147494524" r:id="rId2"/>
    <p:sldLayoutId id="2147494525" r:id="rId3"/>
    <p:sldLayoutId id="2147494526" r:id="rId4"/>
    <p:sldLayoutId id="2147494527" r:id="rId5"/>
    <p:sldLayoutId id="2147494528" r:id="rId6"/>
    <p:sldLayoutId id="2147494529" r:id="rId7"/>
    <p:sldLayoutId id="2147494530" r:id="rId8"/>
    <p:sldLayoutId id="2147494531" r:id="rId9"/>
    <p:sldLayoutId id="2147494532" r:id="rId10"/>
    <p:sldLayoutId id="2147494533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slideLayout" Target="../slideLayouts/slideLayout13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tags" Target="../tags/tag119.xml"/><Relationship Id="rId14" Type="http://schemas.openxmlformats.org/officeDocument/2006/relationships/tags" Target="../tags/tag120.xml"/><Relationship Id="rId15" Type="http://schemas.openxmlformats.org/officeDocument/2006/relationships/tags" Target="../tags/tag121.xml"/><Relationship Id="rId16" Type="http://schemas.openxmlformats.org/officeDocument/2006/relationships/tags" Target="../tags/tag122.xml"/><Relationship Id="rId17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tags" Target="../tags/tag285.xml"/><Relationship Id="rId22" Type="http://schemas.openxmlformats.org/officeDocument/2006/relationships/tags" Target="../tags/tag286.xml"/><Relationship Id="rId23" Type="http://schemas.openxmlformats.org/officeDocument/2006/relationships/tags" Target="../tags/tag287.xml"/><Relationship Id="rId24" Type="http://schemas.openxmlformats.org/officeDocument/2006/relationships/tags" Target="../tags/tag288.xml"/><Relationship Id="rId25" Type="http://schemas.openxmlformats.org/officeDocument/2006/relationships/tags" Target="../tags/tag289.xml"/><Relationship Id="rId26" Type="http://schemas.openxmlformats.org/officeDocument/2006/relationships/tags" Target="../tags/tag290.xml"/><Relationship Id="rId27" Type="http://schemas.openxmlformats.org/officeDocument/2006/relationships/tags" Target="../tags/tag291.xml"/><Relationship Id="rId28" Type="http://schemas.openxmlformats.org/officeDocument/2006/relationships/tags" Target="../tags/tag292.xml"/><Relationship Id="rId29" Type="http://schemas.openxmlformats.org/officeDocument/2006/relationships/tags" Target="../tags/tag293.xml"/><Relationship Id="rId30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2024年金融科技安全保障策略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723515"/>
            <a:ext cx="2884170" cy="9486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金融科技安全保障的重要性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55016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48221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723515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金融科技安全保障策略的制定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55016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48221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40487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金融科技安全保障的实施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8754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8074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40487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金融科技安全保障的未来发展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8754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8074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金融科技安全保障的重要性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金融科技的发展背景</a:t>
            </a:r>
            <a:endParaRPr altLang="en-US" lang="zh-CN"/>
          </a:p>
        </p:txBody>
      </p:sp>
      <p:sp>
        <p:nvSpPr>
          <p:cNvPr id="104891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金融科技的应用场景：支付、融资、投资、保险等，为人们提供更加便捷、高效的金融服务。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金融科技的定义：利用互联网、大数据、人工智能等技术手段，创新金融业务和服务模式。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金融科技的发展历程：从传统金融到互联网金融，再到金融科技，技术不断推动金融业变革。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金融科技对传统金融业的影响：加速了传统金融业的转型升级，提高了金融服务的质量和效率。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保障金融科技安全的意义</a:t>
            </a:r>
            <a:endParaRPr altLang="en-US" lang="zh-CN"/>
          </a:p>
        </p:txBody>
      </p:sp>
      <p:sp>
        <p:nvSpPr>
          <p:cNvPr id="104898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促进金融创新发展：为新型金融业态提供安全保障和支持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保护用户资金安全：防止金融诈骗和保护个人隐私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维护金融市场稳定：防范系统性风险和保障金融体系正常运行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提高金融服务效率：通过技术手段优化业务流程和提升用户体验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金融科技安全面临的挑战</a:t>
            </a:r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数据泄露和网络攻击：金融科技行业面临的数据泄露和网络攻击风险，可能导致重大经济损失和声誉损害。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金融基础设施安全：金融基础设施的安全性是保障金融稳定和安全的关键，需要加强安全防护和监测。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跨境风险：随着金融科技的全球化发展，跨境风险也越来越突出，需要加强国际合作和监管。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监管合规：金融科技的发展需要符合相关法律法规的要求，否则可能会面临法律风险和监管处罚。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安全保障策略的必要性</a:t>
            </a:r>
            <a:endParaRPr altLang="en-US" lang="zh-CN"/>
          </a:p>
        </p:txBody>
      </p:sp>
      <p:sp>
        <p:nvSpPr>
          <p:cNvPr id="104909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保护用户资金安全：金融科技安全保障能够确保用户资金安全，防止被盗用或滥用。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维护金融市场稳定：金融科技安全保障有助于维护金融市场稳定，防止因安全漏洞引发的市场波动。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提升金融机构信誉：金融科技安全保障是金融机构信誉的重要组成部分，能够提高客户信任度。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促进金融科技创新发展：金融科技安全保障能够为金融科技创新发展提供有力支持，确保新业务、新产品的安全可靠。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4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金融科技安全保障策略的制定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制定安全保障策略的原则</a:t>
            </a:r>
            <a:endParaRPr altLang="en-US" lang="zh-CN"/>
          </a:p>
        </p:txBody>
      </p:sp>
      <p:sp>
        <p:nvSpPr>
          <p:cNvPr id="104918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安全性原则：确保金融科技系统的安全性和稳定性，防止数据泄露和系统崩溃。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合规性原则：遵循相关法律法规和监管要求，确保金融科技业务合法合规。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风险控制原则：建立完善的风险管理体系，对潜在风险进行充分评估和预警。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客户隐私保护原则：严格保护客户隐私和数据安全，防止个人信息泄露和滥用。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保障数据安全的方法</a:t>
            </a:r>
            <a:endParaRPr altLang="en-US" lang="zh-CN"/>
          </a:p>
        </p:txBody>
      </p:sp>
      <p:sp>
        <p:nvSpPr>
          <p:cNvPr id="104924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数据备份：定期对重要数据进行备份，以防止数据丢失或损坏，确保数据的可用性和完整性。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加密存储：对敏感数据进行加密存储，确保数据在传输和存储过程中不被窃取或篡改。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访问控制：实施严格的访问控制策略，对不同用户赋予不同的权限，确保数据不被未经授权的用户访问。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安全审计：定期进行安全审计，检查系统是否存在漏洞和安全隐患，及时发现和修复安全问题。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保障网络安全的技术手段</a:t>
            </a:r>
            <a:endParaRPr altLang="en-US" lang="zh-CN"/>
          </a:p>
        </p:txBody>
      </p:sp>
      <p:sp>
        <p:nvSpPr>
          <p:cNvPr id="104930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加密技术：对数据进行加密，确保数据传输和存储的安全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防火墙技术：阻止未经授权的访问和恶意攻击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入侵检测技术：实时监测网络流量和行为，发现异常及时报警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安全审计技术：对网络和系统进行安全审计，发现潜在的安全隐患并及时处理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保障业务连续性的措施</a:t>
            </a:r>
            <a:endParaRPr altLang="en-US" lang="zh-CN"/>
          </a:p>
        </p:txBody>
      </p:sp>
      <p:sp>
        <p:nvSpPr>
          <p:cNvPr id="10493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制定应急预案：针对可能影响业务连续性的事件，制定详细的应急预案，包括备份系统、数据恢复等。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监控和预警：建立监控和预警系统，实时监测可能影响业务连续性的因素，及时发出预警。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跨部门协作：加强跨部门间的协作和沟通，确保在紧急情况下能够快速响应。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定期演练：对制定的应急预案进行定期演练，确保相关人员熟悉应急处理流程。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4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金融科技安全保障的实施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实施安全保障策略的步骤</a:t>
            </a:r>
            <a:endParaRPr altLang="en-US" lang="zh-CN"/>
          </a:p>
        </p:txBody>
      </p:sp>
      <p:sp>
        <p:nvSpPr>
          <p:cNvPr id="10494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制定安全政策：明确安全保障的目标、原则和要求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安全培训：提高员工的安全意识和技能，确保他们了解并遵循安全政策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部署安全技术：利用防火墙、入侵检测系统、加密技术等手段来保护数据和系统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风险评估：识别潜在的安全威胁和漏洞，评估其可能的影响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安全保障策略的落地措施</a:t>
            </a:r>
            <a:endParaRPr altLang="en-US" lang="zh-CN"/>
          </a:p>
        </p:txBody>
      </p:sp>
      <p:sp>
        <p:nvSpPr>
          <p:cNvPr id="104955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建立完善的安全管理制度和流程，明确各级职责和操作规范。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加强安全技术防范措施，采用多层次、多手段的防御手段，确保系统安全稳定运行。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建立安全监测预警机制，及时发现和处置安全风险和隐患。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加强应急处置能力建设，制定完善应急预案，定期进行演练和评估。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安全保障策略的监控与评估</a:t>
            </a:r>
            <a:endParaRPr altLang="en-US" lang="zh-CN"/>
          </a:p>
        </p:txBody>
      </p:sp>
      <p:sp>
        <p:nvSpPr>
          <p:cNvPr id="104960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实时监测：对金融科技系统的运行状态进行实时监测，及时发现异常和潜在风险。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数据收集与分析：收集相关数据，进行深入分析，了解安全威胁的趋势和模式。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风险评估：定期进行风险评估，确定当前安全保障策略的有效性。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响应与处置：对安全事件进行快速响应和处置，防止事态扩大。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安全保障策略的调整与优化</a:t>
            </a:r>
            <a:endParaRPr altLang="en-US" lang="zh-CN"/>
          </a:p>
        </p:txBody>
      </p:sp>
      <p:sp>
        <p:nvSpPr>
          <p:cNvPr id="104966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针对金融科技安全威胁的监测和预警机制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完善金融科技安全事件的应急响应和处置机制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提升金融基础设施的安全防护能力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强化金融数据保护和隐私计算技术应用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金融科技安全保障的未来发展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金融科技安全的发展趋势</a:t>
            </a:r>
            <a:endParaRPr altLang="en-US" lang="zh-CN"/>
          </a:p>
        </p:txBody>
      </p:sp>
      <p:sp>
        <p:nvSpPr>
          <p:cNvPr id="104978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人工智能和机器学习在金融科技安全领域的应用将进一步扩大，提高风险识别和防范能力。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区块链技术将逐渐应用于金融科技安全领域，提供更加透明和安全的交易记录和数据管理。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金融科技安全保障将更加注重隐私保护和数据安全，采用更加先进的加密技术和安全协议来保护用户信息。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金融科技安全保障将更加注重国际合作和标准化建设，加强信息共享和风险应对能力。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安全保障策略的创新方向</a:t>
            </a:r>
            <a:endParaRPr altLang="en-US" lang="zh-CN"/>
          </a:p>
        </p:txBody>
      </p:sp>
      <p:sp>
        <p:nvSpPr>
          <p:cNvPr id="104982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区块链技术在数据安全和交易验证方面的应用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人工智能和机器学习在风险评估和预防中的应用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云计算和虚拟化技术提高安全防护能力和响应速度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制定和实施更加严格的数据安全和隐私保护法规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安全保障策略与新技术融合发展</a:t>
            </a:r>
            <a:endParaRPr altLang="en-US" lang="zh-CN"/>
          </a:p>
        </p:txBody>
      </p:sp>
      <p:sp>
        <p:nvSpPr>
          <p:cNvPr id="104987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金融科技安全保障策略需不断更新，以应对不断变化的网络威胁和攻击手段。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新技术的应用将为金融科技安全保障带来更多机遇和挑战，需要加强技术研发和创新。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金融机构应加强与科技公司的合作，共同推动金融科技安全保障技术的发展和应用。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监管机构应加强对金融科技安全保障的监管，制定相关政策和标准，促进金融科技行业的健康发展。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安全保障策略对未来金融业的影响</a:t>
            </a:r>
            <a:endParaRPr altLang="en-US" lang="zh-CN"/>
          </a:p>
        </p:txBody>
      </p:sp>
      <p:sp>
        <p:nvSpPr>
          <p:cNvPr id="10499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提升金融业务的安全性：通过采用先进的安全技术，保障金融交易和数据的安全，降低金融业务风险。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促进金融创新：安全保障策略能够为金融科技提供可靠的技术支持，推动金融产品和服务的创新。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提高金融服务效率：通过自动化和智能化的安全技术，提高金融服务效率，满足客户需求。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增强金融业竞争力：安全保障策略能够提高金融业的技术水平和服务质量，增强金融业的整体竞争力。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49988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4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4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4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4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4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4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4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4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4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4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4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4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4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SLIDE_ID" val="custom2023091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5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2024-01-05T04:30:42Z</dcterms:created>
  <dcterms:modified xsi:type="dcterms:W3CDTF">2024-01-05T04:30:42Z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ae98bb797f4448c7a2d9d5af20aeaa4a_21</vt:lpwstr>
  </property>
</Properties>
</file>