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6.jpeg" Type="http://schemas.openxmlformats.org/officeDocument/2006/relationships/image"/><Relationship Id="rId4" Target="../media/image7.jpeg" Type="http://schemas.openxmlformats.org/officeDocument/2006/relationships/image"/><Relationship Id="rId5" Target="../media/image8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9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0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1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2.jpeg" Type="http://schemas.openxmlformats.org/officeDocument/2006/relationships/image"/><Relationship Id="rId4" Target="../media/image13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4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-47" t="-47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100004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blipFill rotWithShape="true" dpi="0">
            <a:blip r:embed="rId3">
              <a:alphaModFix amt="30000"/>
            </a:blip>
            <a:stretch>
              <a:fillRect b="-36296" l="-16562" r="-1094" t="-3148"/>
            </a:stretch>
          </a:blipFill>
          <a:ln/>
        </p:spPr>
      </p:sp>
      <p:sp>
        <p:nvSpPr>
          <p:cNvPr name="AutoShape 3" id="100012"/>
          <p:cNvSpPr/>
          <p:nvPr/>
        </p:nvSpPr>
        <p:spPr>
          <a:xfrm rot="0">
            <a:off x="5949950" y="6044231"/>
            <a:ext cx="5568950" cy="276807"/>
          </a:xfrm>
          <a:prstGeom prst="rect">
            <a:avLst/>
          </a:prstGeom>
          <a:noFill/>
          <a:ln/>
        </p:spPr>
        <p:txBody>
          <a:bodyPr anchor="ctr" rtlCol="false" tIns="45720" lIns="91440" bIns="45720" rIns="91440" anchorCtr="false" vert="horz" wrap="square">
            <a:noAutofit/>
          </a:bodyPr>
          <a:lstStyle/>
          <a:p>
            <a:pPr algn="r">
              <a:lnSpc>
                <a:spcPct val="120000"/>
              </a:lnSpc>
              <a:spcBef>
                <a:spcPts val="999"/>
              </a:spcBef>
              <a:defRPr/>
            </a:pPr>
            <a:r>
              <a:rPr lang="en-US" sz="1100">
                <a:solidFill>
                  <a:schemeClr val="l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/>
            </a:r>
            <a:endParaRPr lang="en-US" sz="1100"/>
          </a:p>
        </p:txBody>
      </p:sp>
      <p:sp>
        <p:nvSpPr>
          <p:cNvPr name="AutoShape 4" id="100015"/>
          <p:cNvSpPr/>
          <p:nvPr/>
        </p:nvSpPr>
        <p:spPr>
          <a:xfrm rot="0">
            <a:off x="660400" y="6016762"/>
            <a:ext cx="5568950" cy="294005"/>
          </a:xfrm>
          <a:prstGeom prst="rect">
            <a:avLst/>
          </a:prstGeom>
          <a:noFill/>
          <a:ln/>
        </p:spPr>
        <p:txBody>
          <a:bodyPr anchor="ctr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20000"/>
              </a:lnSpc>
              <a:spcBef>
                <a:spcPts val="999"/>
              </a:spcBef>
              <a:defRPr/>
            </a:pPr>
            <a:r>
              <a:rPr lang="en-US" sz="1100">
                <a:solidFill>
                  <a:schemeClr val="l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/>
            </a:r>
            <a:endParaRPr lang="en-US" sz="1100"/>
          </a:p>
        </p:txBody>
      </p:sp>
      <p:sp>
        <p:nvSpPr>
          <p:cNvPr name="TextBox 5" id="100017"/>
          <p:cNvSpPr txBox="true"/>
          <p:nvPr/>
        </p:nvSpPr>
        <p:spPr>
          <a:xfrm rot="0">
            <a:off x="660400" y="742769"/>
            <a:ext cx="1099981" cy="258532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999"/>
              </a:spcBef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/>
            </a:r>
          </a:p>
        </p:txBody>
      </p:sp>
      <p:sp>
        <p:nvSpPr>
          <p:cNvPr name="AutoShape 6" id="100010"/>
          <p:cNvSpPr/>
          <p:nvPr/>
        </p:nvSpPr>
        <p:spPr>
          <a:xfrm rot="0">
            <a:off x="10452068" y="2559082"/>
            <a:ext cx="1739932" cy="1739932"/>
          </a:xfrm>
          <a:prstGeom prst="rect">
            <a:avLst/>
          </a:prstGeom>
          <a:solidFill>
            <a:srgbClr val="E94E01">
              <a:alpha val="100000"/>
            </a:srgbClr>
          </a:solidFill>
          <a:ln/>
        </p:spPr>
      </p:sp>
      <p:sp>
        <p:nvSpPr>
          <p:cNvPr name="AutoShape 7" id="100013"/>
          <p:cNvSpPr/>
          <p:nvPr/>
        </p:nvSpPr>
        <p:spPr>
          <a:xfrm rot="0">
            <a:off x="370142" y="3003709"/>
            <a:ext cx="45720" cy="850678"/>
          </a:xfrm>
          <a:prstGeom prst="rect">
            <a:avLst/>
          </a:prstGeom>
          <a:solidFill>
            <a:srgbClr val="E94E01">
              <a:alpha val="100000"/>
            </a:srgbClr>
          </a:solidFill>
          <a:ln/>
        </p:spPr>
      </p:sp>
      <p:sp>
        <p:nvSpPr>
          <p:cNvPr name="TextBox 8" id="8"/>
          <p:cNvSpPr txBox="true"/>
          <p:nvPr/>
        </p:nvSpPr>
        <p:spPr>
          <a:xfrm rot="0">
            <a:off x="1291253" y="3054668"/>
            <a:ext cx="8012430" cy="75819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b="true" sz="3999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《中国实用儿科杂志》稿约（知网认证）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3701129"/>
          </a:xfrm>
          <a:prstGeom prst="rect">
            <a:avLst/>
          </a:prstGeom>
          <a:blipFill rotWithShape="false" dpi="0">
            <a:blip r:embed="rId3">
              <a:alphaModFix amt="100000"/>
            </a:blip>
            <a:stretch>
              <a:fillRect b="-189519" l="0" r="-12500" t="-173715"/>
            </a:stretch>
          </a:blipFill>
          <a:ln/>
        </p:spPr>
      </p:sp>
      <p:sp>
        <p:nvSpPr>
          <p:cNvPr name="AutoShape 3" id="3"/>
          <p:cNvSpPr/>
          <p:nvPr/>
        </p:nvSpPr>
        <p:spPr>
          <a:xfrm rot="0">
            <a:off x="11239500" y="5905500"/>
            <a:ext cx="952500" cy="952500"/>
          </a:xfrm>
          <a:prstGeom prst="rect">
            <a:avLst/>
          </a:prstGeom>
          <a:solidFill>
            <a:srgbClr val="E94E01">
              <a:alpha val="100000"/>
            </a:srgbClr>
          </a:solidFill>
          <a:ln/>
        </p:spPr>
      </p:sp>
      <p:sp>
        <p:nvSpPr>
          <p:cNvPr name="TextBox 4" id="4"/>
          <p:cNvSpPr txBox="true"/>
          <p:nvPr/>
        </p:nvSpPr>
        <p:spPr>
          <a:xfrm rot="0">
            <a:off x="5521895" y="976412"/>
            <a:ext cx="5464151" cy="5483387"/>
          </a:xfrm>
          <a:prstGeom prst="rect">
            <a:avLst/>
          </a:prstGeom>
          <a:ln/>
        </p:spPr>
        <p:txBody>
          <a:bodyPr anchor="ctr" rtlCol="false" lIns="95250" rIns="47625" tIns="95250" bIns="95250" anchorCtr="false" vert="horz" wrap="square">
            <a:normAutofit/>
          </a:bodyPr>
          <a:lstStyle/>
          <a:p>
            <a:pPr lvl="1" indent="-228600" marL="2286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杂志简介与办刊宗旨</a:t>
            </a:r>
          </a:p>
          <a:p>
            <a:pPr lvl="1" indent="-228600" marL="2286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稿件处理与版权归属</a:t>
            </a:r>
          </a:p>
          <a:p>
            <a:pPr lvl="1" indent="-228600" marL="2286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稿件要求与编辑规范</a:t>
            </a:r>
          </a:p>
          <a:p>
            <a:pPr lvl="1" indent="-228600" marL="2286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审稿流程与标准</a:t>
            </a:r>
          </a:p>
          <a:p>
            <a:pPr lvl="1" indent="-228600" marL="2286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其他事项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49281" y="2019667"/>
            <a:ext cx="3813883" cy="1254360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69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950369" y="3274028"/>
            <a:ext cx="2211705" cy="72009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3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-47" t="-47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300009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blipFill rotWithShape="true" dpi="0">
            <a:blip r:embed="rId3">
              <a:alphaModFix amt="30000"/>
            </a:blip>
            <a:stretch>
              <a:fillRect b="-68947" l="-69147" r="-6453" t="-39169"/>
            </a:stretch>
          </a:blipFill>
          <a:ln/>
        </p:spPr>
      </p:sp>
      <p:sp>
        <p:nvSpPr>
          <p:cNvPr name="AutoShape 3" id="300010"/>
          <p:cNvSpPr/>
          <p:nvPr/>
        </p:nvSpPr>
        <p:spPr>
          <a:xfrm rot="0">
            <a:off x="0" y="0"/>
            <a:ext cx="952500" cy="952500"/>
          </a:xfrm>
          <a:prstGeom prst="rect">
            <a:avLst/>
          </a:prstGeom>
          <a:solidFill>
            <a:srgbClr val="E94E01">
              <a:alpha val="100000"/>
            </a:srgbClr>
          </a:solidFill>
          <a:ln/>
        </p:spPr>
      </p:sp>
      <p:sp>
        <p:nvSpPr>
          <p:cNvPr name="AutoShape 4" id="300011"/>
          <p:cNvSpPr/>
          <p:nvPr/>
        </p:nvSpPr>
        <p:spPr>
          <a:xfrm rot="0">
            <a:off x="11444837" y="3003675"/>
            <a:ext cx="45719" cy="850650"/>
          </a:xfrm>
          <a:prstGeom prst="rect">
            <a:avLst/>
          </a:prstGeom>
          <a:solidFill>
            <a:srgbClr val="E94E01">
              <a:alpha val="100000"/>
            </a:srgbClr>
          </a:solidFill>
          <a:ln/>
        </p:spPr>
      </p:sp>
      <p:sp>
        <p:nvSpPr>
          <p:cNvPr name="TextBox 5" id="300003"/>
          <p:cNvSpPr txBox="true"/>
          <p:nvPr/>
        </p:nvSpPr>
        <p:spPr>
          <a:xfrm rot="0">
            <a:off x="7226300" y="1518819"/>
            <a:ext cx="3916680" cy="2748915"/>
          </a:xfrm>
          <a:prstGeom prst="rect">
            <a:avLst/>
          </a:prstGeom>
          <a:ln/>
        </p:spPr>
        <p:txBody>
          <a:bodyPr anchor="b" rtlCol="false" lIns="91440" rIns="91440" tIns="45720" bIns="45720" anchorCtr="false" vert="horz" wrap="square">
            <a:sp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b="true" sz="16599">
                <a:solidFill>
                  <a:srgbClr val="FFFFFF">
                    <a:alpha val="50980"/>
                    <a:alpha val="51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name="AutoShape 6" id="300004"/>
          <p:cNvSpPr/>
          <p:nvPr/>
        </p:nvSpPr>
        <p:spPr>
          <a:xfrm rot="0">
            <a:off x="5053105" y="2903631"/>
            <a:ext cx="5731164" cy="590931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defRPr/>
            </a:pPr>
            <a:r>
              <a:rPr lang="en-US" b="true" sz="30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杂志简介与办刊宗旨</a:t>
            </a:r>
            <a:endParaRPr lang="en-US" sz="1100"/>
          </a:p>
        </p:txBody>
      </p:sp>
      <p:sp>
        <p:nvSpPr>
          <p:cNvPr name="AutoShape 7" id="300005"/>
          <p:cNvSpPr/>
          <p:nvPr/>
        </p:nvSpPr>
        <p:spPr>
          <a:xfrm rot="0">
            <a:off x="5053105" y="3494563"/>
            <a:ext cx="5731164" cy="293607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r">
              <a:lnSpc>
                <a:spcPct val="120000"/>
              </a:lnSpc>
              <a:spcBef>
                <a:spcPts val="999"/>
              </a:spcBef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/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871805" y="183763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1006549" y="197237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4" id="4"/>
          <p:cNvSpPr/>
          <p:nvPr/>
        </p:nvSpPr>
        <p:spPr>
          <a:xfrm rot="0">
            <a:off x="871805" y="403747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</p:sp>
      <p:sp>
        <p:nvSpPr>
          <p:cNvPr name="AutoShape 5" id="5"/>
          <p:cNvSpPr/>
          <p:nvPr/>
        </p:nvSpPr>
        <p:spPr>
          <a:xfrm rot="0">
            <a:off x="1006549" y="417222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6" id="6"/>
          <p:cNvSpPr/>
          <p:nvPr/>
        </p:nvSpPr>
        <p:spPr>
          <a:xfrm rot="0">
            <a:off x="6481317" y="183763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</p:sp>
      <p:sp>
        <p:nvSpPr>
          <p:cNvPr name="AutoShape 7" id="7"/>
          <p:cNvSpPr/>
          <p:nvPr/>
        </p:nvSpPr>
        <p:spPr>
          <a:xfrm rot="0">
            <a:off x="6616062" y="197237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8" id="8"/>
          <p:cNvSpPr/>
          <p:nvPr/>
        </p:nvSpPr>
        <p:spPr>
          <a:xfrm rot="0">
            <a:off x="6481317" y="403747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</p:sp>
      <p:sp>
        <p:nvSpPr>
          <p:cNvPr name="AutoShape 9" id="9"/>
          <p:cNvSpPr/>
          <p:nvPr/>
        </p:nvSpPr>
        <p:spPr>
          <a:xfrm rot="0">
            <a:off x="6616062" y="417222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10" id="10"/>
          <p:cNvSpPr txBox="true"/>
          <p:nvPr/>
        </p:nvSpPr>
        <p:spPr>
          <a:xfrm rot="0">
            <a:off x="1630030" y="1754944"/>
            <a:ext cx="3905833" cy="1839468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期刊概述：《中国实用儿科杂志》是由中国科学技术协会主管、中华医学会主办、新乡医学院承办的儿科专业学术期刊，是以儿科临床与基础研究为主要报道内容的儿科学类核心期刊。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643811" y="3927229"/>
            <a:ext cx="3905833" cy="1839468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国内外权威收录：本刊被美国《化学文摘》、俄罗斯《文摘杂志》、波兰《哥白尼文摘》、美国《乌利希斯期刊指南》、WHO西太平洋地区医学索引等国内外数十家权威数据库收录。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220122" y="3927229"/>
            <a:ext cx="3905833" cy="1839468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办刊宗旨与目标：贯彻党和国家卫生工作方针政策，反映国内外儿科医学领域的新理论、新技术、新成果、新进展，加强学术交流，促进我国儿科医学进步与发展为办刊宗旨。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206341" y="1754944"/>
            <a:ext cx="3905833" cy="1839468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核心期刊地位：本刊为中国科学引文数据库（CSCD）来源期刊，儿科学类核心期刊，中国科技论文统计源期刊（中国科技核心期刊），RCCSE中国核心学术期刊，中国精品科技期刊等。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杂志简介与办刊宗旨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-47" t="-47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300009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blipFill rotWithShape="true" dpi="0">
            <a:blip r:embed="rId3">
              <a:alphaModFix amt="30000"/>
            </a:blip>
            <a:stretch>
              <a:fillRect b="-68947" l="-69147" r="-6453" t="-39169"/>
            </a:stretch>
          </a:blipFill>
          <a:ln/>
        </p:spPr>
      </p:sp>
      <p:sp>
        <p:nvSpPr>
          <p:cNvPr name="AutoShape 3" id="300010"/>
          <p:cNvSpPr/>
          <p:nvPr/>
        </p:nvSpPr>
        <p:spPr>
          <a:xfrm rot="0">
            <a:off x="0" y="0"/>
            <a:ext cx="952500" cy="952500"/>
          </a:xfrm>
          <a:prstGeom prst="rect">
            <a:avLst/>
          </a:prstGeom>
          <a:solidFill>
            <a:srgbClr val="E94E01">
              <a:alpha val="100000"/>
            </a:srgbClr>
          </a:solidFill>
          <a:ln/>
        </p:spPr>
      </p:sp>
      <p:sp>
        <p:nvSpPr>
          <p:cNvPr name="AutoShape 4" id="300011"/>
          <p:cNvSpPr/>
          <p:nvPr/>
        </p:nvSpPr>
        <p:spPr>
          <a:xfrm rot="0">
            <a:off x="11444837" y="3003675"/>
            <a:ext cx="45719" cy="850650"/>
          </a:xfrm>
          <a:prstGeom prst="rect">
            <a:avLst/>
          </a:prstGeom>
          <a:solidFill>
            <a:srgbClr val="E94E01">
              <a:alpha val="100000"/>
            </a:srgbClr>
          </a:solidFill>
          <a:ln/>
        </p:spPr>
      </p:sp>
      <p:sp>
        <p:nvSpPr>
          <p:cNvPr name="TextBox 5" id="300003"/>
          <p:cNvSpPr txBox="true"/>
          <p:nvPr/>
        </p:nvSpPr>
        <p:spPr>
          <a:xfrm rot="0">
            <a:off x="7226300" y="1518819"/>
            <a:ext cx="3916680" cy="2748915"/>
          </a:xfrm>
          <a:prstGeom prst="rect">
            <a:avLst/>
          </a:prstGeom>
          <a:ln/>
        </p:spPr>
        <p:txBody>
          <a:bodyPr anchor="b" rtlCol="false" lIns="91440" rIns="91440" tIns="45720" bIns="45720" anchorCtr="false" vert="horz" wrap="square">
            <a:sp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b="true" sz="16599">
                <a:solidFill>
                  <a:srgbClr val="FFFFFF">
                    <a:alpha val="50980"/>
                    <a:alpha val="51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name="AutoShape 6" id="300004"/>
          <p:cNvSpPr/>
          <p:nvPr/>
        </p:nvSpPr>
        <p:spPr>
          <a:xfrm rot="0">
            <a:off x="5053105" y="2903631"/>
            <a:ext cx="5731164" cy="590931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defRPr/>
            </a:pPr>
            <a:r>
              <a:rPr lang="en-US" b="true" sz="30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稿件处理与版权归属</a:t>
            </a:r>
            <a:endParaRPr lang="en-US" sz="1100"/>
          </a:p>
        </p:txBody>
      </p:sp>
      <p:sp>
        <p:nvSpPr>
          <p:cNvPr name="AutoShape 7" id="300005"/>
          <p:cNvSpPr/>
          <p:nvPr/>
        </p:nvSpPr>
        <p:spPr>
          <a:xfrm rot="0">
            <a:off x="5053105" y="3494563"/>
            <a:ext cx="5731164" cy="293607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r">
              <a:lnSpc>
                <a:spcPct val="120000"/>
              </a:lnSpc>
              <a:spcBef>
                <a:spcPts val="999"/>
              </a:spcBef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/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投稿方式与处理流程</a:t>
            </a:r>
          </a:p>
        </p:txBody>
      </p:sp>
      <p:sp>
        <p:nvSpPr>
          <p:cNvPr name="AutoShape 3" id="3"/>
          <p:cNvSpPr/>
          <p:nvPr/>
        </p:nvSpPr>
        <p:spPr>
          <a:xfrm rot="0">
            <a:off x="673008" y="1424575"/>
            <a:ext cx="1001602" cy="1001602"/>
          </a:xfrm>
          <a:prstGeom prst="roundRect">
            <a:avLst>
              <a:gd fmla="val 16667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4" id="4"/>
          <p:cNvSpPr/>
          <p:nvPr/>
        </p:nvSpPr>
        <p:spPr>
          <a:xfrm rot="0">
            <a:off x="1857984" y="1424575"/>
            <a:ext cx="3543300" cy="1001602"/>
          </a:xfrm>
          <a:prstGeom prst="rect">
            <a:avLst/>
          </a:prstGeom>
          <a:noFill/>
          <a:ln/>
        </p:spPr>
        <p:txBody>
          <a:bodyPr anchor="ctr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投稿方式</a:t>
            </a:r>
            <a:endParaRPr lang="en-US" sz="1100"/>
          </a:p>
        </p:txBody>
      </p:sp>
      <p:sp>
        <p:nvSpPr>
          <p:cNvPr name="TextBox 5" id="5"/>
          <p:cNvSpPr txBox="true"/>
          <p:nvPr/>
        </p:nvSpPr>
        <p:spPr>
          <a:xfrm rot="0">
            <a:off x="489633" y="1584381"/>
            <a:ext cx="1368351" cy="68199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03091" y="2527659"/>
            <a:ext cx="4857750" cy="1000125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仅接受邮箱投稿，邮箱地址为zgsyekvip@163.com。请作者将稿件发送至该邮箱，以便我们及时处理。</a:t>
            </a:r>
          </a:p>
        </p:txBody>
      </p:sp>
      <p:sp>
        <p:nvSpPr>
          <p:cNvPr name="AutoShape 7" id="7"/>
          <p:cNvSpPr/>
          <p:nvPr/>
        </p:nvSpPr>
        <p:spPr>
          <a:xfrm rot="0">
            <a:off x="6250024" y="1424575"/>
            <a:ext cx="1001602" cy="1001602"/>
          </a:xfrm>
          <a:prstGeom prst="roundRect">
            <a:avLst>
              <a:gd fmla="val 16667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8" id="8"/>
          <p:cNvSpPr/>
          <p:nvPr/>
        </p:nvSpPr>
        <p:spPr>
          <a:xfrm rot="0">
            <a:off x="7435000" y="1424575"/>
            <a:ext cx="3543300" cy="1001602"/>
          </a:xfrm>
          <a:prstGeom prst="rect">
            <a:avLst/>
          </a:prstGeom>
          <a:noFill/>
          <a:ln/>
        </p:spPr>
        <p:txBody>
          <a:bodyPr anchor="ctr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稿件处理流程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 rot="0">
            <a:off x="6066649" y="1584381"/>
            <a:ext cx="1368351" cy="68199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280107" y="2527659"/>
            <a:ext cx="4857750" cy="1000125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自稿件提交之日起满3个月未接到退稿者，意味着稿件仍在处理中，作者若计划投他刊，需先与编辑部联系并说明原因。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669665" y="4240990"/>
            <a:ext cx="1001602" cy="1001602"/>
          </a:xfrm>
          <a:prstGeom prst="roundRect">
            <a:avLst>
              <a:gd fmla="val 16667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2" id="12"/>
          <p:cNvSpPr/>
          <p:nvPr/>
        </p:nvSpPr>
        <p:spPr>
          <a:xfrm rot="0">
            <a:off x="1854641" y="4240990"/>
            <a:ext cx="3543300" cy="1001602"/>
          </a:xfrm>
          <a:prstGeom prst="rect">
            <a:avLst/>
          </a:prstGeom>
          <a:noFill/>
          <a:ln/>
        </p:spPr>
        <p:txBody>
          <a:bodyPr anchor="ctr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退修与返回</a:t>
            </a:r>
            <a:endParaRPr lang="en-US" sz="1100"/>
          </a:p>
        </p:txBody>
      </p:sp>
      <p:sp>
        <p:nvSpPr>
          <p:cNvPr name="TextBox 13" id="13"/>
          <p:cNvSpPr txBox="true"/>
          <p:nvPr/>
        </p:nvSpPr>
        <p:spPr>
          <a:xfrm rot="0">
            <a:off x="486290" y="4400796"/>
            <a:ext cx="1368351" cy="68199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99748" y="5353598"/>
            <a:ext cx="4857750" cy="1000125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若稿件经审核后拟定刊用，作者需按照退修通知意见修改，并在规定时间内将修改稿及相关材料返回本刊编辑部。</a:t>
            </a:r>
          </a:p>
        </p:txBody>
      </p:sp>
      <p:sp>
        <p:nvSpPr>
          <p:cNvPr name="AutoShape 15" id="15"/>
          <p:cNvSpPr/>
          <p:nvPr/>
        </p:nvSpPr>
        <p:spPr>
          <a:xfrm rot="0">
            <a:off x="6246681" y="4240990"/>
            <a:ext cx="1001602" cy="1001602"/>
          </a:xfrm>
          <a:prstGeom prst="roundRect">
            <a:avLst>
              <a:gd fmla="val 16667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6" id="16"/>
          <p:cNvSpPr/>
          <p:nvPr/>
        </p:nvSpPr>
        <p:spPr>
          <a:xfrm rot="0">
            <a:off x="7431657" y="4240990"/>
            <a:ext cx="3543300" cy="1001602"/>
          </a:xfrm>
          <a:prstGeom prst="rect">
            <a:avLst/>
          </a:prstGeom>
          <a:noFill/>
          <a:ln/>
        </p:spPr>
        <p:txBody>
          <a:bodyPr anchor="ctr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一稿多投</a:t>
            </a:r>
            <a:endParaRPr lang="en-US" sz="1100"/>
          </a:p>
        </p:txBody>
      </p:sp>
      <p:sp>
        <p:nvSpPr>
          <p:cNvPr name="TextBox 17" id="17"/>
          <p:cNvSpPr txBox="true"/>
          <p:nvPr/>
        </p:nvSpPr>
        <p:spPr>
          <a:xfrm rot="0">
            <a:off x="6063306" y="4400796"/>
            <a:ext cx="1368351" cy="68199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276764" y="5291100"/>
            <a:ext cx="4857750" cy="1000125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一旦发现一稿多投行为，将立即采取退稿措施。对于造成重复发表事实者，本刊将进行通报并拒绝在2年内发表该作者作为第一作者所撰写的一切文稿。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rot="0">
            <a:off x="6032113" y="5184323"/>
            <a:ext cx="2429542" cy="1127284"/>
          </a:xfrm>
          <a:custGeom>
            <a:avLst/>
            <a:gdLst/>
            <a:ahLst/>
            <a:cxnLst/>
            <a:rect r="r" b="b" t="t" l="l"/>
            <a:pathLst>
              <a:path h="135" w="292">
                <a:moveTo>
                  <a:pt x="130" y="19"/>
                </a:moveTo>
                <a:cubicBezTo>
                  <a:pt x="75" y="38"/>
                  <a:pt x="31" y="73"/>
                  <a:pt x="0" y="118"/>
                </a:cubicBezTo>
                <a:cubicBezTo>
                  <a:pt x="52" y="134"/>
                  <a:pt x="108" y="135"/>
                  <a:pt x="163" y="116"/>
                </a:cubicBezTo>
                <a:cubicBezTo>
                  <a:pt x="218" y="97"/>
                  <a:pt x="262" y="61"/>
                  <a:pt x="292" y="17"/>
                </a:cubicBezTo>
                <a:cubicBezTo>
                  <a:pt x="241" y="0"/>
                  <a:pt x="184" y="0"/>
                  <a:pt x="130" y="19"/>
                </a:cubicBez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3" id="3"/>
          <p:cNvSpPr/>
          <p:nvPr/>
        </p:nvSpPr>
        <p:spPr>
          <a:xfrm rot="0">
            <a:off x="6032113" y="4073042"/>
            <a:ext cx="1515142" cy="2095595"/>
          </a:xfrm>
          <a:custGeom>
            <a:avLst/>
            <a:gdLst/>
            <a:ahLst/>
            <a:cxnLst/>
            <a:rect r="r" b="b" t="t" l="l"/>
            <a:pathLst>
              <a:path h="251" w="182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</a:path>
            </a:pathLst>
          </a:custGeom>
          <a:solidFill>
            <a:schemeClr val="accent1">
              <a:alpha val="60000"/>
            </a:schemeClr>
          </a:solidFill>
          <a:ln/>
        </p:spPr>
      </p:sp>
      <p:sp>
        <p:nvSpPr>
          <p:cNvPr name="Freeform 4" id="4"/>
          <p:cNvSpPr/>
          <p:nvPr/>
        </p:nvSpPr>
        <p:spPr>
          <a:xfrm rot="0">
            <a:off x="3612763" y="5184323"/>
            <a:ext cx="2419350" cy="1127284"/>
          </a:xfrm>
          <a:custGeom>
            <a:avLst/>
            <a:gdLst/>
            <a:ahLst/>
            <a:cxnLst/>
            <a:rect r="r" b="b" t="t" l="l"/>
            <a:pathLst>
              <a:path h="135" w="291">
                <a:moveTo>
                  <a:pt x="162" y="19"/>
                </a:moveTo>
                <a:cubicBezTo>
                  <a:pt x="217" y="38"/>
                  <a:pt x="261" y="73"/>
                  <a:pt x="291" y="118"/>
                </a:cubicBezTo>
                <a:cubicBezTo>
                  <a:pt x="240" y="134"/>
                  <a:pt x="184" y="135"/>
                  <a:pt x="129" y="116"/>
                </a:cubicBezTo>
                <a:cubicBezTo>
                  <a:pt x="74" y="97"/>
                  <a:pt x="30" y="61"/>
                  <a:pt x="0" y="17"/>
                </a:cubicBezTo>
                <a:cubicBezTo>
                  <a:pt x="51" y="0"/>
                  <a:pt x="108" y="0"/>
                  <a:pt x="162" y="19"/>
                </a:cubicBez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5" id="5"/>
          <p:cNvSpPr/>
          <p:nvPr/>
        </p:nvSpPr>
        <p:spPr>
          <a:xfrm rot="0">
            <a:off x="4527163" y="4073042"/>
            <a:ext cx="1513713" cy="2095595"/>
          </a:xfrm>
          <a:custGeom>
            <a:avLst/>
            <a:gdLst/>
            <a:ahLst/>
            <a:cxnLst/>
            <a:rect r="r" b="b" t="t" l="l"/>
            <a:pathLst>
              <a:path h="251" w="182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</a:path>
            </a:pathLst>
          </a:custGeom>
          <a:solidFill>
            <a:schemeClr val="accent1">
              <a:alpha val="60000"/>
            </a:schemeClr>
          </a:solidFill>
          <a:ln/>
        </p:spPr>
      </p:sp>
      <p:sp>
        <p:nvSpPr>
          <p:cNvPr name="Freeform 6" id="6"/>
          <p:cNvSpPr/>
          <p:nvPr/>
        </p:nvSpPr>
        <p:spPr>
          <a:xfrm rot="0">
            <a:off x="5609203" y="3588886"/>
            <a:ext cx="856012" cy="2579751"/>
          </a:xfrm>
          <a:custGeom>
            <a:avLst/>
            <a:gdLst/>
            <a:ahLst/>
            <a:cxnLst/>
            <a:rect r="r" b="b" t="t" l="l"/>
            <a:pathLst>
              <a:path h="309" w="103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463378" y="4535812"/>
            <a:ext cx="2931336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1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审稿制度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49597" y="5004954"/>
            <a:ext cx="2931336" cy="139850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采用同行评议和双盲审稿为基础的三审制，包括编辑初审、专家外审、编委会终审，以确保稿件质量和学术水平。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88216" y="2422580"/>
            <a:ext cx="2931336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双盲审稿要求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74435" y="2891723"/>
            <a:ext cx="2931336" cy="139850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双盲稿件在投稿时，正文、中英文摘要、页眉中不得出现作者及其单位的任何信息，以保护审稿的公正性和公平性。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540944" y="1591726"/>
            <a:ext cx="3020092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1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潜在利益冲突告知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564095" y="2060868"/>
            <a:ext cx="2931336" cy="139850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在投稿时，作者需告知与该研究相关的潜在利益冲突及作者贡献声明，以确保稿件的公正性和客观性。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261908" y="2422580"/>
            <a:ext cx="2931336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1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私密权保护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248127" y="2891723"/>
            <a:ext cx="2931336" cy="139850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在审稿过程中，本刊将保护作者的稿件私密权，确保不拟刊用的稿件在二审阶段得到妥善处理。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814029" y="4535812"/>
            <a:ext cx="2931336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1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申诉权利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800248" y="5004954"/>
            <a:ext cx="2931336" cy="139850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对于不拟刊用的稿件，作者有权申请复议并提出申诉的文字说明，以维护自己的学术权益和尊严。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审稿制度与私密权保护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794737" y="526600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527163" y="4396796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607298" y="4073042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697625" y="4396796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495431" y="526600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 l="32394" r="32394"/>
          <a:stretch>
            <a:fillRect/>
          </a:stretch>
        </p:blipFill>
        <p:spPr>
          <a:xfrm rot="0">
            <a:off x="875314" y="2169726"/>
            <a:ext cx="2050689" cy="3916435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/>
          <a:srcRect l="32743" r="32743"/>
          <a:stretch>
            <a:fillRect/>
          </a:stretch>
        </p:blipFill>
        <p:spPr>
          <a:xfrm rot="0">
            <a:off x="5430979" y="2169726"/>
            <a:ext cx="2050689" cy="3916435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5"/>
          <a:srcRect l="32546" r="32546"/>
          <a:stretch>
            <a:fillRect/>
          </a:stretch>
        </p:blipFill>
        <p:spPr>
          <a:xfrm rot="0">
            <a:off x="3153146" y="1697364"/>
            <a:ext cx="2050689" cy="3916435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0">
            <a:off x="7851998" y="2723144"/>
            <a:ext cx="3834950" cy="1465716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来稿一律文责自负，依照《中华人民共和国著作权法》有关规定，本刊可对来稿做文字修改、删节，凡有涉及原意的修改，则提请作者考虑。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>
            <a:off x="7851998" y="2087040"/>
            <a:ext cx="3606165" cy="575781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rm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文责自负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>
            <a:off x="7851998" y="4826443"/>
            <a:ext cx="3834950" cy="1451935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不退原稿是常规操作，请作者自留底稿。修改稿逾期2个月不修回者，视作自动撤稿。请注意及时跟进稿件修改进度，以免错过发表机会。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>
            <a:off x="7851998" y="4125420"/>
            <a:ext cx="3606329" cy="640699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原稿处理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文责自负与修改要求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788511" y="2014308"/>
            <a:ext cx="2987778" cy="49033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版权归属与授权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265556" y="2589176"/>
            <a:ext cx="5429250" cy="1066632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稿件一旦接受刊登，作者需签署论文投送介绍信及授权书，版权归属中华医学会所有。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732228" y="4509502"/>
            <a:ext cx="2987778" cy="49033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转载限制与出版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版权归属与出版权利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209273" y="5048803"/>
            <a:ext cx="5429250" cy="1066632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中华医学会有权以多种方式出版接受刊登的论文，未经其同意，论文不得转载他处。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265556" y="1929773"/>
            <a:ext cx="649757" cy="659403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209273" y="4435534"/>
            <a:ext cx="670891" cy="638269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AutoShape 9" id="9"/>
          <p:cNvSpPr/>
          <p:nvPr/>
        </p:nvSpPr>
        <p:spPr>
          <a:xfrm rot="0">
            <a:off x="565061" y="2098842"/>
            <a:ext cx="1498612" cy="1498612"/>
          </a:xfrm>
          <a:prstGeom prst="ellipse">
            <a:avLst/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Freeform 10" id="10"/>
          <p:cNvSpPr/>
          <p:nvPr/>
        </p:nvSpPr>
        <p:spPr>
          <a:xfrm rot="0">
            <a:off x="1028447" y="2543179"/>
            <a:ext cx="571839" cy="571839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</a:path>
              <a:path h="304800" w="304800"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1" id="11"/>
          <p:cNvSpPr/>
          <p:nvPr/>
        </p:nvSpPr>
        <p:spPr>
          <a:xfrm rot="0">
            <a:off x="4230875" y="4583470"/>
            <a:ext cx="1498612" cy="1498612"/>
          </a:xfrm>
          <a:prstGeom prst="ellipse">
            <a:avLst/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Freeform 12" id="12"/>
          <p:cNvSpPr/>
          <p:nvPr/>
        </p:nvSpPr>
        <p:spPr>
          <a:xfrm rot="0">
            <a:off x="4713980" y="5062314"/>
            <a:ext cx="532402" cy="502824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</a:path>
              <a:path h="304800" w="304800"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</a:path>
              <a:path h="304800" w="304800"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</a:path>
              <a:path h="304800" w="304800"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</a:path>
              <a:path h="304800" w="304800"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</a:path>
              <a:path h="304800" w="304800"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21875" r="21875"/>
          <a:stretch>
            <a:fillRect/>
          </a:stretch>
        </p:blipFill>
        <p:spPr>
          <a:xfrm rot="0"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书面撤稿申请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作者需向本刊提供书面撤稿申请，申请需经作者所在单位科研部门签字盖章和所有作者的亲笔签名。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撤稿理由与审核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申请中需陈述撤稿理由，本刊将进行审核。审核通过后，将对论文进行撤稿处理。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撤稿申请与审核流程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02741" y="1342506"/>
            <a:ext cx="6612160" cy="1685627"/>
          </a:xfrm>
          <a:prstGeom prst="roundRect">
            <a:avLst>
              <a:gd fmla="val 9080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3" id="3"/>
          <p:cNvSpPr txBox="true"/>
          <p:nvPr/>
        </p:nvSpPr>
        <p:spPr>
          <a:xfrm rot="0">
            <a:off x="749955" y="1680495"/>
            <a:ext cx="1143000" cy="1104900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b="true" sz="51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892955" y="1485066"/>
            <a:ext cx="3493916" cy="579431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审稿费与发表服务费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892955" y="2045448"/>
            <a:ext cx="4995999" cy="818289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本刊免收审稿费，稿件确认刊载后需按通知数额付发表服务费。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审稿费用与稿酬说明</a:t>
            </a:r>
          </a:p>
        </p:txBody>
      </p:sp>
      <p:sp>
        <p:nvSpPr>
          <p:cNvPr name="AutoShape 7" id="7"/>
          <p:cNvSpPr/>
          <p:nvPr/>
        </p:nvSpPr>
        <p:spPr>
          <a:xfrm rot="0">
            <a:off x="2531819" y="3172991"/>
            <a:ext cx="6612160" cy="1685627"/>
          </a:xfrm>
          <a:prstGeom prst="roundRect">
            <a:avLst>
              <a:gd fmla="val 9080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8" id="8"/>
          <p:cNvSpPr txBox="true"/>
          <p:nvPr/>
        </p:nvSpPr>
        <p:spPr>
          <a:xfrm rot="0">
            <a:off x="2679034" y="3510980"/>
            <a:ext cx="1143000" cy="1104900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b="true" sz="51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822034" y="3315552"/>
            <a:ext cx="3493916" cy="579431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稿酬与赠刊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822034" y="3875933"/>
            <a:ext cx="4995999" cy="818289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稿件刊登后酌致稿酬（所付稿酬中已包含电子期刊及光盘版稿酬），赠当期杂志2册。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4914425" y="4983758"/>
            <a:ext cx="6612160" cy="1685627"/>
          </a:xfrm>
          <a:prstGeom prst="roundRect">
            <a:avLst>
              <a:gd fmla="val 9080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12" id="12"/>
          <p:cNvSpPr txBox="true"/>
          <p:nvPr/>
        </p:nvSpPr>
        <p:spPr>
          <a:xfrm rot="0">
            <a:off x="5061639" y="5321747"/>
            <a:ext cx="1143000" cy="1104900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b="true" sz="51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204639" y="5126318"/>
            <a:ext cx="3493916" cy="579431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费用邮寄地址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204639" y="5686700"/>
            <a:ext cx="4995999" cy="818289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与本刊有关的所有联系（包括费用往来），必须寄到本刊编辑部。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-47" t="-47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300009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blipFill rotWithShape="true" dpi="0">
            <a:blip r:embed="rId3">
              <a:alphaModFix amt="30000"/>
            </a:blip>
            <a:stretch>
              <a:fillRect b="-68947" l="-69147" r="-6453" t="-39169"/>
            </a:stretch>
          </a:blipFill>
          <a:ln/>
        </p:spPr>
      </p:sp>
      <p:sp>
        <p:nvSpPr>
          <p:cNvPr name="AutoShape 3" id="300010"/>
          <p:cNvSpPr/>
          <p:nvPr/>
        </p:nvSpPr>
        <p:spPr>
          <a:xfrm rot="0">
            <a:off x="0" y="0"/>
            <a:ext cx="952500" cy="952500"/>
          </a:xfrm>
          <a:prstGeom prst="rect">
            <a:avLst/>
          </a:prstGeom>
          <a:solidFill>
            <a:srgbClr val="E94E01">
              <a:alpha val="100000"/>
            </a:srgbClr>
          </a:solidFill>
          <a:ln/>
        </p:spPr>
      </p:sp>
      <p:sp>
        <p:nvSpPr>
          <p:cNvPr name="AutoShape 4" id="300011"/>
          <p:cNvSpPr/>
          <p:nvPr/>
        </p:nvSpPr>
        <p:spPr>
          <a:xfrm rot="0">
            <a:off x="11444837" y="3003675"/>
            <a:ext cx="45719" cy="850650"/>
          </a:xfrm>
          <a:prstGeom prst="rect">
            <a:avLst/>
          </a:prstGeom>
          <a:solidFill>
            <a:srgbClr val="E94E01">
              <a:alpha val="100000"/>
            </a:srgbClr>
          </a:solidFill>
          <a:ln/>
        </p:spPr>
      </p:sp>
      <p:sp>
        <p:nvSpPr>
          <p:cNvPr name="TextBox 5" id="300003"/>
          <p:cNvSpPr txBox="true"/>
          <p:nvPr/>
        </p:nvSpPr>
        <p:spPr>
          <a:xfrm rot="0">
            <a:off x="7226300" y="1518819"/>
            <a:ext cx="3916680" cy="2748915"/>
          </a:xfrm>
          <a:prstGeom prst="rect">
            <a:avLst/>
          </a:prstGeom>
          <a:ln/>
        </p:spPr>
        <p:txBody>
          <a:bodyPr anchor="b" rtlCol="false" lIns="91440" rIns="91440" tIns="45720" bIns="45720" anchorCtr="false" vert="horz" wrap="square">
            <a:sp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b="true" sz="16599">
                <a:solidFill>
                  <a:srgbClr val="FFFFFF">
                    <a:alpha val="50980"/>
                    <a:alpha val="51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name="AutoShape 6" id="300004"/>
          <p:cNvSpPr/>
          <p:nvPr/>
        </p:nvSpPr>
        <p:spPr>
          <a:xfrm rot="0">
            <a:off x="5053105" y="2903631"/>
            <a:ext cx="5731164" cy="590931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defRPr/>
            </a:pPr>
            <a:r>
              <a:rPr lang="en-US" b="true" sz="30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稿件要求与编辑规范</a:t>
            </a:r>
            <a:endParaRPr lang="en-US" sz="1100"/>
          </a:p>
        </p:txBody>
      </p:sp>
      <p:sp>
        <p:nvSpPr>
          <p:cNvPr name="AutoShape 7" id="300005"/>
          <p:cNvSpPr/>
          <p:nvPr/>
        </p:nvSpPr>
        <p:spPr>
          <a:xfrm rot="0">
            <a:off x="5053105" y="3494563"/>
            <a:ext cx="5731164" cy="293607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r">
              <a:lnSpc>
                <a:spcPct val="120000"/>
              </a:lnSpc>
              <a:spcBef>
                <a:spcPts val="999"/>
              </a:spcBef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/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560913" y="1312852"/>
            <a:ext cx="7804501" cy="762000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稿件类型与栏目设置</a:t>
            </a:r>
          </a:p>
        </p:txBody>
      </p:sp>
      <p:cxnSp>
        <p:nvCxnSpPr>
          <p:cNvPr name="Connector 3" id="3"/>
          <p:cNvCxnSpPr/>
          <p:nvPr/>
        </p:nvCxnSpPr>
        <p:spPr>
          <a:xfrm>
            <a:off x="1197254" y="5988003"/>
            <a:ext cx="10998321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name="TextBox 4" id="4"/>
          <p:cNvSpPr txBox="true"/>
          <p:nvPr/>
        </p:nvSpPr>
        <p:spPr>
          <a:xfrm rot="0">
            <a:off x="3560913" y="1927072"/>
            <a:ext cx="7804501" cy="120396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杂志主要接收原创性学术论文、综述文章、病例报告等类型的稿件，涵盖标准·方案·指南、指南解读、述评等多个栏目。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83473" y="3943665"/>
            <a:ext cx="7806355" cy="762000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栏目内容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83473" y="4571667"/>
            <a:ext cx="7806355" cy="120396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标准·方案·指南栏目发布儿科医疗标准与方案；指南解读栏目深入剖析最新诊疗指南；述评栏目聚焦儿科热点话题，为作者提供丰富的选择。</a:t>
            </a:r>
          </a:p>
        </p:txBody>
      </p:sp>
      <p:cxnSp>
        <p:nvCxnSpPr>
          <p:cNvPr name="Connector 7" id="7"/>
          <p:cNvCxnSpPr/>
          <p:nvPr/>
        </p:nvCxnSpPr>
        <p:spPr>
          <a:xfrm>
            <a:off x="3574694" y="3297546"/>
            <a:ext cx="8614217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name="TextBox 8" id="8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稿件类型与栏目设置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615557" y="1293101"/>
            <a:ext cx="3938035" cy="5250714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4232060" y="1718638"/>
            <a:ext cx="7211308" cy="4522346"/>
          </a:xfrm>
          <a:prstGeom prst="roundRect">
            <a:avLst>
              <a:gd fmla="val 4504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0" blurRad="381000" dist="0">
              <a:srgbClr val="000000">
                <a:alpha val="7000"/>
              </a:srgbClr>
            </a:outerShdw>
          </a:effectLst>
        </p:spPr>
      </p:sp>
      <p:sp>
        <p:nvSpPr>
          <p:cNvPr name="TextBox 4" id="4"/>
          <p:cNvSpPr txBox="true"/>
          <p:nvPr/>
        </p:nvSpPr>
        <p:spPr>
          <a:xfrm rot="0">
            <a:off x="4599214" y="2711090"/>
            <a:ext cx="6477000" cy="1257743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投稿时，请确保稿件为未发表过的原创作品，避免一稿多投。同时，按照要求提交相关附件，如图片、数据等。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599214" y="2143575"/>
            <a:ext cx="6477000" cy="645267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599214" y="4589063"/>
            <a:ext cx="6477000" cy="1271524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在提交稿件前，请仔细阅读杂志的投稿须知，确保符合杂志的收稿标准和要求。如有疑问，可随时联系杂志编辑部进行咨询。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599214" y="4153214"/>
            <a:ext cx="6477000" cy="645267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投稿要求与注意事项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89593" y="1595455"/>
            <a:ext cx="6734175" cy="771853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编辑规范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89593" y="2246047"/>
            <a:ext cx="6810375" cy="132397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遵循国家及行业标准，确保稿件内容准确、规范。排版要求符合杂志要求，如字体、字号等，确保阅读体验。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89593" y="4139505"/>
            <a:ext cx="6734175" cy="759000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排版要求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89593" y="4798345"/>
            <a:ext cx="6810375" cy="132397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正文使用规范的排版格式，如字体、字号、行距等；图片、图表等需清晰、标注准确；参考文献格式规范等。</a:t>
            </a:r>
          </a:p>
        </p:txBody>
      </p:sp>
      <p:cxnSp>
        <p:nvCxnSpPr>
          <p:cNvPr name="Connector 6" id="6"/>
          <p:cNvCxnSpPr/>
          <p:nvPr/>
        </p:nvCxnSpPr>
        <p:spPr>
          <a:xfrm>
            <a:off x="756268" y="6181746"/>
            <a:ext cx="7784538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name="Picture 7" id="7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21719" r="21719"/>
          <a:stretch>
            <a:fillRect/>
          </a:stretch>
        </p:blipFill>
        <p:spPr>
          <a:xfrm rot="0">
            <a:off x="7803289" y="1299241"/>
            <a:ext cx="3679824" cy="4906431"/>
          </a:xfrm>
          <a:prstGeom prst="rect">
            <a:avLst/>
          </a:prstGeom>
        </p:spPr>
      </p:pic>
      <p:cxnSp>
        <p:nvCxnSpPr>
          <p:cNvPr name="Connector 8" id="8"/>
          <p:cNvCxnSpPr/>
          <p:nvPr/>
        </p:nvCxnSpPr>
        <p:spPr>
          <a:xfrm>
            <a:off x="756268" y="3856089"/>
            <a:ext cx="7083417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编辑规范与排版要求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-47" t="-47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300009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blipFill rotWithShape="true" dpi="0">
            <a:blip r:embed="rId3">
              <a:alphaModFix amt="30000"/>
            </a:blip>
            <a:stretch>
              <a:fillRect b="-68947" l="-69147" r="-6453" t="-39169"/>
            </a:stretch>
          </a:blipFill>
          <a:ln/>
        </p:spPr>
      </p:sp>
      <p:sp>
        <p:nvSpPr>
          <p:cNvPr name="AutoShape 3" id="300010"/>
          <p:cNvSpPr/>
          <p:nvPr/>
        </p:nvSpPr>
        <p:spPr>
          <a:xfrm rot="0">
            <a:off x="0" y="0"/>
            <a:ext cx="952500" cy="952500"/>
          </a:xfrm>
          <a:prstGeom prst="rect">
            <a:avLst/>
          </a:prstGeom>
          <a:solidFill>
            <a:srgbClr val="E94E01">
              <a:alpha val="100000"/>
            </a:srgbClr>
          </a:solidFill>
          <a:ln/>
        </p:spPr>
      </p:sp>
      <p:sp>
        <p:nvSpPr>
          <p:cNvPr name="AutoShape 4" id="300011"/>
          <p:cNvSpPr/>
          <p:nvPr/>
        </p:nvSpPr>
        <p:spPr>
          <a:xfrm rot="0">
            <a:off x="11444837" y="3003675"/>
            <a:ext cx="45719" cy="850650"/>
          </a:xfrm>
          <a:prstGeom prst="rect">
            <a:avLst/>
          </a:prstGeom>
          <a:solidFill>
            <a:srgbClr val="E94E01">
              <a:alpha val="100000"/>
            </a:srgbClr>
          </a:solidFill>
          <a:ln/>
        </p:spPr>
      </p:sp>
      <p:sp>
        <p:nvSpPr>
          <p:cNvPr name="TextBox 5" id="300003"/>
          <p:cNvSpPr txBox="true"/>
          <p:nvPr/>
        </p:nvSpPr>
        <p:spPr>
          <a:xfrm rot="0">
            <a:off x="7226300" y="1518819"/>
            <a:ext cx="3916680" cy="2748915"/>
          </a:xfrm>
          <a:prstGeom prst="rect">
            <a:avLst/>
          </a:prstGeom>
          <a:ln/>
        </p:spPr>
        <p:txBody>
          <a:bodyPr anchor="b" rtlCol="false" lIns="91440" rIns="91440" tIns="45720" bIns="45720" anchorCtr="false" vert="horz" wrap="square">
            <a:sp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b="true" sz="16599">
                <a:solidFill>
                  <a:srgbClr val="FFFFFF">
                    <a:alpha val="50980"/>
                    <a:alpha val="51000"/>
                  </a:srgb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name="AutoShape 6" id="300004"/>
          <p:cNvSpPr/>
          <p:nvPr/>
        </p:nvSpPr>
        <p:spPr>
          <a:xfrm rot="0">
            <a:off x="5053105" y="2903631"/>
            <a:ext cx="5731164" cy="590931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defRPr/>
            </a:pPr>
            <a:r>
              <a:rPr lang="en-US" b="true" sz="30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审稿流程与标准</a:t>
            </a:r>
            <a:endParaRPr lang="en-US" sz="1100"/>
          </a:p>
        </p:txBody>
      </p:sp>
      <p:sp>
        <p:nvSpPr>
          <p:cNvPr name="AutoShape 7" id="300005"/>
          <p:cNvSpPr/>
          <p:nvPr/>
        </p:nvSpPr>
        <p:spPr>
          <a:xfrm rot="0">
            <a:off x="5053105" y="3494563"/>
            <a:ext cx="5731164" cy="293607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r">
              <a:lnSpc>
                <a:spcPct val="120000"/>
              </a:lnSpc>
              <a:spcBef>
                <a:spcPts val="999"/>
              </a:spcBef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/>
            </a:r>
            <a:endParaRPr lang="en-US" sz="1100"/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234986" y="2896583"/>
            <a:ext cx="5052139" cy="3467154"/>
          </a:xfrm>
          <a:prstGeom prst="roundRect">
            <a:avLst>
              <a:gd fmla="val 5952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879670" y="2896583"/>
            <a:ext cx="5052139" cy="3467154"/>
          </a:xfrm>
          <a:prstGeom prst="roundRect">
            <a:avLst>
              <a:gd fmla="val 5952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t="2837" b="2837"/>
          <a:stretch>
            <a:fillRect/>
          </a:stretch>
        </p:blipFill>
        <p:spPr>
          <a:xfrm rot="0">
            <a:off x="891140" y="1371600"/>
            <a:ext cx="5029200" cy="3162577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380405" y="4752068"/>
            <a:ext cx="4050670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审稿流程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80405" y="5384645"/>
            <a:ext cx="4050670" cy="824485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来稿将经过编辑初审、专家外审、编委会终审三审制，确保审稿公正严谨。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rcRect t="8077" b="8077"/>
          <a:stretch>
            <a:fillRect/>
          </a:stretch>
        </p:blipFill>
        <p:spPr>
          <a:xfrm rot="0">
            <a:off x="6246455" y="1371600"/>
            <a:ext cx="5029200" cy="3162577"/>
          </a:xfrm>
          <a:prstGeom prst="rect">
            <a:avLst/>
          </a:prstGeom>
        </p:spPr>
      </p:pic>
      <p:sp>
        <p:nvSpPr>
          <p:cNvPr name="TextBox 8" id="8"/>
          <p:cNvSpPr txBox="true"/>
          <p:nvPr/>
        </p:nvSpPr>
        <p:spPr>
          <a:xfrm rot="0">
            <a:off x="6735721" y="4759543"/>
            <a:ext cx="4050670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审稿周期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735721" y="5392119"/>
            <a:ext cx="4050670" cy="824485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审稿流程周期较长，作者需要耐心等待，确保有足够的时间来处理稿件。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审稿流程与周期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788511" y="2014308"/>
            <a:ext cx="2987778" cy="49033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学术质量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265556" y="2589176"/>
            <a:ext cx="5429250" cy="1066632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稿件的内容应具有创新性、实用性和科学性，且学术质量需要达到相应标准。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732228" y="4509502"/>
            <a:ext cx="2987778" cy="490334"/>
          </a:xfrm>
          <a:prstGeom prst="rect">
            <a:avLst/>
          </a:prstGeom>
          <a:ln/>
        </p:spPr>
        <p:txBody>
          <a:bodyPr anchor="b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格式规范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审稿标准与要求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209273" y="5048803"/>
            <a:ext cx="5429250" cy="1066632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稿件格式需要规范，符合本刊要求，包括字体、字号等，以确保整体排版美观。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265556" y="1929773"/>
            <a:ext cx="649757" cy="659403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209273" y="4435534"/>
            <a:ext cx="670891" cy="638269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AutoShape 9" id="9"/>
          <p:cNvSpPr/>
          <p:nvPr/>
        </p:nvSpPr>
        <p:spPr>
          <a:xfrm rot="0">
            <a:off x="565061" y="2098842"/>
            <a:ext cx="1498612" cy="1498612"/>
          </a:xfrm>
          <a:prstGeom prst="ellipse">
            <a:avLst/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Freeform 10" id="10"/>
          <p:cNvSpPr/>
          <p:nvPr/>
        </p:nvSpPr>
        <p:spPr>
          <a:xfrm rot="0">
            <a:off x="1028447" y="2543179"/>
            <a:ext cx="571839" cy="571839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</a:path>
              <a:path h="304800" w="304800"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1" id="11"/>
          <p:cNvSpPr/>
          <p:nvPr/>
        </p:nvSpPr>
        <p:spPr>
          <a:xfrm rot="0">
            <a:off x="4230875" y="4583470"/>
            <a:ext cx="1498612" cy="1498612"/>
          </a:xfrm>
          <a:prstGeom prst="ellipse">
            <a:avLst/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Freeform 12" id="12"/>
          <p:cNvSpPr/>
          <p:nvPr/>
        </p:nvSpPr>
        <p:spPr>
          <a:xfrm rot="0">
            <a:off x="4713980" y="5062314"/>
            <a:ext cx="532402" cy="502824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</a:path>
              <a:path h="304800" w="304800"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</a:path>
              <a:path h="304800" w="304800"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</a:path>
              <a:path h="304800" w="304800"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</a:path>
              <a:path h="304800" w="304800"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</a:path>
              <a:path h="304800" w="304800"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-47" t="-47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300009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blipFill rotWithShape="true" dpi="0">
            <a:blip r:embed="rId3">
              <a:alphaModFix amt="30000"/>
            </a:blip>
            <a:stretch>
              <a:fillRect b="-68947" l="-69147" r="-6453" t="-39169"/>
            </a:stretch>
          </a:blipFill>
          <a:ln/>
        </p:spPr>
      </p:sp>
      <p:sp>
        <p:nvSpPr>
          <p:cNvPr name="AutoShape 3" id="300010"/>
          <p:cNvSpPr/>
          <p:nvPr/>
        </p:nvSpPr>
        <p:spPr>
          <a:xfrm rot="0">
            <a:off x="0" y="0"/>
            <a:ext cx="952500" cy="952500"/>
          </a:xfrm>
          <a:prstGeom prst="rect">
            <a:avLst/>
          </a:prstGeom>
          <a:solidFill>
            <a:srgbClr val="E94E01">
              <a:alpha val="100000"/>
            </a:srgbClr>
          </a:solidFill>
          <a:ln/>
        </p:spPr>
      </p:sp>
      <p:sp>
        <p:nvSpPr>
          <p:cNvPr name="AutoShape 4" id="300011"/>
          <p:cNvSpPr/>
          <p:nvPr/>
        </p:nvSpPr>
        <p:spPr>
          <a:xfrm rot="0">
            <a:off x="11444837" y="3003675"/>
            <a:ext cx="45719" cy="850650"/>
          </a:xfrm>
          <a:prstGeom prst="rect">
            <a:avLst/>
          </a:prstGeom>
          <a:solidFill>
            <a:srgbClr val="E94E01">
              <a:alpha val="100000"/>
            </a:srgbClr>
          </a:solidFill>
          <a:ln/>
        </p:spPr>
      </p:sp>
      <p:sp>
        <p:nvSpPr>
          <p:cNvPr name="TextBox 5" id="300003"/>
          <p:cNvSpPr txBox="true"/>
          <p:nvPr/>
        </p:nvSpPr>
        <p:spPr>
          <a:xfrm rot="0">
            <a:off x="7226300" y="1518819"/>
            <a:ext cx="3916680" cy="2748915"/>
          </a:xfrm>
          <a:prstGeom prst="rect">
            <a:avLst/>
          </a:prstGeom>
          <a:ln/>
        </p:spPr>
        <p:txBody>
          <a:bodyPr anchor="b" rtlCol="false" lIns="91440" rIns="91440" tIns="45720" bIns="45720" anchorCtr="false" vert="horz" wrap="square">
            <a:sp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b="true" sz="16599">
                <a:solidFill>
                  <a:srgbClr val="FFFFFF">
                    <a:alpha val="50980"/>
                    <a:alpha val="51000"/>
                  </a:srgbClr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name="AutoShape 6" id="300004"/>
          <p:cNvSpPr/>
          <p:nvPr/>
        </p:nvSpPr>
        <p:spPr>
          <a:xfrm rot="0">
            <a:off x="5053105" y="2903631"/>
            <a:ext cx="5731164" cy="590931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defRPr/>
            </a:pPr>
            <a:r>
              <a:rPr lang="en-US" b="true" sz="30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其他事项</a:t>
            </a:r>
            <a:endParaRPr lang="en-US" sz="1100"/>
          </a:p>
        </p:txBody>
      </p:sp>
      <p:sp>
        <p:nvSpPr>
          <p:cNvPr name="AutoShape 7" id="300005"/>
          <p:cNvSpPr/>
          <p:nvPr/>
        </p:nvSpPr>
        <p:spPr>
          <a:xfrm rot="0">
            <a:off x="5053105" y="3494563"/>
            <a:ext cx="5731164" cy="293607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r">
              <a:lnSpc>
                <a:spcPct val="120000"/>
              </a:lnSpc>
              <a:spcBef>
                <a:spcPts val="999"/>
              </a:spcBef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/>
            </a:r>
            <a:endParaRPr lang="en-US" sz="1100"/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 t="6750" b="6750"/>
          <a:stretch>
            <a:fillRect/>
          </a:stretch>
        </p:blipFill>
        <p:spPr>
          <a:xfrm rot="0">
            <a:off x="476023" y="1726817"/>
            <a:ext cx="4434841" cy="4434840"/>
          </a:xfrm>
          <a:prstGeom prst="round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5562187" y="4881292"/>
            <a:ext cx="6000750" cy="711336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杂志的办刊宗旨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267801" y="5523753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杂志贯彻党和国家卫生工作方针政策，反映国内外儿科医学领域的新理论、新技术、新成果、新进展，加强学术交流。</a:t>
            </a:r>
          </a:p>
        </p:txBody>
      </p:sp>
      <p:sp>
        <p:nvSpPr>
          <p:cNvPr name="AutoShape 5" id="5"/>
          <p:cNvSpPr/>
          <p:nvPr/>
        </p:nvSpPr>
        <p:spPr>
          <a:xfrm rot="0">
            <a:off x="5267801" y="1835975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6" id="6"/>
          <p:cNvSpPr txBox="true"/>
          <p:nvPr/>
        </p:nvSpPr>
        <p:spPr>
          <a:xfrm rot="0">
            <a:off x="5562187" y="1621998"/>
            <a:ext cx="6000750" cy="666079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杂志的简介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267801" y="2234038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中国实用儿科杂志是由中国科学技术协会主管、中华医学会主办、新乡医学院承办的儿科专业学术期刊，主要报道儿科临床与基础研究。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562187" y="3262274"/>
            <a:ext cx="6000750" cy="69755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杂志的收录情况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67801" y="3896612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杂志被多家国内外权威数据库收录，包括CSCD、中国科技论文统计源期刊、RCCSE中国核心学术期刊等。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其他事项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5267801" y="3491989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2" id="12"/>
          <p:cNvSpPr/>
          <p:nvPr/>
        </p:nvSpPr>
        <p:spPr>
          <a:xfrm rot="0">
            <a:off x="5267801" y="5117897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685901" y="1362476"/>
            <a:ext cx="8946338" cy="555784"/>
          </a:xfrm>
          <a:prstGeom prst="rect">
            <a:avLst/>
          </a:prstGeom>
          <a:ln/>
        </p:spPr>
        <p:txBody>
          <a:bodyPr anchor="b" rtlCol="false" lIns="0" rIns="0" tIns="0" bIns="0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杂志的栏目设置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685901" y="2024509"/>
            <a:ext cx="8972550" cy="76378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杂志辟有标准·方案·指南、指南解读、述评、专家论坛、论著、小儿神经基础与临床、中西医结合、实验研究等栏目。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其他事项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838598" y="1564792"/>
            <a:ext cx="353467" cy="353467"/>
            <a:chOff x="838598" y="1564792"/>
            <a:chExt cx="353467" cy="353467"/>
          </a:xfrm>
        </p:grpSpPr>
        <p:sp>
          <p:nvSpPr>
            <p:cNvPr name="AutoShape 6" id="6"/>
            <p:cNvSpPr/>
            <p:nvPr/>
          </p:nvSpPr>
          <p:spPr>
            <a:xfrm rot="0">
              <a:off x="920082" y="1646276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7" id="7"/>
            <p:cNvSpPr/>
            <p:nvPr/>
          </p:nvSpPr>
          <p:spPr>
            <a:xfrm rot="0">
              <a:off x="838598" y="1564792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  <a:ln/>
          </p:spPr>
        </p:sp>
      </p:grpSp>
      <p:sp>
        <p:nvSpPr>
          <p:cNvPr name="TextBox 8" id="8"/>
          <p:cNvSpPr txBox="true"/>
          <p:nvPr/>
        </p:nvSpPr>
        <p:spPr>
          <a:xfrm rot="0">
            <a:off x="1685901" y="3189254"/>
            <a:ext cx="8946338" cy="555784"/>
          </a:xfrm>
          <a:prstGeom prst="rect">
            <a:avLst/>
          </a:prstGeom>
          <a:ln/>
        </p:spPr>
        <p:txBody>
          <a:bodyPr anchor="b" rtlCol="false" lIns="0" rIns="0" tIns="0" bIns="0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杂志的出版信息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85901" y="3851288"/>
            <a:ext cx="8972550" cy="76378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杂志为半月刊，每月5、20日出版，国际标准连续出版物号ISSN 2095-428X，国内统一刊号CN 10-1070/R。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838598" y="3391571"/>
            <a:ext cx="353467" cy="353467"/>
            <a:chOff x="838598" y="3391571"/>
            <a:chExt cx="353467" cy="353467"/>
          </a:xfrm>
        </p:grpSpPr>
        <p:sp>
          <p:nvSpPr>
            <p:cNvPr name="AutoShape 11" id="11"/>
            <p:cNvSpPr/>
            <p:nvPr/>
          </p:nvSpPr>
          <p:spPr>
            <a:xfrm rot="0">
              <a:off x="920082" y="3473055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12" id="12"/>
            <p:cNvSpPr/>
            <p:nvPr/>
          </p:nvSpPr>
          <p:spPr>
            <a:xfrm rot="0">
              <a:off x="838598" y="3391571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  <a:ln/>
          </p:spPr>
        </p:sp>
      </p:grpSp>
      <p:sp>
        <p:nvSpPr>
          <p:cNvPr name="TextBox 13" id="13"/>
          <p:cNvSpPr txBox="true"/>
          <p:nvPr/>
        </p:nvSpPr>
        <p:spPr>
          <a:xfrm rot="0">
            <a:off x="1685901" y="4975292"/>
            <a:ext cx="8946338" cy="555784"/>
          </a:xfrm>
          <a:prstGeom prst="rect">
            <a:avLst/>
          </a:prstGeom>
          <a:ln/>
        </p:spPr>
        <p:txBody>
          <a:bodyPr anchor="b" rtlCol="false" lIns="0" rIns="0" tIns="0" bIns="0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杂志的订阅信息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685901" y="5637325"/>
            <a:ext cx="8972550" cy="76378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杂志面向国内外各综合医院儿科、儿童医院、妇幼机构、科研院所及高等医学院校等从事儿科医疗、教学、科研的临床医师等。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838598" y="5177608"/>
            <a:ext cx="353467" cy="353467"/>
            <a:chOff x="838598" y="5177608"/>
            <a:chExt cx="353467" cy="353467"/>
          </a:xfrm>
        </p:grpSpPr>
        <p:sp>
          <p:nvSpPr>
            <p:cNvPr name="AutoShape 16" id="16"/>
            <p:cNvSpPr/>
            <p:nvPr/>
          </p:nvSpPr>
          <p:spPr>
            <a:xfrm rot="0">
              <a:off x="920082" y="5259092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17" id="17"/>
            <p:cNvSpPr/>
            <p:nvPr/>
          </p:nvSpPr>
          <p:spPr>
            <a:xfrm rot="0">
              <a:off x="838598" y="5177608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  <a:ln/>
          </p:spPr>
        </p:sp>
      </p:grpSp>
      <p:cxnSp>
        <p:nvCxnSpPr>
          <p:cNvPr name="Connector 18" id="18"/>
          <p:cNvCxnSpPr/>
          <p:nvPr/>
        </p:nvCxnSpPr>
        <p:spPr>
          <a:xfrm>
            <a:off x="1015332" y="1728028"/>
            <a:ext cx="0" cy="5214957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30000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blipFill rotWithShape="true" dpi="0">
            <a:blip r:embed="rId3">
              <a:alphaModFix amt="30000"/>
            </a:blip>
            <a:stretch>
              <a:fillRect b="-31412" l="0" r="-16190" t="-6295"/>
            </a:stretch>
          </a:blipFill>
          <a:ln/>
        </p:spPr>
      </p:sp>
      <p:sp>
        <p:nvSpPr>
          <p:cNvPr name="AutoShape 3" id="2300004"/>
          <p:cNvSpPr/>
          <p:nvPr/>
        </p:nvSpPr>
        <p:spPr>
          <a:xfrm rot="0" flipH="true">
            <a:off x="10820400" y="0"/>
            <a:ext cx="1371600" cy="1371600"/>
          </a:xfrm>
          <a:prstGeom prst="rect">
            <a:avLst/>
          </a:prstGeom>
          <a:solidFill>
            <a:srgbClr val="E94E01">
              <a:alpha val="100000"/>
            </a:srgbClr>
          </a:solidFill>
          <a:ln/>
        </p:spPr>
      </p:sp>
      <p:sp>
        <p:nvSpPr>
          <p:cNvPr name="AutoShape 4" id="2300006"/>
          <p:cNvSpPr/>
          <p:nvPr/>
        </p:nvSpPr>
        <p:spPr>
          <a:xfrm rot="0">
            <a:off x="370176" y="3003675"/>
            <a:ext cx="45719" cy="850650"/>
          </a:xfrm>
          <a:prstGeom prst="rect">
            <a:avLst/>
          </a:prstGeom>
          <a:solidFill>
            <a:srgbClr val="E94E01">
              <a:alpha val="100000"/>
            </a:srgbClr>
          </a:solidFill>
          <a:ln/>
        </p:spPr>
      </p:sp>
      <p:sp>
        <p:nvSpPr>
          <p:cNvPr name="TextBox 5" id="2300009"/>
          <p:cNvSpPr txBox="true"/>
          <p:nvPr/>
        </p:nvSpPr>
        <p:spPr>
          <a:xfrm rot="0">
            <a:off x="0" y="5"/>
            <a:ext cx="604867" cy="133985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l">
              <a:lnSpc>
                <a:spcPct val="200000"/>
              </a:lnSpc>
            </a:pPr>
            <a:r>
              <a:rPr lang="en-US" sz="135">
                <a:solidFill>
                  <a:schemeClr val="lt1">
                    <a:alpha val="0"/>
                  </a:schemeClr>
                </a:solidFill>
                <a:latin typeface="微软雅黑"/>
                <a:ea typeface="微软雅黑"/>
                <a:cs typeface="微软雅黑"/>
              </a:rPr>
              <a:t>     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10972" y="2210761"/>
            <a:ext cx="3154680" cy="245364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b="true" sz="48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Thank you for watching.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FFFFFF"/>
      </a:dk1>
      <a:lt1>
        <a:srgbClr val="2A2626"/>
      </a:lt1>
      <a:dk2>
        <a:srgbClr val="EEE6E3"/>
      </a:dk2>
      <a:lt2>
        <a:srgbClr val="605858"/>
      </a:lt2>
      <a:accent1>
        <a:srgbClr val="E94E01"/>
      </a:accent1>
      <a:accent2>
        <a:srgbClr val="E94E01"/>
      </a:accent2>
      <a:accent3>
        <a:srgbClr val="E94E01"/>
      </a:accent3>
      <a:accent4>
        <a:srgbClr val="E94E01"/>
      </a:accent4>
      <a:accent5>
        <a:srgbClr val="AB5E37"/>
      </a:accent5>
      <a:accent6>
        <a:srgbClr val="8B3307"/>
      </a:accent6>
      <a:hlink>
        <a:srgbClr val="F84D4D"/>
      </a:hlink>
      <a:folHlink>
        <a:srgbClr val="97979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