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2.jpeg" Type="http://schemas.openxmlformats.org/officeDocument/2006/relationships/image"/><Relationship Id="rId4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2.jpeg" Type="http://schemas.openxmlformats.org/officeDocument/2006/relationships/image"/><Relationship Id="rId4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2.jpeg" Type="http://schemas.openxmlformats.org/officeDocument/2006/relationships/image"/><Relationship Id="rId4" Target="../media/image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2.jpeg" Type="http://schemas.openxmlformats.org/officeDocument/2006/relationships/image"/><Relationship Id="rId4" Target="../media/image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8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2.jpeg" Type="http://schemas.openxmlformats.org/officeDocument/2006/relationships/image"/><Relationship Id="rId4" Target="../media/image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9.jpeg" Type="http://schemas.openxmlformats.org/officeDocument/2006/relationships/image"/><Relationship Id="rId4" Target="../media/image1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2091017" y="1160398"/>
            <a:ext cx="7783830" cy="2841729"/>
          </a:xfrm>
          <a:prstGeom prst="rect">
            <a:avLst/>
          </a:prstGeom>
          <a:noFill/>
          <a:ln/>
        </p:spPr>
        <p:txBody>
          <a:bodyPr anchor="b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b="true" sz="6600">
                <a:solidFill>
                  <a:srgbClr val="86B2D0">
                    <a:alpha val="100000"/>
                  </a:srgbClr>
                </a:solidFill>
                <a:latin typeface="印品招牌体 中黑（非商用）"/>
                <a:ea typeface="印品招牌体 中黑（非商用）"/>
                <a:cs typeface="印品招牌体 中黑（非商用）"/>
              </a:rPr>
              <a:t>《医学争鸣》简介和投稿须知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3499117" y="4466256"/>
            <a:ext cx="2402547" cy="526712"/>
          </a:xfrm>
          <a:prstGeom prst="roundRect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3781835" y="4517204"/>
            <a:ext cx="1837111" cy="42481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汇报人：XXX</a:t>
            </a:r>
          </a:p>
        </p:txBody>
      </p:sp>
      <p:sp>
        <p:nvSpPr>
          <p:cNvPr name="AutoShape 6" id="6"/>
          <p:cNvSpPr/>
          <p:nvPr/>
        </p:nvSpPr>
        <p:spPr>
          <a:xfrm rot="0">
            <a:off x="6375777" y="4466256"/>
            <a:ext cx="2402547" cy="526712"/>
          </a:xfrm>
          <a:prstGeom prst="roundRect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6673171" y="4517204"/>
            <a:ext cx="1807758" cy="42481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2025-03-07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10154" r="58103" t="3081" b="1871"/>
          <a:stretch>
            <a:fillRect/>
          </a:stretch>
        </p:blipFill>
        <p:spPr>
          <a:xfrm rot="5400000" flipV="true">
            <a:off x="2667001" y="-2667000"/>
            <a:ext cx="6857999" cy="12191999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97854" y="1420503"/>
            <a:ext cx="6026631" cy="481805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lvl="1" indent="-228600" marL="228600" algn="l">
              <a:lnSpc>
                <a:spcPct val="140000"/>
              </a:lnSpc>
              <a:buFont typeface="Arial"/>
              <a:buChar char="•"/>
            </a:pPr>
            <a:r>
              <a:rPr lang="en-US" sz="240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《医学争鸣》期刊简介</a:t>
            </a:r>
          </a:p>
          <a:p>
            <a:pPr lvl="1" indent="-228600" marL="228600" algn="l">
              <a:lnSpc>
                <a:spcPct val="140000"/>
              </a:lnSpc>
              <a:buFont typeface="Arial"/>
              <a:buChar char="•"/>
            </a:pPr>
            <a:r>
              <a:rPr lang="en-US" sz="240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《医学争鸣》期刊更名</a:t>
            </a:r>
          </a:p>
          <a:p>
            <a:pPr lvl="1" indent="-228600" marL="228600" algn="l">
              <a:lnSpc>
                <a:spcPct val="140000"/>
              </a:lnSpc>
              <a:buFont typeface="Arial"/>
              <a:buChar char="•"/>
            </a:pPr>
            <a:r>
              <a:rPr lang="en-US" sz="240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《空军军医大学学报》新栏目</a:t>
            </a:r>
          </a:p>
          <a:p>
            <a:pPr lvl="1" indent="-228600" marL="228600" algn="l">
              <a:lnSpc>
                <a:spcPct val="140000"/>
              </a:lnSpc>
              <a:buFont typeface="Arial"/>
              <a:buChar char="•"/>
            </a:pPr>
            <a:r>
              <a:rPr lang="en-US" sz="240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《空军军医大学学报》投稿要求</a:t>
            </a:r>
          </a:p>
          <a:p>
            <a:pPr lvl="1" indent="-228600" marL="228600" algn="l">
              <a:lnSpc>
                <a:spcPct val="140000"/>
              </a:lnSpc>
              <a:buFont typeface="Arial"/>
              <a:buChar char="•"/>
            </a:pPr>
            <a:r>
              <a:rPr lang="en-US" sz="240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《医学争鸣》历史沿革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759765" y="2892742"/>
            <a:ext cx="2375062" cy="107251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5475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目录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1000007"/>
          <p:cNvPicPr>
            <a:picLocks noChangeAspect="true"/>
          </p:cNvPicPr>
          <p:nvPr/>
        </p:nvPicPr>
        <p:blipFill>
          <a:blip r:embed="rId3"/>
          <a:srcRect l="58572"/>
          <a:stretch>
            <a:fillRect/>
          </a:stretch>
        </p:blipFill>
        <p:spPr>
          <a:xfrm rot="16200000" flipH="true">
            <a:off x="2664546" y="-2664548"/>
            <a:ext cx="6862906" cy="12192002"/>
          </a:xfrm>
          <a:prstGeom prst="rect">
            <a:avLst/>
          </a:prstGeom>
        </p:spPr>
      </p:pic>
      <p:sp>
        <p:nvSpPr>
          <p:cNvPr name="TextBox 3" id="1000008"/>
          <p:cNvSpPr txBox="true"/>
          <p:nvPr/>
        </p:nvSpPr>
        <p:spPr>
          <a:xfrm rot="0">
            <a:off x="4434917" y="1215462"/>
            <a:ext cx="3322164" cy="2215991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true" sz="13800">
                <a:ln w="9525">
                  <a:solidFill>
                    <a:srgbClr val="55819A">
                      <a:alpha val="100000"/>
                    </a:srgbClr>
                  </a:solidFill>
                  <a:prstDash val="solid"/>
                </a:ln>
                <a:solidFill>
                  <a:srgbClr val="DBF1FF">
                    <a:alpha val="100000"/>
                  </a:srgbClr>
                </a:solidFill>
                <a:effectLst>
                  <a:outerShdw dir="2700000" blurRad="0" dist="38100">
                    <a:srgbClr val="B3CEE1">
                      <a:alpha val="100000"/>
                    </a:srgbClr>
                  </a:outerShdw>
                </a:effectLst>
                <a:latin typeface="思源黑体"/>
                <a:ea typeface="思源黑体"/>
                <a:cs typeface="思源黑体"/>
              </a:rPr>
              <a:t>01</a:t>
            </a:r>
          </a:p>
        </p:txBody>
      </p:sp>
      <p:sp>
        <p:nvSpPr>
          <p:cNvPr name="TextBox 4" id="1000009"/>
          <p:cNvSpPr txBox="true"/>
          <p:nvPr/>
        </p:nvSpPr>
        <p:spPr>
          <a:xfrm rot="0">
            <a:off x="2402697" y="3053220"/>
            <a:ext cx="7386604" cy="1323439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000">
                <a:solidFill>
                  <a:srgbClr val="86B2D0">
                    <a:alpha val="100000"/>
                  </a:srgbClr>
                </a:solidFill>
                <a:latin typeface="印品招牌体 中黑（非商用）"/>
                <a:ea typeface="印品招牌体 中黑（非商用）"/>
                <a:cs typeface="印品招牌体 中黑（非商用）"/>
              </a:rPr>
              <a:t>《医学争鸣》期刊简介</a:t>
            </a:r>
          </a:p>
        </p:txBody>
      </p:sp>
      <p:sp>
        <p:nvSpPr>
          <p:cNvPr name="AutoShape 5" id="1000010"/>
          <p:cNvSpPr/>
          <p:nvPr/>
        </p:nvSpPr>
        <p:spPr>
          <a:xfrm rot="0">
            <a:off x="3638682" y="4237117"/>
            <a:ext cx="4162095" cy="461673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endParaRPr lang="en-US" sz="1100"/>
          </a:p>
          <a:p>
            <a:pPr algn="ctr"/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</a:p>
        </p:txBody>
      </p:sp>
      <p:pic>
        <p:nvPicPr>
          <p:cNvPr name="Picture 6" id="1000003"/>
          <p:cNvPicPr>
            <a:picLocks noChangeAspect="true"/>
          </p:cNvPicPr>
          <p:nvPr/>
        </p:nvPicPr>
        <p:blipFill>
          <a:blip r:embed="rId4"/>
          <a:srcRect l="49954" r="31494" t="56644"/>
          <a:stretch>
            <a:fillRect/>
          </a:stretch>
        </p:blipFill>
        <p:spPr>
          <a:xfrm rot="0">
            <a:off x="5092971" y="765054"/>
            <a:ext cx="1072055" cy="18790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ntr" presetID="53" presetSubtype="16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9"/>
                                        <p:tgtEl>
                                          <p:spTgt spid="1000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after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13"/>
                                        <p:tgtEl>
                                          <p:spTgt spid="10000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6">
                            <p:stCondLst>
                              <p:cond delay="1000"/>
                            </p:stCondLst>
                            <p:childTnLst>
                              <p:par>
                                <p:cTn fill="hold" grpId="2" id="17" nodeType="afterEffect" presetClass="entr" presetID="2" presetSubtype="4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grpId="3" id="21" nodeType="withEffect" presetClass="emph" presetID="26" presetSubtype="0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filter="fade" transition="out">
                                      <p:cBhvr>
                                        <p:cTn dur="500" id="22" tmFilter="0, 0; .2, .5; .8, .5; 1, 0"/>
                                        <p:tgtEl>
                                          <p:spTgt spid="10000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autoRev="1" dur="250" fill="hold" id="23"/>
                                        <p:tgtEl>
                                          <p:spTgt spid="10000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4">
                            <p:stCondLst>
                              <p:cond delay="2150"/>
                            </p:stCondLst>
                            <p:childTnLst>
                              <p:par>
                                <p:cTn fill="hold" grpId="0" id="25" nodeType="after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>
                                        <p:cTn dur="500" id="27"/>
                                        <p:tgtEl>
                                          <p:spTgt spid="1000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425795" y="2384018"/>
            <a:ext cx="3415971" cy="3415971"/>
          </a:xfrm>
          <a:prstGeom prst="ellipse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《医学争鸣》期刊简介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4113475" y="1643082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4312581" y="1893684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期刊基本信息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12581" y="2463837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《医学争鸣》是由第四军医大学主办的双月刊，由樊代明院士主编，邮发代号为52-86。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8070842" y="1650556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8269948" y="1901159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期刊内容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269948" y="2471312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《医学争鸣》期刊主要反映发明与创新、否定与假说、探索与发现等前沿医学思想。</a:t>
            </a:r>
          </a:p>
        </p:txBody>
      </p:sp>
      <p:sp>
        <p:nvSpPr>
          <p:cNvPr name="AutoShape 10" id="10"/>
          <p:cNvSpPr/>
          <p:nvPr/>
        </p:nvSpPr>
        <p:spPr>
          <a:xfrm rot="0">
            <a:off x="4120950" y="4294709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1" id="11"/>
          <p:cNvSpPr txBox="true"/>
          <p:nvPr/>
        </p:nvSpPr>
        <p:spPr>
          <a:xfrm rot="0">
            <a:off x="4320056" y="4545312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期刊宗旨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320056" y="5115465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《医学争鸣》传播医学领域新观点、新方法和新成就，服务医学科学研究和我国卫生事业发展。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8078316" y="4302184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4" id="14"/>
          <p:cNvSpPr txBox="true"/>
          <p:nvPr/>
        </p:nvSpPr>
        <p:spPr>
          <a:xfrm rot="0">
            <a:off x="8277423" y="4552787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理性交锋与研讨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277423" y="5122940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《医学争鸣》注重理性的交锋、实证的研讨和冷静的争论，为医学学术发展提供服务。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1000007"/>
          <p:cNvPicPr>
            <a:picLocks noChangeAspect="true"/>
          </p:cNvPicPr>
          <p:nvPr/>
        </p:nvPicPr>
        <p:blipFill>
          <a:blip r:embed="rId3"/>
          <a:srcRect l="58572"/>
          <a:stretch>
            <a:fillRect/>
          </a:stretch>
        </p:blipFill>
        <p:spPr>
          <a:xfrm rot="16200000" flipH="true">
            <a:off x="2664546" y="-2664548"/>
            <a:ext cx="6862906" cy="12192002"/>
          </a:xfrm>
          <a:prstGeom prst="rect">
            <a:avLst/>
          </a:prstGeom>
        </p:spPr>
      </p:pic>
      <p:sp>
        <p:nvSpPr>
          <p:cNvPr name="TextBox 3" id="1000008"/>
          <p:cNvSpPr txBox="true"/>
          <p:nvPr/>
        </p:nvSpPr>
        <p:spPr>
          <a:xfrm rot="0">
            <a:off x="4434917" y="1215462"/>
            <a:ext cx="3322164" cy="2215991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true" sz="13800">
                <a:ln w="9525">
                  <a:solidFill>
                    <a:srgbClr val="55819A">
                      <a:alpha val="100000"/>
                    </a:srgbClr>
                  </a:solidFill>
                  <a:prstDash val="solid"/>
                </a:ln>
                <a:solidFill>
                  <a:srgbClr val="DBF1FF">
                    <a:alpha val="100000"/>
                  </a:srgbClr>
                </a:solidFill>
                <a:effectLst>
                  <a:outerShdw dir="2700000" blurRad="0" dist="38100">
                    <a:srgbClr val="B3CEE1">
                      <a:alpha val="100000"/>
                    </a:srgbClr>
                  </a:outerShdw>
                </a:effectLst>
                <a:latin typeface="思源黑体"/>
                <a:ea typeface="思源黑体"/>
                <a:cs typeface="思源黑体"/>
              </a:rPr>
              <a:t>02</a:t>
            </a:r>
          </a:p>
        </p:txBody>
      </p:sp>
      <p:sp>
        <p:nvSpPr>
          <p:cNvPr name="TextBox 4" id="1000009"/>
          <p:cNvSpPr txBox="true"/>
          <p:nvPr/>
        </p:nvSpPr>
        <p:spPr>
          <a:xfrm rot="0">
            <a:off x="2402697" y="3053220"/>
            <a:ext cx="7386604" cy="1323439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000">
                <a:solidFill>
                  <a:srgbClr val="86B2D0">
                    <a:alpha val="100000"/>
                  </a:srgbClr>
                </a:solidFill>
                <a:latin typeface="印品招牌体 中黑（非商用）"/>
                <a:ea typeface="印品招牌体 中黑（非商用）"/>
                <a:cs typeface="印品招牌体 中黑（非商用）"/>
              </a:rPr>
              <a:t>《医学争鸣》期刊更名</a:t>
            </a:r>
          </a:p>
        </p:txBody>
      </p:sp>
      <p:sp>
        <p:nvSpPr>
          <p:cNvPr name="AutoShape 5" id="1000010"/>
          <p:cNvSpPr/>
          <p:nvPr/>
        </p:nvSpPr>
        <p:spPr>
          <a:xfrm rot="0">
            <a:off x="3638682" y="4237117"/>
            <a:ext cx="4162095" cy="461673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endParaRPr lang="en-US" sz="1100"/>
          </a:p>
          <a:p>
            <a:pPr algn="ctr"/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</a:p>
        </p:txBody>
      </p:sp>
      <p:pic>
        <p:nvPicPr>
          <p:cNvPr name="Picture 6" id="1000003"/>
          <p:cNvPicPr>
            <a:picLocks noChangeAspect="true"/>
          </p:cNvPicPr>
          <p:nvPr/>
        </p:nvPicPr>
        <p:blipFill>
          <a:blip r:embed="rId4"/>
          <a:srcRect l="49954" r="31494" t="56644"/>
          <a:stretch>
            <a:fillRect/>
          </a:stretch>
        </p:blipFill>
        <p:spPr>
          <a:xfrm rot="0">
            <a:off x="5092971" y="765054"/>
            <a:ext cx="1072055" cy="18790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ntr" presetID="53" presetSubtype="16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9"/>
                                        <p:tgtEl>
                                          <p:spTgt spid="1000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after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13"/>
                                        <p:tgtEl>
                                          <p:spTgt spid="10000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6">
                            <p:stCondLst>
                              <p:cond delay="1000"/>
                            </p:stCondLst>
                            <p:childTnLst>
                              <p:par>
                                <p:cTn fill="hold" grpId="2" id="17" nodeType="afterEffect" presetClass="entr" presetID="2" presetSubtype="4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grpId="3" id="21" nodeType="withEffect" presetClass="emph" presetID="26" presetSubtype="0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filter="fade" transition="out">
                                      <p:cBhvr>
                                        <p:cTn dur="500" id="22" tmFilter="0, 0; .2, .5; .8, .5; 1, 0"/>
                                        <p:tgtEl>
                                          <p:spTgt spid="10000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autoRev="1" dur="250" fill="hold" id="23"/>
                                        <p:tgtEl>
                                          <p:spTgt spid="10000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4">
                            <p:stCondLst>
                              <p:cond delay="2150"/>
                            </p:stCondLst>
                            <p:childTnLst>
                              <p:par>
                                <p:cTn fill="hold" grpId="0" id="25" nodeType="after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>
                                        <p:cTn dur="500" id="27"/>
                                        <p:tgtEl>
                                          <p:spTgt spid="1000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rot="0">
            <a:off x="6032113" y="5184323"/>
            <a:ext cx="2429542" cy="1127284"/>
          </a:xfrm>
          <a:custGeom>
            <a:avLst/>
            <a:gdLst/>
            <a:ahLst/>
            <a:cxnLst/>
            <a:rect r="r" b="b" t="t" l="l"/>
            <a:pathLst>
              <a:path h="135" w="292">
                <a:moveTo>
                  <a:pt x="130" y="19"/>
                </a:moveTo>
                <a:cubicBezTo>
                  <a:pt x="75" y="38"/>
                  <a:pt x="31" y="73"/>
                  <a:pt x="0" y="118"/>
                </a:cubicBezTo>
                <a:cubicBezTo>
                  <a:pt x="52" y="134"/>
                  <a:pt x="108" y="135"/>
                  <a:pt x="163" y="116"/>
                </a:cubicBezTo>
                <a:cubicBezTo>
                  <a:pt x="218" y="97"/>
                  <a:pt x="262" y="61"/>
                  <a:pt x="292" y="17"/>
                </a:cubicBezTo>
                <a:cubicBezTo>
                  <a:pt x="241" y="0"/>
                  <a:pt x="184" y="0"/>
                  <a:pt x="130" y="19"/>
                </a:cubicBez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3" id="3"/>
          <p:cNvSpPr/>
          <p:nvPr/>
        </p:nvSpPr>
        <p:spPr>
          <a:xfrm rot="0">
            <a:off x="6032113" y="4073042"/>
            <a:ext cx="1515142" cy="2095595"/>
          </a:xfrm>
          <a:custGeom>
            <a:avLst/>
            <a:gdLst/>
            <a:ahLst/>
            <a:cxnLst/>
            <a:rect r="r" b="b" t="t" l="l"/>
            <a:pathLst>
              <a:path h="251" w="182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</a:path>
            </a:pathLst>
          </a:custGeom>
          <a:solidFill>
            <a:schemeClr val="accent1">
              <a:alpha val="60000"/>
            </a:schemeClr>
          </a:solidFill>
          <a:ln/>
        </p:spPr>
      </p:sp>
      <p:sp>
        <p:nvSpPr>
          <p:cNvPr name="Freeform 4" id="4"/>
          <p:cNvSpPr/>
          <p:nvPr/>
        </p:nvSpPr>
        <p:spPr>
          <a:xfrm rot="0">
            <a:off x="3612763" y="5184323"/>
            <a:ext cx="2419350" cy="1127284"/>
          </a:xfrm>
          <a:custGeom>
            <a:avLst/>
            <a:gdLst/>
            <a:ahLst/>
            <a:cxnLst/>
            <a:rect r="r" b="b" t="t" l="l"/>
            <a:pathLst>
              <a:path h="135" w="291">
                <a:moveTo>
                  <a:pt x="162" y="19"/>
                </a:moveTo>
                <a:cubicBezTo>
                  <a:pt x="217" y="38"/>
                  <a:pt x="261" y="73"/>
                  <a:pt x="291" y="118"/>
                </a:cubicBezTo>
                <a:cubicBezTo>
                  <a:pt x="240" y="134"/>
                  <a:pt x="184" y="135"/>
                  <a:pt x="129" y="116"/>
                </a:cubicBezTo>
                <a:cubicBezTo>
                  <a:pt x="74" y="97"/>
                  <a:pt x="30" y="61"/>
                  <a:pt x="0" y="17"/>
                </a:cubicBezTo>
                <a:cubicBezTo>
                  <a:pt x="51" y="0"/>
                  <a:pt x="108" y="0"/>
                  <a:pt x="162" y="19"/>
                </a:cubicBez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5" id="5"/>
          <p:cNvSpPr/>
          <p:nvPr/>
        </p:nvSpPr>
        <p:spPr>
          <a:xfrm rot="0">
            <a:off x="4527163" y="4073042"/>
            <a:ext cx="1513713" cy="2095595"/>
          </a:xfrm>
          <a:custGeom>
            <a:avLst/>
            <a:gdLst/>
            <a:ahLst/>
            <a:cxnLst/>
            <a:rect r="r" b="b" t="t" l="l"/>
            <a:pathLst>
              <a:path h="251" w="182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</a:path>
            </a:pathLst>
          </a:custGeom>
          <a:solidFill>
            <a:schemeClr val="accent1">
              <a:alpha val="60000"/>
            </a:schemeClr>
          </a:solidFill>
          <a:ln/>
        </p:spPr>
      </p:sp>
      <p:sp>
        <p:nvSpPr>
          <p:cNvPr name="Freeform 6" id="6"/>
          <p:cNvSpPr/>
          <p:nvPr/>
        </p:nvSpPr>
        <p:spPr>
          <a:xfrm rot="0">
            <a:off x="5609203" y="3588886"/>
            <a:ext cx="856012" cy="2579751"/>
          </a:xfrm>
          <a:custGeom>
            <a:avLst/>
            <a:gdLst/>
            <a:ahLst/>
            <a:cxnLst/>
            <a:rect r="r" b="b" t="t" l="l"/>
            <a:pathLst>
              <a:path h="309" w="103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463378" y="4535812"/>
            <a:ext cx="2931336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更名通知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49597" y="5004954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《医学争鸣》杂志自2022年1月起更名为《空军军医大学学报》，更名后将调整办刊宗旨和业务范围。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88216" y="2422580"/>
            <a:ext cx="2931336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杂志新貌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74435" y="2891723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《空军军医大学学报》将主要刊发国内外医学科研、医疗、卫生防疫等方面的新成果和新经验。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540944" y="1591726"/>
            <a:ext cx="3020092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特色栏目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564095" y="2060868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保留名家（专家）论坛、专家述评、学术争鸣、医学假说等特色栏目，并开设军事医学、航空航天医学等新栏目。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261908" y="2422580"/>
            <a:ext cx="2931336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稿件接收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248127" y="2891723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从即日起按照新刊要求接收稿件，摘要需按照“目的、方法、结果、结论”四段式摘要格式撰写。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814029" y="4535812"/>
            <a:ext cx="2931336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邮箱投稿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800248" y="5004954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只接收邮箱投稿，投稿邮箱为yxzmqk@163.com。请注意，杂志已更名为《空军军医大学学报》。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《医学争鸣》期刊更名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794737" y="526600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527163" y="4396796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607298" y="4073042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697625" y="4396796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495431" y="526600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1000007"/>
          <p:cNvPicPr>
            <a:picLocks noChangeAspect="true"/>
          </p:cNvPicPr>
          <p:nvPr/>
        </p:nvPicPr>
        <p:blipFill>
          <a:blip r:embed="rId3"/>
          <a:srcRect l="58572"/>
          <a:stretch>
            <a:fillRect/>
          </a:stretch>
        </p:blipFill>
        <p:spPr>
          <a:xfrm rot="16200000" flipH="true">
            <a:off x="2664546" y="-2664548"/>
            <a:ext cx="6862906" cy="12192002"/>
          </a:xfrm>
          <a:prstGeom prst="rect">
            <a:avLst/>
          </a:prstGeom>
        </p:spPr>
      </p:pic>
      <p:sp>
        <p:nvSpPr>
          <p:cNvPr name="TextBox 3" id="1000008"/>
          <p:cNvSpPr txBox="true"/>
          <p:nvPr/>
        </p:nvSpPr>
        <p:spPr>
          <a:xfrm rot="0">
            <a:off x="4434917" y="1215462"/>
            <a:ext cx="3322164" cy="2215991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true" sz="13800">
                <a:ln w="9525">
                  <a:solidFill>
                    <a:srgbClr val="55819A">
                      <a:alpha val="100000"/>
                    </a:srgbClr>
                  </a:solidFill>
                  <a:prstDash val="solid"/>
                </a:ln>
                <a:solidFill>
                  <a:srgbClr val="DBF1FF">
                    <a:alpha val="100000"/>
                  </a:srgbClr>
                </a:solidFill>
                <a:effectLst>
                  <a:outerShdw dir="2700000" blurRad="0" dist="38100">
                    <a:srgbClr val="B3CEE1">
                      <a:alpha val="100000"/>
                    </a:srgbClr>
                  </a:outerShdw>
                </a:effectLst>
                <a:latin typeface="思源黑体"/>
                <a:ea typeface="思源黑体"/>
                <a:cs typeface="思源黑体"/>
              </a:rPr>
              <a:t>03</a:t>
            </a:r>
          </a:p>
        </p:txBody>
      </p:sp>
      <p:sp>
        <p:nvSpPr>
          <p:cNvPr name="TextBox 4" id="1000009"/>
          <p:cNvSpPr txBox="true"/>
          <p:nvPr/>
        </p:nvSpPr>
        <p:spPr>
          <a:xfrm rot="0">
            <a:off x="2402697" y="3053220"/>
            <a:ext cx="7386604" cy="1323439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325">
                <a:solidFill>
                  <a:srgbClr val="86B2D0">
                    <a:alpha val="100000"/>
                  </a:srgbClr>
                </a:solidFill>
                <a:latin typeface="印品招牌体 中黑（非商用）"/>
                <a:ea typeface="印品招牌体 中黑（非商用）"/>
                <a:cs typeface="印品招牌体 中黑（非商用）"/>
              </a:rPr>
              <a:t>《空军军医大学学报》新栏目</a:t>
            </a:r>
          </a:p>
        </p:txBody>
      </p:sp>
      <p:sp>
        <p:nvSpPr>
          <p:cNvPr name="AutoShape 5" id="1000010"/>
          <p:cNvSpPr/>
          <p:nvPr/>
        </p:nvSpPr>
        <p:spPr>
          <a:xfrm rot="0">
            <a:off x="3638682" y="4237117"/>
            <a:ext cx="4162095" cy="461673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endParaRPr lang="en-US" sz="1100"/>
          </a:p>
          <a:p>
            <a:pPr algn="ctr"/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</a:p>
        </p:txBody>
      </p:sp>
      <p:pic>
        <p:nvPicPr>
          <p:cNvPr name="Picture 6" id="1000003"/>
          <p:cNvPicPr>
            <a:picLocks noChangeAspect="true"/>
          </p:cNvPicPr>
          <p:nvPr/>
        </p:nvPicPr>
        <p:blipFill>
          <a:blip r:embed="rId4"/>
          <a:srcRect l="49954" r="31494" t="56644"/>
          <a:stretch>
            <a:fillRect/>
          </a:stretch>
        </p:blipFill>
        <p:spPr>
          <a:xfrm rot="0">
            <a:off x="5092971" y="765054"/>
            <a:ext cx="1072055" cy="18790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ntr" presetID="53" presetSubtype="16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9"/>
                                        <p:tgtEl>
                                          <p:spTgt spid="1000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after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13"/>
                                        <p:tgtEl>
                                          <p:spTgt spid="10000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6">
                            <p:stCondLst>
                              <p:cond delay="1000"/>
                            </p:stCondLst>
                            <p:childTnLst>
                              <p:par>
                                <p:cTn fill="hold" grpId="2" id="17" nodeType="afterEffect" presetClass="entr" presetID="2" presetSubtype="4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grpId="3" id="21" nodeType="withEffect" presetClass="emph" presetID="26" presetSubtype="0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filter="fade" transition="out">
                                      <p:cBhvr>
                                        <p:cTn dur="500" id="22" tmFilter="0, 0; .2, .5; .8, .5; 1, 0"/>
                                        <p:tgtEl>
                                          <p:spTgt spid="10000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autoRev="1" dur="250" fill="hold" id="23"/>
                                        <p:tgtEl>
                                          <p:spTgt spid="10000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4">
                            <p:stCondLst>
                              <p:cond delay="2150"/>
                            </p:stCondLst>
                            <p:childTnLst>
                              <p:par>
                                <p:cTn fill="hold" grpId="0" id="25" nodeType="after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>
                                        <p:cTn dur="500" id="27"/>
                                        <p:tgtEl>
                                          <p:spTgt spid="1000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医学栏目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新栏目将开设军事医学、航空航天医学、军事预防医学、军事生物医学、军事心理学等基础与临床类医学栏目。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军事与生物医学栏目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将增设军事心理学、基础医学、临床医学、口腔医学、中医中药学、药学等与军事和生物医学相关的栏目。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《空军军医大学学报》新栏目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1000007"/>
          <p:cNvPicPr>
            <a:picLocks noChangeAspect="true"/>
          </p:cNvPicPr>
          <p:nvPr/>
        </p:nvPicPr>
        <p:blipFill>
          <a:blip r:embed="rId3"/>
          <a:srcRect l="58572"/>
          <a:stretch>
            <a:fillRect/>
          </a:stretch>
        </p:blipFill>
        <p:spPr>
          <a:xfrm rot="16200000" flipH="true">
            <a:off x="2664546" y="-2664548"/>
            <a:ext cx="6862906" cy="12192002"/>
          </a:xfrm>
          <a:prstGeom prst="rect">
            <a:avLst/>
          </a:prstGeom>
        </p:spPr>
      </p:pic>
      <p:sp>
        <p:nvSpPr>
          <p:cNvPr name="TextBox 3" id="1000008"/>
          <p:cNvSpPr txBox="true"/>
          <p:nvPr/>
        </p:nvSpPr>
        <p:spPr>
          <a:xfrm rot="0">
            <a:off x="4434917" y="1215462"/>
            <a:ext cx="3322164" cy="2215991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true" sz="13800">
                <a:ln w="9525">
                  <a:solidFill>
                    <a:srgbClr val="55819A">
                      <a:alpha val="100000"/>
                    </a:srgbClr>
                  </a:solidFill>
                  <a:prstDash val="solid"/>
                </a:ln>
                <a:solidFill>
                  <a:srgbClr val="DBF1FF">
                    <a:alpha val="100000"/>
                  </a:srgbClr>
                </a:solidFill>
                <a:effectLst>
                  <a:outerShdw dir="2700000" blurRad="0" dist="38100">
                    <a:srgbClr val="B3CEE1">
                      <a:alpha val="100000"/>
                    </a:srgbClr>
                  </a:outerShdw>
                </a:effectLst>
                <a:latin typeface="思源黑体"/>
                <a:ea typeface="思源黑体"/>
                <a:cs typeface="思源黑体"/>
              </a:rPr>
              <a:t>04</a:t>
            </a:r>
          </a:p>
        </p:txBody>
      </p:sp>
      <p:sp>
        <p:nvSpPr>
          <p:cNvPr name="TextBox 4" id="1000009"/>
          <p:cNvSpPr txBox="true"/>
          <p:nvPr/>
        </p:nvSpPr>
        <p:spPr>
          <a:xfrm rot="0">
            <a:off x="2402697" y="3053220"/>
            <a:ext cx="7386604" cy="1323439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025">
                <a:solidFill>
                  <a:srgbClr val="86B2D0">
                    <a:alpha val="100000"/>
                  </a:srgbClr>
                </a:solidFill>
                <a:latin typeface="印品招牌体 中黑（非商用）"/>
                <a:ea typeface="印品招牌体 中黑（非商用）"/>
                <a:cs typeface="印品招牌体 中黑（非商用）"/>
              </a:rPr>
              <a:t>《空军军医大学学报》投稿要求</a:t>
            </a:r>
          </a:p>
        </p:txBody>
      </p:sp>
      <p:sp>
        <p:nvSpPr>
          <p:cNvPr name="AutoShape 5" id="1000010"/>
          <p:cNvSpPr/>
          <p:nvPr/>
        </p:nvSpPr>
        <p:spPr>
          <a:xfrm rot="0">
            <a:off x="3638682" y="4237117"/>
            <a:ext cx="4162095" cy="461673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endParaRPr lang="en-US" sz="1100"/>
          </a:p>
          <a:p>
            <a:pPr algn="ctr"/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</a:p>
        </p:txBody>
      </p:sp>
      <p:pic>
        <p:nvPicPr>
          <p:cNvPr name="Picture 6" id="1000003"/>
          <p:cNvPicPr>
            <a:picLocks noChangeAspect="true"/>
          </p:cNvPicPr>
          <p:nvPr/>
        </p:nvPicPr>
        <p:blipFill>
          <a:blip r:embed="rId4"/>
          <a:srcRect l="49954" r="31494" t="56644"/>
          <a:stretch>
            <a:fillRect/>
          </a:stretch>
        </p:blipFill>
        <p:spPr>
          <a:xfrm rot="0">
            <a:off x="5092971" y="765054"/>
            <a:ext cx="1072055" cy="18790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ntr" presetID="53" presetSubtype="16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9"/>
                                        <p:tgtEl>
                                          <p:spTgt spid="1000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after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13"/>
                                        <p:tgtEl>
                                          <p:spTgt spid="10000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6">
                            <p:stCondLst>
                              <p:cond delay="1000"/>
                            </p:stCondLst>
                            <p:childTnLst>
                              <p:par>
                                <p:cTn fill="hold" grpId="2" id="17" nodeType="afterEffect" presetClass="entr" presetID="2" presetSubtype="4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grpId="3" id="21" nodeType="withEffect" presetClass="emph" presetID="26" presetSubtype="0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filter="fade" transition="out">
                                      <p:cBhvr>
                                        <p:cTn dur="500" id="22" tmFilter="0, 0; .2, .5; .8, .5; 1, 0"/>
                                        <p:tgtEl>
                                          <p:spTgt spid="10000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autoRev="1" dur="250" fill="hold" id="23"/>
                                        <p:tgtEl>
                                          <p:spTgt spid="10000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4">
                            <p:stCondLst>
                              <p:cond delay="2150"/>
                            </p:stCondLst>
                            <p:childTnLst>
                              <p:par>
                                <p:cTn fill="hold" grpId="0" id="25" nodeType="after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>
                                        <p:cTn dur="500" id="27"/>
                                        <p:tgtEl>
                                          <p:spTgt spid="1000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482606" y="1947878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空军军医大学学报只接收邮箱投稿，投稿邮箱为yxzmqk@163.com。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82606" y="1370655"/>
            <a:ext cx="4219575" cy="738707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投稿邮箱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82606" y="371297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四段式摘要格式，包括目的、方法、结果和结论。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82606" y="3116450"/>
            <a:ext cx="4219575" cy="73687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摘要格式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82606" y="537710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按照新刊要求接收稿件，旧版稿件将不再接收。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82606" y="4799881"/>
            <a:ext cx="4219575" cy="749453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稿件接收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《空军军医大学学报》投稿要求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2238" y="1676264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42238" y="341484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2238" y="5136121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647738" y="159793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4" id="14"/>
          <p:cNvSpPr/>
          <p:nvPr/>
        </p:nvSpPr>
        <p:spPr>
          <a:xfrm rot="0">
            <a:off x="647738" y="332786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5" id="15"/>
          <p:cNvSpPr/>
          <p:nvPr/>
        </p:nvSpPr>
        <p:spPr>
          <a:xfrm rot="0">
            <a:off x="647738" y="50577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1000007"/>
          <p:cNvPicPr>
            <a:picLocks noChangeAspect="true"/>
          </p:cNvPicPr>
          <p:nvPr/>
        </p:nvPicPr>
        <p:blipFill>
          <a:blip r:embed="rId3"/>
          <a:srcRect l="58572"/>
          <a:stretch>
            <a:fillRect/>
          </a:stretch>
        </p:blipFill>
        <p:spPr>
          <a:xfrm rot="16200000" flipH="true">
            <a:off x="2664546" y="-2664548"/>
            <a:ext cx="6862906" cy="12192002"/>
          </a:xfrm>
          <a:prstGeom prst="rect">
            <a:avLst/>
          </a:prstGeom>
        </p:spPr>
      </p:pic>
      <p:sp>
        <p:nvSpPr>
          <p:cNvPr name="TextBox 3" id="1000008"/>
          <p:cNvSpPr txBox="true"/>
          <p:nvPr/>
        </p:nvSpPr>
        <p:spPr>
          <a:xfrm rot="0">
            <a:off x="4434917" y="1215462"/>
            <a:ext cx="3322164" cy="2215991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true" sz="13800">
                <a:ln w="9525">
                  <a:solidFill>
                    <a:srgbClr val="55819A">
                      <a:alpha val="100000"/>
                    </a:srgbClr>
                  </a:solidFill>
                  <a:prstDash val="solid"/>
                </a:ln>
                <a:solidFill>
                  <a:srgbClr val="DBF1FF">
                    <a:alpha val="100000"/>
                  </a:srgbClr>
                </a:solidFill>
                <a:effectLst>
                  <a:outerShdw dir="2700000" blurRad="0" dist="38100">
                    <a:srgbClr val="B3CEE1">
                      <a:alpha val="100000"/>
                    </a:srgbClr>
                  </a:outerShdw>
                </a:effectLst>
                <a:latin typeface="思源黑体"/>
                <a:ea typeface="思源黑体"/>
                <a:cs typeface="思源黑体"/>
              </a:rPr>
              <a:t>05</a:t>
            </a:r>
          </a:p>
        </p:txBody>
      </p:sp>
      <p:sp>
        <p:nvSpPr>
          <p:cNvPr name="TextBox 4" id="1000009"/>
          <p:cNvSpPr txBox="true"/>
          <p:nvPr/>
        </p:nvSpPr>
        <p:spPr>
          <a:xfrm rot="0">
            <a:off x="2402697" y="3053220"/>
            <a:ext cx="7386604" cy="1323439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000">
                <a:solidFill>
                  <a:srgbClr val="86B2D0">
                    <a:alpha val="100000"/>
                  </a:srgbClr>
                </a:solidFill>
                <a:latin typeface="印品招牌体 中黑（非商用）"/>
                <a:ea typeface="印品招牌体 中黑（非商用）"/>
                <a:cs typeface="印品招牌体 中黑（非商用）"/>
              </a:rPr>
              <a:t>《医学争鸣》历史沿革</a:t>
            </a:r>
          </a:p>
        </p:txBody>
      </p:sp>
      <p:sp>
        <p:nvSpPr>
          <p:cNvPr name="AutoShape 5" id="1000010"/>
          <p:cNvSpPr/>
          <p:nvPr/>
        </p:nvSpPr>
        <p:spPr>
          <a:xfrm rot="0">
            <a:off x="3638682" y="4237117"/>
            <a:ext cx="4162095" cy="461673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endParaRPr lang="en-US" sz="1100"/>
          </a:p>
          <a:p>
            <a:pPr algn="ctr"/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</a:p>
        </p:txBody>
      </p:sp>
      <p:pic>
        <p:nvPicPr>
          <p:cNvPr name="Picture 6" id="1000003"/>
          <p:cNvPicPr>
            <a:picLocks noChangeAspect="true"/>
          </p:cNvPicPr>
          <p:nvPr/>
        </p:nvPicPr>
        <p:blipFill>
          <a:blip r:embed="rId4"/>
          <a:srcRect l="49954" r="31494" t="56644"/>
          <a:stretch>
            <a:fillRect/>
          </a:stretch>
        </p:blipFill>
        <p:spPr>
          <a:xfrm rot="0">
            <a:off x="5092971" y="765054"/>
            <a:ext cx="1072055" cy="18790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ntr" presetID="53" presetSubtype="16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9"/>
                                        <p:tgtEl>
                                          <p:spTgt spid="1000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after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13"/>
                                        <p:tgtEl>
                                          <p:spTgt spid="10000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6">
                            <p:stCondLst>
                              <p:cond delay="1000"/>
                            </p:stCondLst>
                            <p:childTnLst>
                              <p:par>
                                <p:cTn fill="hold" grpId="2" id="17" nodeType="afterEffect" presetClass="entr" presetID="2" presetSubtype="4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grpId="3" id="21" nodeType="withEffect" presetClass="emph" presetID="26" presetSubtype="0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filter="fade" transition="out">
                                      <p:cBhvr>
                                        <p:cTn dur="500" id="22" tmFilter="0, 0; .2, .5; .8, .5; 1, 0"/>
                                        <p:tgtEl>
                                          <p:spTgt spid="10000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autoRev="1" dur="250" fill="hold" id="23"/>
                                        <p:tgtEl>
                                          <p:spTgt spid="10000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4">
                            <p:stCondLst>
                              <p:cond delay="2150"/>
                            </p:stCondLst>
                            <p:childTnLst>
                              <p:par>
                                <p:cTn fill="hold" grpId="0" id="25" nodeType="after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>
                                        <p:cTn dur="500" id="27"/>
                                        <p:tgtEl>
                                          <p:spTgt spid="1000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234986" y="2896583"/>
            <a:ext cx="5052139" cy="3467154"/>
          </a:xfrm>
          <a:prstGeom prst="roundRect">
            <a:avLst>
              <a:gd fmla="val 5952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879670" y="2896583"/>
            <a:ext cx="5052139" cy="3467154"/>
          </a:xfrm>
          <a:prstGeom prst="roundRect">
            <a:avLst>
              <a:gd fmla="val 5952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891140" y="1371600"/>
            <a:ext cx="5029200" cy="3162577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380405" y="4752068"/>
            <a:ext cx="4050670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创刊背景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80405" y="5384645"/>
            <a:ext cx="4050670" cy="824485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创刊于1985年，是由第四军医大学主办，旨在促进医学交流和学术研究。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6246455" y="1371600"/>
            <a:ext cx="5029200" cy="3162577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6735721" y="4759543"/>
            <a:ext cx="4050670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更名历史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735721" y="5392119"/>
            <a:ext cx="4050670" cy="824485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2022年1月起更名为《空军军医大学学报》，成为空军军医大学学术成果的发布平台。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《医学争鸣》历史沿革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7525B"/>
      </a:dk2>
      <a:lt2>
        <a:srgbClr val="E6EEF4"/>
      </a:lt2>
      <a:accent1>
        <a:srgbClr val="78A8C9"/>
      </a:accent1>
      <a:accent2>
        <a:srgbClr val="5E90B2"/>
      </a:accent2>
      <a:accent3>
        <a:srgbClr val="5D8FB2"/>
      </a:accent3>
      <a:accent4>
        <a:srgbClr val="437497"/>
      </a:accent4>
      <a:accent5>
        <a:srgbClr val="3D7195"/>
      </a:accent5>
      <a:accent6>
        <a:srgbClr val="234B6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