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.jpeg" Type="http://schemas.openxmlformats.org/officeDocument/2006/relationships/image"/><Relationship Id="rId4" Target="../media/image8.jpeg" Type="http://schemas.openxmlformats.org/officeDocument/2006/relationships/image"/><Relationship Id="rId5" Target="../media/image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0.jpeg" Type="http://schemas.openxmlformats.org/officeDocument/2006/relationships/image"/><Relationship Id="rId4" Target="../media/image1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2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4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100015"/>
          <p:cNvSpPr/>
          <p:nvPr/>
        </p:nvSpPr>
        <p:spPr>
          <a:xfrm rot="2995833">
            <a:off x="9197571" y="-149309"/>
            <a:ext cx="4611073" cy="2483067"/>
          </a:xfrm>
          <a:custGeom>
            <a:avLst/>
            <a:gdLst/>
            <a:ahLst/>
            <a:cxnLst/>
            <a:rect r="r" b="b" t="t" l="l"/>
            <a:pathLst>
              <a:path h="1475200" w="2739457">
                <a:moveTo>
                  <a:pt x="1138836" y="0"/>
                </a:moveTo>
                <a:lnTo>
                  <a:pt x="2739457" y="1346390"/>
                </a:lnTo>
                <a:lnTo>
                  <a:pt x="2679963" y="1374317"/>
                </a:lnTo>
                <a:cubicBezTo>
                  <a:pt x="2482977" y="1449312"/>
                  <a:pt x="2274738" y="1455550"/>
                  <a:pt x="2116390" y="1314510"/>
                </a:cubicBezTo>
                <a:cubicBezTo>
                  <a:pt x="1875613" y="1088846"/>
                  <a:pt x="1619653" y="951061"/>
                  <a:pt x="1308379" y="946722"/>
                </a:cubicBezTo>
                <a:cubicBezTo>
                  <a:pt x="1177145" y="945637"/>
                  <a:pt x="1103394" y="1031346"/>
                  <a:pt x="1027473" y="1125734"/>
                </a:cubicBezTo>
                <a:cubicBezTo>
                  <a:pt x="986259" y="1177810"/>
                  <a:pt x="953722" y="1226631"/>
                  <a:pt x="902747" y="1270029"/>
                </a:cubicBezTo>
                <a:cubicBezTo>
                  <a:pt x="842010" y="1321020"/>
                  <a:pt x="779105" y="1369841"/>
                  <a:pt x="708607" y="1405644"/>
                </a:cubicBezTo>
                <a:cubicBezTo>
                  <a:pt x="530330" y="1495150"/>
                  <a:pt x="277911" y="1500320"/>
                  <a:pt x="87983" y="1409235"/>
                </a:cubicBezTo>
                <a:lnTo>
                  <a:pt x="0" y="1353876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pic>
        <p:nvPicPr>
          <p:cNvPr name="Picture 3" id="100004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88651"/>
            <a:ext cx="6844937" cy="6844937"/>
          </a:xfrm>
          <a:prstGeom prst="rect">
            <a:avLst/>
          </a:prstGeom>
        </p:spPr>
      </p:pic>
      <p:sp>
        <p:nvSpPr>
          <p:cNvPr name="Freeform 4" id="100024"/>
          <p:cNvSpPr/>
          <p:nvPr/>
        </p:nvSpPr>
        <p:spPr>
          <a:xfrm rot="12930793">
            <a:off x="-629661" y="5814171"/>
            <a:ext cx="2688844" cy="1394561"/>
          </a:xfrm>
          <a:custGeom>
            <a:avLst/>
            <a:gdLst/>
            <a:ahLst/>
            <a:cxnLst/>
            <a:rect r="r" b="b" t="t" l="l"/>
            <a:pathLst>
              <a:path h="1045921" w="2016633">
                <a:moveTo>
                  <a:pt x="2016633" y="1013037"/>
                </a:moveTo>
                <a:lnTo>
                  <a:pt x="2004442" y="1018733"/>
                </a:lnTo>
                <a:cubicBezTo>
                  <a:pt x="1970962" y="1030328"/>
                  <a:pt x="1936865" y="1038421"/>
                  <a:pt x="1904511" y="1042686"/>
                </a:cubicBezTo>
                <a:cubicBezTo>
                  <a:pt x="1837091" y="1051216"/>
                  <a:pt x="1765797" y="1043462"/>
                  <a:pt x="1708451" y="1012445"/>
                </a:cubicBezTo>
                <a:cubicBezTo>
                  <a:pt x="1615459" y="963594"/>
                  <a:pt x="1400800" y="875196"/>
                  <a:pt x="1327181" y="806184"/>
                </a:cubicBezTo>
                <a:cubicBezTo>
                  <a:pt x="1235738" y="721663"/>
                  <a:pt x="1110198" y="727091"/>
                  <a:pt x="976134" y="728642"/>
                </a:cubicBezTo>
                <a:cubicBezTo>
                  <a:pt x="745976" y="731744"/>
                  <a:pt x="695605" y="796103"/>
                  <a:pt x="546042" y="941107"/>
                </a:cubicBezTo>
                <a:cubicBezTo>
                  <a:pt x="409459" y="1056450"/>
                  <a:pt x="203252" y="1022465"/>
                  <a:pt x="26749" y="937972"/>
                </a:cubicBezTo>
                <a:lnTo>
                  <a:pt x="0" y="923229"/>
                </a:lnTo>
                <a:lnTo>
                  <a:pt x="1293688" y="0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grpSp>
        <p:nvGrpSpPr>
          <p:cNvPr name="Group 5" id="100012"/>
          <p:cNvGrpSpPr/>
          <p:nvPr/>
        </p:nvGrpSpPr>
        <p:grpSpPr>
          <a:xfrm rot="0">
            <a:off x="8365611" y="405002"/>
            <a:ext cx="383102" cy="95964"/>
            <a:chOff x="8365611" y="405002"/>
            <a:chExt cx="383102" cy="95964"/>
          </a:xfrm>
        </p:grpSpPr>
        <p:cxnSp>
          <p:nvCxnSpPr>
            <p:cNvPr name="Connector 6" id="6"/>
            <p:cNvCxnSpPr/>
            <p:nvPr/>
          </p:nvCxnSpPr>
          <p:spPr>
            <a:xfrm>
              <a:off x="8507790" y="405002"/>
              <a:ext cx="24092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7" id="7"/>
            <p:cNvCxnSpPr/>
            <p:nvPr/>
          </p:nvCxnSpPr>
          <p:spPr>
            <a:xfrm>
              <a:off x="8365611" y="500966"/>
              <a:ext cx="38310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sp>
        <p:nvSpPr>
          <p:cNvPr name="AutoShape 8" id="100028"/>
          <p:cNvSpPr/>
          <p:nvPr/>
        </p:nvSpPr>
        <p:spPr>
          <a:xfrm rot="0">
            <a:off x="6784128" y="5147945"/>
            <a:ext cx="2059410" cy="44958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l">
              <a:defRPr/>
            </a:pPr>
            <a:r>
              <a:rPr lang="en-US" b="true" sz="2100">
                <a:solidFill>
                  <a:schemeClr val="dk1">
                    <a:alpha val="100000"/>
                    <a:lumMod val="75000"/>
                    <a:lumOff val="25000"/>
                  </a:schemeClr>
                </a:solidFill>
                <a:latin typeface="思源黑体 CN Heavy"/>
                <a:ea typeface="思源黑体 CN Heavy"/>
                <a:cs typeface="思源黑体 CN Heavy"/>
              </a:rPr>
              <a:t>汇报人：XXX</a:t>
            </a:r>
            <a:endParaRPr lang="en-US" sz="1100"/>
          </a:p>
        </p:txBody>
      </p:sp>
      <p:cxnSp>
        <p:nvCxnSpPr>
          <p:cNvPr name="Connector 9" id="9"/>
          <p:cNvCxnSpPr/>
          <p:nvPr/>
        </p:nvCxnSpPr>
        <p:spPr>
          <a:xfrm>
            <a:off x="6912952" y="4852622"/>
            <a:ext cx="293076" cy="0"/>
          </a:xfrm>
          <a:prstGeom prst="line">
            <a:avLst/>
          </a:prstGeom>
          <a:ln w="38100">
            <a:solidFill>
              <a:schemeClr val="accent3"/>
            </a:solidFill>
            <a:prstDash val="solid"/>
            <a:headEnd type="none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name="AutoShape 10" id="100002"/>
          <p:cNvSpPr/>
          <p:nvPr/>
        </p:nvSpPr>
        <p:spPr>
          <a:xfrm rot="0">
            <a:off x="8959215" y="5147945"/>
            <a:ext cx="2598304" cy="44958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l">
              <a:defRPr/>
            </a:pPr>
            <a:r>
              <a:rPr lang="en-US" b="true" sz="2100">
                <a:solidFill>
                  <a:schemeClr val="dk1">
                    <a:alpha val="100000"/>
                    <a:lumMod val="75000"/>
                    <a:lumOff val="25000"/>
                  </a:schemeClr>
                </a:solidFill>
                <a:latin typeface="思源黑体 CN Heavy"/>
                <a:ea typeface="思源黑体 CN Heavy"/>
                <a:cs typeface="思源黑体 CN Heavy"/>
              </a:rPr>
              <a:t>2025-03-06</a:t>
            </a:r>
            <a:endParaRPr lang="en-US" sz="1100"/>
          </a:p>
        </p:txBody>
      </p:sp>
      <p:sp>
        <p:nvSpPr>
          <p:cNvPr name="TextBox 11" id="11"/>
          <p:cNvSpPr txBox="true"/>
          <p:nvPr/>
        </p:nvSpPr>
        <p:spPr>
          <a:xfrm rot="0">
            <a:off x="6729409" y="1337073"/>
            <a:ext cx="4349285" cy="2981278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4650">
                <a:solidFill>
                  <a:schemeClr val="accent2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《苏州教育学院学报》征稿启事（官方认证）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rot="0">
            <a:off x="0" y="2656099"/>
            <a:ext cx="5971328" cy="4201903"/>
          </a:xfrm>
          <a:custGeom>
            <a:avLst/>
            <a:gdLst/>
            <a:ahLst/>
            <a:cxnLst/>
            <a:rect r="r" b="b" t="t" l="l"/>
            <a:pathLst>
              <a:path h="3151427" w="4478496">
                <a:moveTo>
                  <a:pt x="1273862" y="2"/>
                </a:moveTo>
                <a:cubicBezTo>
                  <a:pt x="1392276" y="-171"/>
                  <a:pt x="1509467" y="12522"/>
                  <a:pt x="1619015" y="37164"/>
                </a:cubicBezTo>
                <a:cubicBezTo>
                  <a:pt x="2573150" y="274336"/>
                  <a:pt x="3639002" y="576465"/>
                  <a:pt x="4241375" y="1393726"/>
                </a:cubicBezTo>
                <a:cubicBezTo>
                  <a:pt x="4572000" y="1863537"/>
                  <a:pt x="4561432" y="2384710"/>
                  <a:pt x="4180986" y="2825819"/>
                </a:cubicBezTo>
                <a:cubicBezTo>
                  <a:pt x="4102104" y="2919102"/>
                  <a:pt x="3998029" y="3015689"/>
                  <a:pt x="3879399" y="3101961"/>
                </a:cubicBezTo>
                <a:lnTo>
                  <a:pt x="3802076" y="3151427"/>
                </a:lnTo>
                <a:lnTo>
                  <a:pt x="2614512" y="3151427"/>
                </a:lnTo>
                <a:lnTo>
                  <a:pt x="2579221" y="3120277"/>
                </a:lnTo>
                <a:cubicBezTo>
                  <a:pt x="2280573" y="2873263"/>
                  <a:pt x="1960398" y="2726872"/>
                  <a:pt x="1581273" y="2721584"/>
                </a:cubicBezTo>
                <a:cubicBezTo>
                  <a:pt x="1398598" y="2718563"/>
                  <a:pt x="1295938" y="2837904"/>
                  <a:pt x="1190259" y="2970841"/>
                </a:cubicBezTo>
                <a:cubicBezTo>
                  <a:pt x="1161575" y="3006341"/>
                  <a:pt x="1135910" y="3041464"/>
                  <a:pt x="1108546" y="3075265"/>
                </a:cubicBezTo>
                <a:lnTo>
                  <a:pt x="1036006" y="3151427"/>
                </a:lnTo>
                <a:lnTo>
                  <a:pt x="0" y="3151427"/>
                </a:lnTo>
                <a:lnTo>
                  <a:pt x="0" y="2199553"/>
                </a:lnTo>
                <a:lnTo>
                  <a:pt x="107328" y="2068315"/>
                </a:lnTo>
                <a:cubicBezTo>
                  <a:pt x="256435" y="1860492"/>
                  <a:pt x="356713" y="1613713"/>
                  <a:pt x="281416" y="1283448"/>
                </a:cubicBezTo>
                <a:cubicBezTo>
                  <a:pt x="242164" y="1124830"/>
                  <a:pt x="183285" y="966212"/>
                  <a:pt x="187814" y="801552"/>
                </a:cubicBezTo>
                <a:cubicBezTo>
                  <a:pt x="224613" y="243085"/>
                  <a:pt x="760730" y="750"/>
                  <a:pt x="1273862" y="2"/>
                </a:cubicBez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-840891" y="621103"/>
            <a:ext cx="6236898" cy="6236898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8365611" y="405002"/>
            <a:ext cx="383102" cy="95964"/>
            <a:chOff x="8365611" y="405002"/>
            <a:chExt cx="383102" cy="95964"/>
          </a:xfrm>
        </p:grpSpPr>
        <p:cxnSp>
          <p:nvCxnSpPr>
            <p:cNvPr name="Connector 5" id="5"/>
            <p:cNvCxnSpPr/>
            <p:nvPr/>
          </p:nvCxnSpPr>
          <p:spPr>
            <a:xfrm>
              <a:off x="8507790" y="405002"/>
              <a:ext cx="24092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6" id="6"/>
            <p:cNvCxnSpPr/>
            <p:nvPr/>
          </p:nvCxnSpPr>
          <p:spPr>
            <a:xfrm>
              <a:off x="8365611" y="500966"/>
              <a:ext cx="38310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sp>
        <p:nvSpPr>
          <p:cNvPr name="Freeform 7" id="7"/>
          <p:cNvSpPr/>
          <p:nvPr/>
        </p:nvSpPr>
        <p:spPr>
          <a:xfrm rot="2995833">
            <a:off x="9756764" y="-134640"/>
            <a:ext cx="3770367" cy="2030345"/>
          </a:xfrm>
          <a:custGeom>
            <a:avLst/>
            <a:gdLst/>
            <a:ahLst/>
            <a:cxnLst/>
            <a:rect r="r" b="b" t="t" l="l"/>
            <a:pathLst>
              <a:path h="1475200" w="2739457">
                <a:moveTo>
                  <a:pt x="1138836" y="0"/>
                </a:moveTo>
                <a:lnTo>
                  <a:pt x="2739457" y="1346390"/>
                </a:lnTo>
                <a:lnTo>
                  <a:pt x="2679963" y="1374317"/>
                </a:lnTo>
                <a:cubicBezTo>
                  <a:pt x="2482977" y="1449312"/>
                  <a:pt x="2274738" y="1455550"/>
                  <a:pt x="2116390" y="1314510"/>
                </a:cubicBezTo>
                <a:cubicBezTo>
                  <a:pt x="1875613" y="1088846"/>
                  <a:pt x="1619653" y="951061"/>
                  <a:pt x="1308379" y="946722"/>
                </a:cubicBezTo>
                <a:cubicBezTo>
                  <a:pt x="1177145" y="945637"/>
                  <a:pt x="1103394" y="1031346"/>
                  <a:pt x="1027473" y="1125734"/>
                </a:cubicBezTo>
                <a:cubicBezTo>
                  <a:pt x="986259" y="1177810"/>
                  <a:pt x="953722" y="1226631"/>
                  <a:pt x="902747" y="1270029"/>
                </a:cubicBezTo>
                <a:cubicBezTo>
                  <a:pt x="842010" y="1321020"/>
                  <a:pt x="779105" y="1369841"/>
                  <a:pt x="708607" y="1405644"/>
                </a:cubicBezTo>
                <a:cubicBezTo>
                  <a:pt x="530330" y="1495150"/>
                  <a:pt x="277911" y="1500320"/>
                  <a:pt x="87983" y="1409235"/>
                </a:cubicBezTo>
                <a:lnTo>
                  <a:pt x="0" y="1353876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6516599" y="1697720"/>
            <a:ext cx="4705231" cy="481805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投稿电子邮箱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编辑部通讯地址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邮编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  <a:p>
            <a:pPr lvl="1" indent="-228600" marL="228600" algn="l">
              <a:lnSpc>
                <a:spcPct val="140000"/>
              </a:lnSpc>
              <a:buFont typeface="Arial"/>
              <a:buChar char="•"/>
            </a:pPr>
            <a:r>
              <a:rPr lang="en-US" sz="2400">
                <a:solidFill>
                  <a:srgbClr val="152815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版权声明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3534542" y="1059102"/>
            <a:ext cx="2215816" cy="1331741"/>
            <a:chOff x="3534542" y="1059102"/>
            <a:chExt cx="2215816" cy="1331741"/>
          </a:xfrm>
        </p:grpSpPr>
        <p:sp>
          <p:nvSpPr>
            <p:cNvPr name="AutoShape 10" id="10"/>
            <p:cNvSpPr/>
            <p:nvPr/>
          </p:nvSpPr>
          <p:spPr>
            <a:xfrm rot="0">
              <a:off x="3534542" y="1059102"/>
              <a:ext cx="2215816" cy="1025919"/>
            </a:xfrm>
            <a:prstGeom prst="rect">
              <a:avLst/>
            </a:prstGeom>
            <a:noFill/>
            <a:ln/>
          </p:spPr>
          <p:txBody>
            <a:bodyPr anchor="t" rtlCol="false" tIns="45720" lIns="91440" bIns="45720" rIns="91440" anchorCtr="false" vert="horz" wrap="square">
              <a:noAutofit/>
            </a:bodyPr>
            <a:lstStyle/>
            <a:p>
              <a:pPr algn="l">
                <a:defRPr/>
              </a:pPr>
              <a:r>
                <a:rPr lang="en-US" sz="5850">
                  <a:solidFill>
                    <a:schemeClr val="accent1">
                      <a:alpha val="100000"/>
                    </a:schemeClr>
                  </a:solidFill>
                  <a:latin typeface="思源黑体 CN Heavy"/>
                  <a:ea typeface="思源黑体 CN Heavy"/>
                  <a:cs typeface="思源黑体 CN Heavy"/>
                </a:rPr>
                <a:t>目录</a:t>
              </a:r>
              <a:endParaRPr lang="en-US" sz="1100"/>
            </a:p>
          </p:txBody>
        </p:sp>
        <p:sp>
          <p:nvSpPr>
            <p:cNvPr name="AutoShape 11" id="11"/>
            <p:cNvSpPr/>
            <p:nvPr/>
          </p:nvSpPr>
          <p:spPr>
            <a:xfrm rot="0">
              <a:off x="3645332" y="2042030"/>
              <a:ext cx="1860887" cy="348813"/>
            </a:xfrm>
            <a:prstGeom prst="rect">
              <a:avLst/>
            </a:prstGeom>
            <a:noFill/>
            <a:ln/>
          </p:spPr>
          <p:txBody>
            <a:bodyPr anchor="t" rtlCol="false" tIns="45720" lIns="91440" bIns="45720" rIns="91440" anchorCtr="false" vert="horz" wrap="square">
              <a:noAutofit/>
            </a:bodyPr>
            <a:lstStyle/>
            <a:p>
              <a:pPr algn="dist">
                <a:defRPr/>
              </a:pPr>
              <a:r>
                <a:rPr lang="en-US" sz="1500">
                  <a:solidFill>
                    <a:schemeClr val="accent4">
                      <a:alpha val="100000"/>
                    </a:schemeClr>
                  </a:solidFill>
                  <a:latin typeface="思源黑体 CN Heavy"/>
                  <a:ea typeface="思源黑体 CN Heavy"/>
                  <a:cs typeface="思源黑体 CN Heavy"/>
                </a:rPr>
                <a:t>CONTENTS</a:t>
              </a:r>
              <a:endParaRPr lang="en-US" sz="1100"/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900008"/>
          <p:cNvSpPr/>
          <p:nvPr/>
        </p:nvSpPr>
        <p:spPr>
          <a:xfrm rot="2995833">
            <a:off x="9197571" y="-149309"/>
            <a:ext cx="4611073" cy="2483067"/>
          </a:xfrm>
          <a:custGeom>
            <a:avLst/>
            <a:gdLst/>
            <a:ahLst/>
            <a:cxnLst/>
            <a:rect r="r" b="b" t="t" l="l"/>
            <a:pathLst>
              <a:path h="1475200" w="2739457">
                <a:moveTo>
                  <a:pt x="1138836" y="0"/>
                </a:moveTo>
                <a:lnTo>
                  <a:pt x="2739457" y="1346390"/>
                </a:lnTo>
                <a:lnTo>
                  <a:pt x="2679963" y="1374317"/>
                </a:lnTo>
                <a:cubicBezTo>
                  <a:pt x="2482977" y="1449312"/>
                  <a:pt x="2274738" y="1455550"/>
                  <a:pt x="2116390" y="1314510"/>
                </a:cubicBezTo>
                <a:cubicBezTo>
                  <a:pt x="1875613" y="1088846"/>
                  <a:pt x="1619653" y="951061"/>
                  <a:pt x="1308379" y="946722"/>
                </a:cubicBezTo>
                <a:cubicBezTo>
                  <a:pt x="1177145" y="945637"/>
                  <a:pt x="1103394" y="1031346"/>
                  <a:pt x="1027473" y="1125734"/>
                </a:cubicBezTo>
                <a:cubicBezTo>
                  <a:pt x="986259" y="1177810"/>
                  <a:pt x="953722" y="1226631"/>
                  <a:pt x="902747" y="1270029"/>
                </a:cubicBezTo>
                <a:cubicBezTo>
                  <a:pt x="842010" y="1321020"/>
                  <a:pt x="779105" y="1369841"/>
                  <a:pt x="708607" y="1405644"/>
                </a:cubicBezTo>
                <a:cubicBezTo>
                  <a:pt x="530330" y="1495150"/>
                  <a:pt x="277911" y="1500320"/>
                  <a:pt x="87983" y="1409235"/>
                </a:cubicBezTo>
                <a:lnTo>
                  <a:pt x="0" y="1353876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grpSp>
        <p:nvGrpSpPr>
          <p:cNvPr name="Group 3" id="900012"/>
          <p:cNvGrpSpPr/>
          <p:nvPr/>
        </p:nvGrpSpPr>
        <p:grpSpPr>
          <a:xfrm rot="0">
            <a:off x="8365611" y="405002"/>
            <a:ext cx="383102" cy="95964"/>
            <a:chOff x="8365611" y="405002"/>
            <a:chExt cx="383102" cy="95964"/>
          </a:xfrm>
        </p:grpSpPr>
        <p:cxnSp>
          <p:nvCxnSpPr>
            <p:cNvPr name="Connector 4" id="4"/>
            <p:cNvCxnSpPr/>
            <p:nvPr/>
          </p:nvCxnSpPr>
          <p:spPr>
            <a:xfrm>
              <a:off x="8507790" y="405002"/>
              <a:ext cx="24092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5" id="5"/>
            <p:cNvCxnSpPr/>
            <p:nvPr/>
          </p:nvCxnSpPr>
          <p:spPr>
            <a:xfrm>
              <a:off x="8365611" y="500966"/>
              <a:ext cx="38310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pic>
        <p:nvPicPr>
          <p:cNvPr name="Picture 6" id="900005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332116" y="627492"/>
            <a:ext cx="5977467" cy="5977467"/>
          </a:xfrm>
          <a:prstGeom prst="rect">
            <a:avLst/>
          </a:prstGeom>
        </p:spPr>
      </p:pic>
      <p:sp>
        <p:nvSpPr>
          <p:cNvPr name="Freeform 7" id="900010"/>
          <p:cNvSpPr/>
          <p:nvPr/>
        </p:nvSpPr>
        <p:spPr>
          <a:xfrm rot="12930793">
            <a:off x="-629661" y="5814171"/>
            <a:ext cx="2688844" cy="1394561"/>
          </a:xfrm>
          <a:custGeom>
            <a:avLst/>
            <a:gdLst/>
            <a:ahLst/>
            <a:cxnLst/>
            <a:rect r="r" b="b" t="t" l="l"/>
            <a:pathLst>
              <a:path h="1045921" w="2016633">
                <a:moveTo>
                  <a:pt x="2016633" y="1013037"/>
                </a:moveTo>
                <a:lnTo>
                  <a:pt x="2004442" y="1018733"/>
                </a:lnTo>
                <a:cubicBezTo>
                  <a:pt x="1970962" y="1030328"/>
                  <a:pt x="1936865" y="1038421"/>
                  <a:pt x="1904511" y="1042686"/>
                </a:cubicBezTo>
                <a:cubicBezTo>
                  <a:pt x="1837091" y="1051216"/>
                  <a:pt x="1765797" y="1043462"/>
                  <a:pt x="1708451" y="1012445"/>
                </a:cubicBezTo>
                <a:cubicBezTo>
                  <a:pt x="1615459" y="963594"/>
                  <a:pt x="1400800" y="875196"/>
                  <a:pt x="1327181" y="806184"/>
                </a:cubicBezTo>
                <a:cubicBezTo>
                  <a:pt x="1235738" y="721663"/>
                  <a:pt x="1110198" y="727091"/>
                  <a:pt x="976134" y="728642"/>
                </a:cubicBezTo>
                <a:cubicBezTo>
                  <a:pt x="745976" y="731744"/>
                  <a:pt x="695605" y="796103"/>
                  <a:pt x="546042" y="941107"/>
                </a:cubicBezTo>
                <a:cubicBezTo>
                  <a:pt x="409459" y="1056450"/>
                  <a:pt x="203252" y="1022465"/>
                  <a:pt x="26749" y="937972"/>
                </a:cubicBezTo>
                <a:lnTo>
                  <a:pt x="0" y="923229"/>
                </a:lnTo>
                <a:lnTo>
                  <a:pt x="1293688" y="0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sp>
        <p:nvSpPr>
          <p:cNvPr name="AutoShape 8" id="900011"/>
          <p:cNvSpPr/>
          <p:nvPr/>
        </p:nvSpPr>
        <p:spPr>
          <a:xfrm rot="0">
            <a:off x="6213534" y="4180410"/>
            <a:ext cx="1449237" cy="448573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1800">
                <a:solidFill>
                  <a:schemeClr val="lt1">
                    <a:alpha val="100000"/>
                  </a:schemeClr>
                </a:solidFill>
                <a:latin typeface="思源黑体 CN Heavy"/>
                <a:ea typeface="思源黑体 CN Heavy"/>
                <a:cs typeface="思源黑体 CN Heavy"/>
              </a:rPr>
              <a:t>01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6096000" y="2317876"/>
            <a:ext cx="5466586" cy="15392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4125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投稿电子邮箱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请将您的稿件发送至我们的官方投稿邮箱：szjyxyxb@163.com。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邮件主题格式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邮件主题请按照“作者姓名-稿件标题”的格式填写，以便我们快速识别和处理您的稿件。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投稿电子邮箱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900008"/>
          <p:cNvSpPr/>
          <p:nvPr/>
        </p:nvSpPr>
        <p:spPr>
          <a:xfrm rot="2995833">
            <a:off x="9197571" y="-149309"/>
            <a:ext cx="4611073" cy="2483067"/>
          </a:xfrm>
          <a:custGeom>
            <a:avLst/>
            <a:gdLst/>
            <a:ahLst/>
            <a:cxnLst/>
            <a:rect r="r" b="b" t="t" l="l"/>
            <a:pathLst>
              <a:path h="1475200" w="2739457">
                <a:moveTo>
                  <a:pt x="1138836" y="0"/>
                </a:moveTo>
                <a:lnTo>
                  <a:pt x="2739457" y="1346390"/>
                </a:lnTo>
                <a:lnTo>
                  <a:pt x="2679963" y="1374317"/>
                </a:lnTo>
                <a:cubicBezTo>
                  <a:pt x="2482977" y="1449312"/>
                  <a:pt x="2274738" y="1455550"/>
                  <a:pt x="2116390" y="1314510"/>
                </a:cubicBezTo>
                <a:cubicBezTo>
                  <a:pt x="1875613" y="1088846"/>
                  <a:pt x="1619653" y="951061"/>
                  <a:pt x="1308379" y="946722"/>
                </a:cubicBezTo>
                <a:cubicBezTo>
                  <a:pt x="1177145" y="945637"/>
                  <a:pt x="1103394" y="1031346"/>
                  <a:pt x="1027473" y="1125734"/>
                </a:cubicBezTo>
                <a:cubicBezTo>
                  <a:pt x="986259" y="1177810"/>
                  <a:pt x="953722" y="1226631"/>
                  <a:pt x="902747" y="1270029"/>
                </a:cubicBezTo>
                <a:cubicBezTo>
                  <a:pt x="842010" y="1321020"/>
                  <a:pt x="779105" y="1369841"/>
                  <a:pt x="708607" y="1405644"/>
                </a:cubicBezTo>
                <a:cubicBezTo>
                  <a:pt x="530330" y="1495150"/>
                  <a:pt x="277911" y="1500320"/>
                  <a:pt x="87983" y="1409235"/>
                </a:cubicBezTo>
                <a:lnTo>
                  <a:pt x="0" y="1353876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grpSp>
        <p:nvGrpSpPr>
          <p:cNvPr name="Group 3" id="900012"/>
          <p:cNvGrpSpPr/>
          <p:nvPr/>
        </p:nvGrpSpPr>
        <p:grpSpPr>
          <a:xfrm rot="0">
            <a:off x="8365611" y="405002"/>
            <a:ext cx="383102" cy="95964"/>
            <a:chOff x="8365611" y="405002"/>
            <a:chExt cx="383102" cy="95964"/>
          </a:xfrm>
        </p:grpSpPr>
        <p:cxnSp>
          <p:nvCxnSpPr>
            <p:cNvPr name="Connector 4" id="4"/>
            <p:cNvCxnSpPr/>
            <p:nvPr/>
          </p:nvCxnSpPr>
          <p:spPr>
            <a:xfrm>
              <a:off x="8507790" y="405002"/>
              <a:ext cx="24092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5" id="5"/>
            <p:cNvCxnSpPr/>
            <p:nvPr/>
          </p:nvCxnSpPr>
          <p:spPr>
            <a:xfrm>
              <a:off x="8365611" y="500966"/>
              <a:ext cx="38310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pic>
        <p:nvPicPr>
          <p:cNvPr name="Picture 6" id="900005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332116" y="627492"/>
            <a:ext cx="5977467" cy="5977467"/>
          </a:xfrm>
          <a:prstGeom prst="rect">
            <a:avLst/>
          </a:prstGeom>
        </p:spPr>
      </p:pic>
      <p:sp>
        <p:nvSpPr>
          <p:cNvPr name="Freeform 7" id="900010"/>
          <p:cNvSpPr/>
          <p:nvPr/>
        </p:nvSpPr>
        <p:spPr>
          <a:xfrm rot="12930793">
            <a:off x="-629661" y="5814171"/>
            <a:ext cx="2688844" cy="1394561"/>
          </a:xfrm>
          <a:custGeom>
            <a:avLst/>
            <a:gdLst/>
            <a:ahLst/>
            <a:cxnLst/>
            <a:rect r="r" b="b" t="t" l="l"/>
            <a:pathLst>
              <a:path h="1045921" w="2016633">
                <a:moveTo>
                  <a:pt x="2016633" y="1013037"/>
                </a:moveTo>
                <a:lnTo>
                  <a:pt x="2004442" y="1018733"/>
                </a:lnTo>
                <a:cubicBezTo>
                  <a:pt x="1970962" y="1030328"/>
                  <a:pt x="1936865" y="1038421"/>
                  <a:pt x="1904511" y="1042686"/>
                </a:cubicBezTo>
                <a:cubicBezTo>
                  <a:pt x="1837091" y="1051216"/>
                  <a:pt x="1765797" y="1043462"/>
                  <a:pt x="1708451" y="1012445"/>
                </a:cubicBezTo>
                <a:cubicBezTo>
                  <a:pt x="1615459" y="963594"/>
                  <a:pt x="1400800" y="875196"/>
                  <a:pt x="1327181" y="806184"/>
                </a:cubicBezTo>
                <a:cubicBezTo>
                  <a:pt x="1235738" y="721663"/>
                  <a:pt x="1110198" y="727091"/>
                  <a:pt x="976134" y="728642"/>
                </a:cubicBezTo>
                <a:cubicBezTo>
                  <a:pt x="745976" y="731744"/>
                  <a:pt x="695605" y="796103"/>
                  <a:pt x="546042" y="941107"/>
                </a:cubicBezTo>
                <a:cubicBezTo>
                  <a:pt x="409459" y="1056450"/>
                  <a:pt x="203252" y="1022465"/>
                  <a:pt x="26749" y="937972"/>
                </a:cubicBezTo>
                <a:lnTo>
                  <a:pt x="0" y="923229"/>
                </a:lnTo>
                <a:lnTo>
                  <a:pt x="1293688" y="0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sp>
        <p:nvSpPr>
          <p:cNvPr name="AutoShape 8" id="900011"/>
          <p:cNvSpPr/>
          <p:nvPr/>
        </p:nvSpPr>
        <p:spPr>
          <a:xfrm rot="0">
            <a:off x="6213534" y="4180410"/>
            <a:ext cx="1449237" cy="448573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1800">
                <a:solidFill>
                  <a:schemeClr val="lt1">
                    <a:alpha val="100000"/>
                  </a:schemeClr>
                </a:solidFill>
                <a:latin typeface="思源黑体 CN Heavy"/>
                <a:ea typeface="思源黑体 CN Heavy"/>
                <a:cs typeface="思源黑体 CN Heavy"/>
              </a:rPr>
              <a:t>02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6096000" y="2317876"/>
            <a:ext cx="5466586" cy="15392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4125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编辑部通讯地址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31758" r="31758"/>
          <a:stretch>
            <a:fillRect/>
          </a:stretch>
        </p:blipFill>
        <p:spPr>
          <a:xfrm rot="0">
            <a:off x="875314" y="2169726"/>
            <a:ext cx="2050689" cy="39164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32557" r="32557"/>
          <a:stretch>
            <a:fillRect/>
          </a:stretch>
        </p:blipFill>
        <p:spPr>
          <a:xfrm rot="0">
            <a:off x="5430979" y="2169726"/>
            <a:ext cx="2050689" cy="391643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32551" r="32551" t="0"/>
          <a:stretch>
            <a:fillRect/>
          </a:stretch>
        </p:blipFill>
        <p:spPr>
          <a:xfrm rot="0">
            <a:off x="3153146" y="1697364"/>
            <a:ext cx="2050689" cy="3916435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7851998" y="2723144"/>
            <a:ext cx="3834950" cy="1465716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江苏省苏州市越湖路1158号苏州市职业大学（国际教育园内）学报编辑部收邮编：215104。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>
            <a:off x="7851998" y="2087040"/>
            <a:ext cx="3606165" cy="57578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地址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>
            <a:off x="7851998" y="4826443"/>
            <a:ext cx="3834950" cy="145193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如需联系我们，请通过电子邮件或电话与我们取得联系。我们期待您的来稿与咨询。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7851998" y="4125420"/>
            <a:ext cx="3606329" cy="640699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通讯方式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编辑部通讯地址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900008"/>
          <p:cNvSpPr/>
          <p:nvPr/>
        </p:nvSpPr>
        <p:spPr>
          <a:xfrm rot="2995833">
            <a:off x="9197571" y="-149309"/>
            <a:ext cx="4611073" cy="2483067"/>
          </a:xfrm>
          <a:custGeom>
            <a:avLst/>
            <a:gdLst/>
            <a:ahLst/>
            <a:cxnLst/>
            <a:rect r="r" b="b" t="t" l="l"/>
            <a:pathLst>
              <a:path h="1475200" w="2739457">
                <a:moveTo>
                  <a:pt x="1138836" y="0"/>
                </a:moveTo>
                <a:lnTo>
                  <a:pt x="2739457" y="1346390"/>
                </a:lnTo>
                <a:lnTo>
                  <a:pt x="2679963" y="1374317"/>
                </a:lnTo>
                <a:cubicBezTo>
                  <a:pt x="2482977" y="1449312"/>
                  <a:pt x="2274738" y="1455550"/>
                  <a:pt x="2116390" y="1314510"/>
                </a:cubicBezTo>
                <a:cubicBezTo>
                  <a:pt x="1875613" y="1088846"/>
                  <a:pt x="1619653" y="951061"/>
                  <a:pt x="1308379" y="946722"/>
                </a:cubicBezTo>
                <a:cubicBezTo>
                  <a:pt x="1177145" y="945637"/>
                  <a:pt x="1103394" y="1031346"/>
                  <a:pt x="1027473" y="1125734"/>
                </a:cubicBezTo>
                <a:cubicBezTo>
                  <a:pt x="986259" y="1177810"/>
                  <a:pt x="953722" y="1226631"/>
                  <a:pt x="902747" y="1270029"/>
                </a:cubicBezTo>
                <a:cubicBezTo>
                  <a:pt x="842010" y="1321020"/>
                  <a:pt x="779105" y="1369841"/>
                  <a:pt x="708607" y="1405644"/>
                </a:cubicBezTo>
                <a:cubicBezTo>
                  <a:pt x="530330" y="1495150"/>
                  <a:pt x="277911" y="1500320"/>
                  <a:pt x="87983" y="1409235"/>
                </a:cubicBezTo>
                <a:lnTo>
                  <a:pt x="0" y="1353876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grpSp>
        <p:nvGrpSpPr>
          <p:cNvPr name="Group 3" id="900012"/>
          <p:cNvGrpSpPr/>
          <p:nvPr/>
        </p:nvGrpSpPr>
        <p:grpSpPr>
          <a:xfrm rot="0">
            <a:off x="8365611" y="405002"/>
            <a:ext cx="383102" cy="95964"/>
            <a:chOff x="8365611" y="405002"/>
            <a:chExt cx="383102" cy="95964"/>
          </a:xfrm>
        </p:grpSpPr>
        <p:cxnSp>
          <p:nvCxnSpPr>
            <p:cNvPr name="Connector 4" id="4"/>
            <p:cNvCxnSpPr/>
            <p:nvPr/>
          </p:nvCxnSpPr>
          <p:spPr>
            <a:xfrm>
              <a:off x="8507790" y="405002"/>
              <a:ext cx="24092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5" id="5"/>
            <p:cNvCxnSpPr/>
            <p:nvPr/>
          </p:nvCxnSpPr>
          <p:spPr>
            <a:xfrm>
              <a:off x="8365611" y="500966"/>
              <a:ext cx="38310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pic>
        <p:nvPicPr>
          <p:cNvPr name="Picture 6" id="900005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332116" y="627492"/>
            <a:ext cx="5977467" cy="5977467"/>
          </a:xfrm>
          <a:prstGeom prst="rect">
            <a:avLst/>
          </a:prstGeom>
        </p:spPr>
      </p:pic>
      <p:sp>
        <p:nvSpPr>
          <p:cNvPr name="Freeform 7" id="900010"/>
          <p:cNvSpPr/>
          <p:nvPr/>
        </p:nvSpPr>
        <p:spPr>
          <a:xfrm rot="12930793">
            <a:off x="-629661" y="5814171"/>
            <a:ext cx="2688844" cy="1394561"/>
          </a:xfrm>
          <a:custGeom>
            <a:avLst/>
            <a:gdLst/>
            <a:ahLst/>
            <a:cxnLst/>
            <a:rect r="r" b="b" t="t" l="l"/>
            <a:pathLst>
              <a:path h="1045921" w="2016633">
                <a:moveTo>
                  <a:pt x="2016633" y="1013037"/>
                </a:moveTo>
                <a:lnTo>
                  <a:pt x="2004442" y="1018733"/>
                </a:lnTo>
                <a:cubicBezTo>
                  <a:pt x="1970962" y="1030328"/>
                  <a:pt x="1936865" y="1038421"/>
                  <a:pt x="1904511" y="1042686"/>
                </a:cubicBezTo>
                <a:cubicBezTo>
                  <a:pt x="1837091" y="1051216"/>
                  <a:pt x="1765797" y="1043462"/>
                  <a:pt x="1708451" y="1012445"/>
                </a:cubicBezTo>
                <a:cubicBezTo>
                  <a:pt x="1615459" y="963594"/>
                  <a:pt x="1400800" y="875196"/>
                  <a:pt x="1327181" y="806184"/>
                </a:cubicBezTo>
                <a:cubicBezTo>
                  <a:pt x="1235738" y="721663"/>
                  <a:pt x="1110198" y="727091"/>
                  <a:pt x="976134" y="728642"/>
                </a:cubicBezTo>
                <a:cubicBezTo>
                  <a:pt x="745976" y="731744"/>
                  <a:pt x="695605" y="796103"/>
                  <a:pt x="546042" y="941107"/>
                </a:cubicBezTo>
                <a:cubicBezTo>
                  <a:pt x="409459" y="1056450"/>
                  <a:pt x="203252" y="1022465"/>
                  <a:pt x="26749" y="937972"/>
                </a:cubicBezTo>
                <a:lnTo>
                  <a:pt x="0" y="923229"/>
                </a:lnTo>
                <a:lnTo>
                  <a:pt x="1293688" y="0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sp>
        <p:nvSpPr>
          <p:cNvPr name="AutoShape 8" id="900011"/>
          <p:cNvSpPr/>
          <p:nvPr/>
        </p:nvSpPr>
        <p:spPr>
          <a:xfrm rot="0">
            <a:off x="6213534" y="4180410"/>
            <a:ext cx="1449237" cy="448573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1800">
                <a:solidFill>
                  <a:schemeClr val="lt1">
                    <a:alpha val="100000"/>
                  </a:schemeClr>
                </a:solidFill>
                <a:latin typeface="思源黑体 CN Heavy"/>
                <a:ea typeface="思源黑体 CN Heavy"/>
                <a:cs typeface="思源黑体 CN Heavy"/>
              </a:rPr>
              <a:t>03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6096000" y="2317876"/>
            <a:ext cx="5466586" cy="15392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4125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邮编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234986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879670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t="8077" b="8077"/>
          <a:stretch>
            <a:fillRect/>
          </a:stretch>
        </p:blipFill>
        <p:spPr>
          <a:xfrm rot="0">
            <a:off x="891140" y="1371600"/>
            <a:ext cx="5029200" cy="316257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380405" y="4752068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邮编查询方式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80405" y="5384645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作者可以通过官方网站或电话查询《苏州教育学院学报》的邮编。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 t="2719" b="2719"/>
          <a:stretch>
            <a:fillRect/>
          </a:stretch>
        </p:blipFill>
        <p:spPr>
          <a:xfrm rot="0">
            <a:off x="6246455" y="1371600"/>
            <a:ext cx="5029200" cy="3162577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6735721" y="4759543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邮编的重要性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35721" y="5392119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邮编是识别、检索和发送稿件的重要标识，作者需要仔细核对。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邮编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900008"/>
          <p:cNvSpPr/>
          <p:nvPr/>
        </p:nvSpPr>
        <p:spPr>
          <a:xfrm rot="2995833">
            <a:off x="9197571" y="-149309"/>
            <a:ext cx="4611073" cy="2483067"/>
          </a:xfrm>
          <a:custGeom>
            <a:avLst/>
            <a:gdLst/>
            <a:ahLst/>
            <a:cxnLst/>
            <a:rect r="r" b="b" t="t" l="l"/>
            <a:pathLst>
              <a:path h="1475200" w="2739457">
                <a:moveTo>
                  <a:pt x="1138836" y="0"/>
                </a:moveTo>
                <a:lnTo>
                  <a:pt x="2739457" y="1346390"/>
                </a:lnTo>
                <a:lnTo>
                  <a:pt x="2679963" y="1374317"/>
                </a:lnTo>
                <a:cubicBezTo>
                  <a:pt x="2482977" y="1449312"/>
                  <a:pt x="2274738" y="1455550"/>
                  <a:pt x="2116390" y="1314510"/>
                </a:cubicBezTo>
                <a:cubicBezTo>
                  <a:pt x="1875613" y="1088846"/>
                  <a:pt x="1619653" y="951061"/>
                  <a:pt x="1308379" y="946722"/>
                </a:cubicBezTo>
                <a:cubicBezTo>
                  <a:pt x="1177145" y="945637"/>
                  <a:pt x="1103394" y="1031346"/>
                  <a:pt x="1027473" y="1125734"/>
                </a:cubicBezTo>
                <a:cubicBezTo>
                  <a:pt x="986259" y="1177810"/>
                  <a:pt x="953722" y="1226631"/>
                  <a:pt x="902747" y="1270029"/>
                </a:cubicBezTo>
                <a:cubicBezTo>
                  <a:pt x="842010" y="1321020"/>
                  <a:pt x="779105" y="1369841"/>
                  <a:pt x="708607" y="1405644"/>
                </a:cubicBezTo>
                <a:cubicBezTo>
                  <a:pt x="530330" y="1495150"/>
                  <a:pt x="277911" y="1500320"/>
                  <a:pt x="87983" y="1409235"/>
                </a:cubicBezTo>
                <a:lnTo>
                  <a:pt x="0" y="1353876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grpSp>
        <p:nvGrpSpPr>
          <p:cNvPr name="Group 3" id="900012"/>
          <p:cNvGrpSpPr/>
          <p:nvPr/>
        </p:nvGrpSpPr>
        <p:grpSpPr>
          <a:xfrm rot="0">
            <a:off x="8365611" y="405002"/>
            <a:ext cx="383102" cy="95964"/>
            <a:chOff x="8365611" y="405002"/>
            <a:chExt cx="383102" cy="95964"/>
          </a:xfrm>
        </p:grpSpPr>
        <p:cxnSp>
          <p:nvCxnSpPr>
            <p:cNvPr name="Connector 4" id="4"/>
            <p:cNvCxnSpPr/>
            <p:nvPr/>
          </p:nvCxnSpPr>
          <p:spPr>
            <a:xfrm>
              <a:off x="8507790" y="405002"/>
              <a:ext cx="24092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5" id="5"/>
            <p:cNvCxnSpPr/>
            <p:nvPr/>
          </p:nvCxnSpPr>
          <p:spPr>
            <a:xfrm>
              <a:off x="8365611" y="500966"/>
              <a:ext cx="38310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pic>
        <p:nvPicPr>
          <p:cNvPr name="Picture 6" id="900005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332116" y="627492"/>
            <a:ext cx="5977467" cy="5977467"/>
          </a:xfrm>
          <a:prstGeom prst="rect">
            <a:avLst/>
          </a:prstGeom>
        </p:spPr>
      </p:pic>
      <p:sp>
        <p:nvSpPr>
          <p:cNvPr name="Freeform 7" id="900010"/>
          <p:cNvSpPr/>
          <p:nvPr/>
        </p:nvSpPr>
        <p:spPr>
          <a:xfrm rot="12930793">
            <a:off x="-629661" y="5814171"/>
            <a:ext cx="2688844" cy="1394561"/>
          </a:xfrm>
          <a:custGeom>
            <a:avLst/>
            <a:gdLst/>
            <a:ahLst/>
            <a:cxnLst/>
            <a:rect r="r" b="b" t="t" l="l"/>
            <a:pathLst>
              <a:path h="1045921" w="2016633">
                <a:moveTo>
                  <a:pt x="2016633" y="1013037"/>
                </a:moveTo>
                <a:lnTo>
                  <a:pt x="2004442" y="1018733"/>
                </a:lnTo>
                <a:cubicBezTo>
                  <a:pt x="1970962" y="1030328"/>
                  <a:pt x="1936865" y="1038421"/>
                  <a:pt x="1904511" y="1042686"/>
                </a:cubicBezTo>
                <a:cubicBezTo>
                  <a:pt x="1837091" y="1051216"/>
                  <a:pt x="1765797" y="1043462"/>
                  <a:pt x="1708451" y="1012445"/>
                </a:cubicBezTo>
                <a:cubicBezTo>
                  <a:pt x="1615459" y="963594"/>
                  <a:pt x="1400800" y="875196"/>
                  <a:pt x="1327181" y="806184"/>
                </a:cubicBezTo>
                <a:cubicBezTo>
                  <a:pt x="1235738" y="721663"/>
                  <a:pt x="1110198" y="727091"/>
                  <a:pt x="976134" y="728642"/>
                </a:cubicBezTo>
                <a:cubicBezTo>
                  <a:pt x="745976" y="731744"/>
                  <a:pt x="695605" y="796103"/>
                  <a:pt x="546042" y="941107"/>
                </a:cubicBezTo>
                <a:cubicBezTo>
                  <a:pt x="409459" y="1056450"/>
                  <a:pt x="203252" y="1022465"/>
                  <a:pt x="26749" y="937972"/>
                </a:cubicBezTo>
                <a:lnTo>
                  <a:pt x="0" y="923229"/>
                </a:lnTo>
                <a:lnTo>
                  <a:pt x="1293688" y="0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sp>
        <p:nvSpPr>
          <p:cNvPr name="AutoShape 8" id="900011"/>
          <p:cNvSpPr/>
          <p:nvPr/>
        </p:nvSpPr>
        <p:spPr>
          <a:xfrm rot="0">
            <a:off x="6213534" y="4180410"/>
            <a:ext cx="1449237" cy="448573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1800">
                <a:solidFill>
                  <a:schemeClr val="lt1">
                    <a:alpha val="100000"/>
                  </a:schemeClr>
                </a:solidFill>
                <a:latin typeface="思源黑体 CN Heavy"/>
                <a:ea typeface="思源黑体 CN Heavy"/>
                <a:cs typeface="思源黑体 CN Heavy"/>
              </a:rPr>
              <a:t>04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6096000" y="2317876"/>
            <a:ext cx="5466586" cy="15392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4125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投稿要求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6675" r="16675"/>
          <a:stretch>
            <a:fillRect/>
          </a:stretch>
        </p:blipFill>
        <p:spPr>
          <a:xfrm rot="0">
            <a:off x="476023" y="1726817"/>
            <a:ext cx="4434840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学术诚信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要求作者保证稿件的原创性，未在其他地方发表过，并承担相应的学术诚信责任。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稿件内容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要求稿件内容具有创新性、学术性和实用性，能够反映教育领域的最新研究成果和发展趋势。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稿件格式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要求稿件格式规范，遵循学术论文写作标准，包括标题、作者、摘要、关键词等必要部分。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900008"/>
          <p:cNvSpPr/>
          <p:nvPr/>
        </p:nvSpPr>
        <p:spPr>
          <a:xfrm rot="2995833">
            <a:off x="9197571" y="-149309"/>
            <a:ext cx="4611073" cy="2483067"/>
          </a:xfrm>
          <a:custGeom>
            <a:avLst/>
            <a:gdLst/>
            <a:ahLst/>
            <a:cxnLst/>
            <a:rect r="r" b="b" t="t" l="l"/>
            <a:pathLst>
              <a:path h="1475200" w="2739457">
                <a:moveTo>
                  <a:pt x="1138836" y="0"/>
                </a:moveTo>
                <a:lnTo>
                  <a:pt x="2739457" y="1346390"/>
                </a:lnTo>
                <a:lnTo>
                  <a:pt x="2679963" y="1374317"/>
                </a:lnTo>
                <a:cubicBezTo>
                  <a:pt x="2482977" y="1449312"/>
                  <a:pt x="2274738" y="1455550"/>
                  <a:pt x="2116390" y="1314510"/>
                </a:cubicBezTo>
                <a:cubicBezTo>
                  <a:pt x="1875613" y="1088846"/>
                  <a:pt x="1619653" y="951061"/>
                  <a:pt x="1308379" y="946722"/>
                </a:cubicBezTo>
                <a:cubicBezTo>
                  <a:pt x="1177145" y="945637"/>
                  <a:pt x="1103394" y="1031346"/>
                  <a:pt x="1027473" y="1125734"/>
                </a:cubicBezTo>
                <a:cubicBezTo>
                  <a:pt x="986259" y="1177810"/>
                  <a:pt x="953722" y="1226631"/>
                  <a:pt x="902747" y="1270029"/>
                </a:cubicBezTo>
                <a:cubicBezTo>
                  <a:pt x="842010" y="1321020"/>
                  <a:pt x="779105" y="1369841"/>
                  <a:pt x="708607" y="1405644"/>
                </a:cubicBezTo>
                <a:cubicBezTo>
                  <a:pt x="530330" y="1495150"/>
                  <a:pt x="277911" y="1500320"/>
                  <a:pt x="87983" y="1409235"/>
                </a:cubicBezTo>
                <a:lnTo>
                  <a:pt x="0" y="1353876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grpSp>
        <p:nvGrpSpPr>
          <p:cNvPr name="Group 3" id="900012"/>
          <p:cNvGrpSpPr/>
          <p:nvPr/>
        </p:nvGrpSpPr>
        <p:grpSpPr>
          <a:xfrm rot="0">
            <a:off x="8365611" y="405002"/>
            <a:ext cx="383102" cy="95964"/>
            <a:chOff x="8365611" y="405002"/>
            <a:chExt cx="383102" cy="95964"/>
          </a:xfrm>
        </p:grpSpPr>
        <p:cxnSp>
          <p:nvCxnSpPr>
            <p:cNvPr name="Connector 4" id="4"/>
            <p:cNvCxnSpPr/>
            <p:nvPr/>
          </p:nvCxnSpPr>
          <p:spPr>
            <a:xfrm>
              <a:off x="8507790" y="405002"/>
              <a:ext cx="24092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5" id="5"/>
            <p:cNvCxnSpPr/>
            <p:nvPr/>
          </p:nvCxnSpPr>
          <p:spPr>
            <a:xfrm>
              <a:off x="8365611" y="500966"/>
              <a:ext cx="38310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pic>
        <p:nvPicPr>
          <p:cNvPr name="Picture 6" id="900005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332116" y="627492"/>
            <a:ext cx="5977467" cy="5977467"/>
          </a:xfrm>
          <a:prstGeom prst="rect">
            <a:avLst/>
          </a:prstGeom>
        </p:spPr>
      </p:pic>
      <p:sp>
        <p:nvSpPr>
          <p:cNvPr name="Freeform 7" id="900010"/>
          <p:cNvSpPr/>
          <p:nvPr/>
        </p:nvSpPr>
        <p:spPr>
          <a:xfrm rot="12930793">
            <a:off x="-629661" y="5814171"/>
            <a:ext cx="2688844" cy="1394561"/>
          </a:xfrm>
          <a:custGeom>
            <a:avLst/>
            <a:gdLst/>
            <a:ahLst/>
            <a:cxnLst/>
            <a:rect r="r" b="b" t="t" l="l"/>
            <a:pathLst>
              <a:path h="1045921" w="2016633">
                <a:moveTo>
                  <a:pt x="2016633" y="1013037"/>
                </a:moveTo>
                <a:lnTo>
                  <a:pt x="2004442" y="1018733"/>
                </a:lnTo>
                <a:cubicBezTo>
                  <a:pt x="1970962" y="1030328"/>
                  <a:pt x="1936865" y="1038421"/>
                  <a:pt x="1904511" y="1042686"/>
                </a:cubicBezTo>
                <a:cubicBezTo>
                  <a:pt x="1837091" y="1051216"/>
                  <a:pt x="1765797" y="1043462"/>
                  <a:pt x="1708451" y="1012445"/>
                </a:cubicBezTo>
                <a:cubicBezTo>
                  <a:pt x="1615459" y="963594"/>
                  <a:pt x="1400800" y="875196"/>
                  <a:pt x="1327181" y="806184"/>
                </a:cubicBezTo>
                <a:cubicBezTo>
                  <a:pt x="1235738" y="721663"/>
                  <a:pt x="1110198" y="727091"/>
                  <a:pt x="976134" y="728642"/>
                </a:cubicBezTo>
                <a:cubicBezTo>
                  <a:pt x="745976" y="731744"/>
                  <a:pt x="695605" y="796103"/>
                  <a:pt x="546042" y="941107"/>
                </a:cubicBezTo>
                <a:cubicBezTo>
                  <a:pt x="409459" y="1056450"/>
                  <a:pt x="203252" y="1022465"/>
                  <a:pt x="26749" y="937972"/>
                </a:cubicBezTo>
                <a:lnTo>
                  <a:pt x="0" y="923229"/>
                </a:lnTo>
                <a:lnTo>
                  <a:pt x="1293688" y="0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sp>
        <p:nvSpPr>
          <p:cNvPr name="AutoShape 8" id="900011"/>
          <p:cNvSpPr/>
          <p:nvPr/>
        </p:nvSpPr>
        <p:spPr>
          <a:xfrm rot="0">
            <a:off x="6213534" y="4180410"/>
            <a:ext cx="1449237" cy="448573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1800">
                <a:solidFill>
                  <a:schemeClr val="lt1">
                    <a:alpha val="100000"/>
                  </a:schemeClr>
                </a:solidFill>
                <a:latin typeface="思源黑体 CN Heavy"/>
                <a:ea typeface="思源黑体 CN Heavy"/>
                <a:cs typeface="思源黑体 CN Heavy"/>
              </a:rPr>
              <a:t>05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6096000" y="2317876"/>
            <a:ext cx="5466586" cy="15392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4125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审稿流程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7634" r="7634"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作者将稿件提交至邮箱，编辑部进行初步审核，评估稿件是否符合要求。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投稿与初审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通过初审的稿件，将送至专家进行评审，确保稿件的质量和学术价值。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专家评审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根据专家评审意见，进行必要的修改和调整，确保稿件的质量和学术水平。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复审与编辑加工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900008"/>
          <p:cNvSpPr/>
          <p:nvPr/>
        </p:nvSpPr>
        <p:spPr>
          <a:xfrm rot="2995833">
            <a:off x="9197571" y="-149309"/>
            <a:ext cx="4611073" cy="2483067"/>
          </a:xfrm>
          <a:custGeom>
            <a:avLst/>
            <a:gdLst/>
            <a:ahLst/>
            <a:cxnLst/>
            <a:rect r="r" b="b" t="t" l="l"/>
            <a:pathLst>
              <a:path h="1475200" w="2739457">
                <a:moveTo>
                  <a:pt x="1138836" y="0"/>
                </a:moveTo>
                <a:lnTo>
                  <a:pt x="2739457" y="1346390"/>
                </a:lnTo>
                <a:lnTo>
                  <a:pt x="2679963" y="1374317"/>
                </a:lnTo>
                <a:cubicBezTo>
                  <a:pt x="2482977" y="1449312"/>
                  <a:pt x="2274738" y="1455550"/>
                  <a:pt x="2116390" y="1314510"/>
                </a:cubicBezTo>
                <a:cubicBezTo>
                  <a:pt x="1875613" y="1088846"/>
                  <a:pt x="1619653" y="951061"/>
                  <a:pt x="1308379" y="946722"/>
                </a:cubicBezTo>
                <a:cubicBezTo>
                  <a:pt x="1177145" y="945637"/>
                  <a:pt x="1103394" y="1031346"/>
                  <a:pt x="1027473" y="1125734"/>
                </a:cubicBezTo>
                <a:cubicBezTo>
                  <a:pt x="986259" y="1177810"/>
                  <a:pt x="953722" y="1226631"/>
                  <a:pt x="902747" y="1270029"/>
                </a:cubicBezTo>
                <a:cubicBezTo>
                  <a:pt x="842010" y="1321020"/>
                  <a:pt x="779105" y="1369841"/>
                  <a:pt x="708607" y="1405644"/>
                </a:cubicBezTo>
                <a:cubicBezTo>
                  <a:pt x="530330" y="1495150"/>
                  <a:pt x="277911" y="1500320"/>
                  <a:pt x="87983" y="1409235"/>
                </a:cubicBezTo>
                <a:lnTo>
                  <a:pt x="0" y="1353876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grpSp>
        <p:nvGrpSpPr>
          <p:cNvPr name="Group 3" id="900012"/>
          <p:cNvGrpSpPr/>
          <p:nvPr/>
        </p:nvGrpSpPr>
        <p:grpSpPr>
          <a:xfrm rot="0">
            <a:off x="8365611" y="405002"/>
            <a:ext cx="383102" cy="95964"/>
            <a:chOff x="8365611" y="405002"/>
            <a:chExt cx="383102" cy="95964"/>
          </a:xfrm>
        </p:grpSpPr>
        <p:cxnSp>
          <p:nvCxnSpPr>
            <p:cNvPr name="Connector 4" id="4"/>
            <p:cNvCxnSpPr/>
            <p:nvPr/>
          </p:nvCxnSpPr>
          <p:spPr>
            <a:xfrm>
              <a:off x="8507790" y="405002"/>
              <a:ext cx="24092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  <p:cxnSp>
          <p:nvCxnSpPr>
            <p:cNvPr name="Connector 5" id="5"/>
            <p:cNvCxnSpPr/>
            <p:nvPr/>
          </p:nvCxnSpPr>
          <p:spPr>
            <a:xfrm>
              <a:off x="8365611" y="500966"/>
              <a:ext cx="383102" cy="0"/>
            </a:xfrm>
            <a:prstGeom prst="line">
              <a:avLst/>
            </a:prstGeom>
            <a:ln w="381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cxnSp>
      </p:grpSp>
      <p:pic>
        <p:nvPicPr>
          <p:cNvPr name="Picture 6" id="900005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332116" y="627492"/>
            <a:ext cx="5977467" cy="5977467"/>
          </a:xfrm>
          <a:prstGeom prst="rect">
            <a:avLst/>
          </a:prstGeom>
        </p:spPr>
      </p:pic>
      <p:sp>
        <p:nvSpPr>
          <p:cNvPr name="Freeform 7" id="900010"/>
          <p:cNvSpPr/>
          <p:nvPr/>
        </p:nvSpPr>
        <p:spPr>
          <a:xfrm rot="12930793">
            <a:off x="-629661" y="5814171"/>
            <a:ext cx="2688844" cy="1394561"/>
          </a:xfrm>
          <a:custGeom>
            <a:avLst/>
            <a:gdLst/>
            <a:ahLst/>
            <a:cxnLst/>
            <a:rect r="r" b="b" t="t" l="l"/>
            <a:pathLst>
              <a:path h="1045921" w="2016633">
                <a:moveTo>
                  <a:pt x="2016633" y="1013037"/>
                </a:moveTo>
                <a:lnTo>
                  <a:pt x="2004442" y="1018733"/>
                </a:lnTo>
                <a:cubicBezTo>
                  <a:pt x="1970962" y="1030328"/>
                  <a:pt x="1936865" y="1038421"/>
                  <a:pt x="1904511" y="1042686"/>
                </a:cubicBezTo>
                <a:cubicBezTo>
                  <a:pt x="1837091" y="1051216"/>
                  <a:pt x="1765797" y="1043462"/>
                  <a:pt x="1708451" y="1012445"/>
                </a:cubicBezTo>
                <a:cubicBezTo>
                  <a:pt x="1615459" y="963594"/>
                  <a:pt x="1400800" y="875196"/>
                  <a:pt x="1327181" y="806184"/>
                </a:cubicBezTo>
                <a:cubicBezTo>
                  <a:pt x="1235738" y="721663"/>
                  <a:pt x="1110198" y="727091"/>
                  <a:pt x="976134" y="728642"/>
                </a:cubicBezTo>
                <a:cubicBezTo>
                  <a:pt x="745976" y="731744"/>
                  <a:pt x="695605" y="796103"/>
                  <a:pt x="546042" y="941107"/>
                </a:cubicBezTo>
                <a:cubicBezTo>
                  <a:pt x="409459" y="1056450"/>
                  <a:pt x="203252" y="1022465"/>
                  <a:pt x="26749" y="937972"/>
                </a:cubicBezTo>
                <a:lnTo>
                  <a:pt x="0" y="923229"/>
                </a:lnTo>
                <a:lnTo>
                  <a:pt x="1293688" y="0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sp>
        <p:nvSpPr>
          <p:cNvPr name="AutoShape 8" id="900011"/>
          <p:cNvSpPr/>
          <p:nvPr/>
        </p:nvSpPr>
        <p:spPr>
          <a:xfrm rot="0">
            <a:off x="6213534" y="4180410"/>
            <a:ext cx="1449237" cy="448573"/>
          </a:xfrm>
          <a:prstGeom prst="roundRect">
            <a:avLst>
              <a:gd fmla="val 50000" name="adj"/>
            </a:avLst>
          </a:prstGeom>
          <a:solidFill>
            <a:schemeClr val="accent1">
              <a:alpha val="100000"/>
            </a:schemeClr>
          </a:solidFill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ctr">
              <a:defRPr/>
            </a:pPr>
            <a:r>
              <a:rPr lang="en-US" sz="1800">
                <a:solidFill>
                  <a:schemeClr val="lt1">
                    <a:alpha val="100000"/>
                  </a:schemeClr>
                </a:solidFill>
                <a:latin typeface="思源黑体 CN Heavy"/>
                <a:ea typeface="思源黑体 CN Heavy"/>
                <a:cs typeface="思源黑体 CN Heavy"/>
              </a:rPr>
              <a:t>06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6096000" y="2317876"/>
            <a:ext cx="5466586" cy="15392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4125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版权声明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4915" r="24915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原创与独家声明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《苏州教育学院学报》要求投稿文章必须是原创、未发表过的，并且作者需声明文章为独家投稿，不得一稿多投。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学术规范与诚信声明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作者需承诺遵守学术规范和诚信原则，不得抄袭、剽窃他人作品，确保文章数据的真实性和准确性，承担相应学术责任。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版权声明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000015"/>
          <p:cNvSpPr/>
          <p:nvPr/>
        </p:nvSpPr>
        <p:spPr>
          <a:xfrm rot="2995833">
            <a:off x="9197571" y="-149309"/>
            <a:ext cx="4611073" cy="2483067"/>
          </a:xfrm>
          <a:custGeom>
            <a:avLst/>
            <a:gdLst/>
            <a:ahLst/>
            <a:cxnLst/>
            <a:rect r="r" b="b" t="t" l="l"/>
            <a:pathLst>
              <a:path h="1475200" w="2739457">
                <a:moveTo>
                  <a:pt x="1138836" y="0"/>
                </a:moveTo>
                <a:lnTo>
                  <a:pt x="2739457" y="1346390"/>
                </a:lnTo>
                <a:lnTo>
                  <a:pt x="2679963" y="1374317"/>
                </a:lnTo>
                <a:cubicBezTo>
                  <a:pt x="2482977" y="1449312"/>
                  <a:pt x="2274738" y="1455550"/>
                  <a:pt x="2116390" y="1314510"/>
                </a:cubicBezTo>
                <a:cubicBezTo>
                  <a:pt x="1875613" y="1088846"/>
                  <a:pt x="1619653" y="951061"/>
                  <a:pt x="1308379" y="946722"/>
                </a:cubicBezTo>
                <a:cubicBezTo>
                  <a:pt x="1177145" y="945637"/>
                  <a:pt x="1103394" y="1031346"/>
                  <a:pt x="1027473" y="1125734"/>
                </a:cubicBezTo>
                <a:cubicBezTo>
                  <a:pt x="986259" y="1177810"/>
                  <a:pt x="953722" y="1226631"/>
                  <a:pt x="902747" y="1270029"/>
                </a:cubicBezTo>
                <a:cubicBezTo>
                  <a:pt x="842010" y="1321020"/>
                  <a:pt x="779105" y="1369841"/>
                  <a:pt x="708607" y="1405644"/>
                </a:cubicBezTo>
                <a:cubicBezTo>
                  <a:pt x="530330" y="1495150"/>
                  <a:pt x="277911" y="1500320"/>
                  <a:pt x="87983" y="1409235"/>
                </a:cubicBezTo>
                <a:lnTo>
                  <a:pt x="0" y="1353876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pic>
        <p:nvPicPr>
          <p:cNvPr name="Picture 3" id="2000004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73925" y="97891"/>
            <a:ext cx="6844937" cy="6844937"/>
          </a:xfrm>
          <a:prstGeom prst="rect">
            <a:avLst/>
          </a:prstGeom>
        </p:spPr>
      </p:pic>
      <p:sp>
        <p:nvSpPr>
          <p:cNvPr name="Freeform 4" id="2000024"/>
          <p:cNvSpPr/>
          <p:nvPr/>
        </p:nvSpPr>
        <p:spPr>
          <a:xfrm rot="12930793">
            <a:off x="-629661" y="5814171"/>
            <a:ext cx="2688844" cy="1394561"/>
          </a:xfrm>
          <a:custGeom>
            <a:avLst/>
            <a:gdLst/>
            <a:ahLst/>
            <a:cxnLst/>
            <a:rect r="r" b="b" t="t" l="l"/>
            <a:pathLst>
              <a:path h="1045921" w="2016633">
                <a:moveTo>
                  <a:pt x="2016633" y="1013037"/>
                </a:moveTo>
                <a:lnTo>
                  <a:pt x="2004442" y="1018733"/>
                </a:lnTo>
                <a:cubicBezTo>
                  <a:pt x="1970962" y="1030328"/>
                  <a:pt x="1936865" y="1038421"/>
                  <a:pt x="1904511" y="1042686"/>
                </a:cubicBezTo>
                <a:cubicBezTo>
                  <a:pt x="1837091" y="1051216"/>
                  <a:pt x="1765797" y="1043462"/>
                  <a:pt x="1708451" y="1012445"/>
                </a:cubicBezTo>
                <a:cubicBezTo>
                  <a:pt x="1615459" y="963594"/>
                  <a:pt x="1400800" y="875196"/>
                  <a:pt x="1327181" y="806184"/>
                </a:cubicBezTo>
                <a:cubicBezTo>
                  <a:pt x="1235738" y="721663"/>
                  <a:pt x="1110198" y="727091"/>
                  <a:pt x="976134" y="728642"/>
                </a:cubicBezTo>
                <a:cubicBezTo>
                  <a:pt x="745976" y="731744"/>
                  <a:pt x="695605" y="796103"/>
                  <a:pt x="546042" y="941107"/>
                </a:cubicBezTo>
                <a:cubicBezTo>
                  <a:pt x="409459" y="1056450"/>
                  <a:pt x="203252" y="1022465"/>
                  <a:pt x="26749" y="937972"/>
                </a:cubicBezTo>
                <a:lnTo>
                  <a:pt x="0" y="923229"/>
                </a:lnTo>
                <a:lnTo>
                  <a:pt x="1293688" y="0"/>
                </a:lnTo>
              </a:path>
            </a:pathLst>
          </a:custGeom>
          <a:solidFill>
            <a:srgbClr val="E7C7BD">
              <a:alpha val="100000"/>
            </a:srgbClr>
          </a:solidFill>
          <a:ln/>
        </p:spPr>
      </p:sp>
      <p:sp>
        <p:nvSpPr>
          <p:cNvPr name="AutoShape 5" id="2000016"/>
          <p:cNvSpPr/>
          <p:nvPr/>
        </p:nvSpPr>
        <p:spPr>
          <a:xfrm rot="0">
            <a:off x="6761268" y="2811976"/>
            <a:ext cx="5222718" cy="1025921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850">
                <a:solidFill>
                  <a:schemeClr val="accent2">
                    <a:alpha val="100000"/>
                  </a:schemeClr>
                </a:solidFill>
                <a:latin typeface="思源黑体 CN Heavy"/>
                <a:ea typeface="思源黑体 CN Heavy"/>
                <a:cs typeface="思源黑体 CN Heavy"/>
              </a:rPr>
              <a:t>感谢大家观看</a:t>
            </a:r>
            <a:endParaRPr lang="en-US" sz="1100"/>
          </a:p>
        </p:txBody>
      </p:sp>
      <p:sp>
        <p:nvSpPr>
          <p:cNvPr name="AutoShape 6" id="2000028"/>
          <p:cNvSpPr/>
          <p:nvPr/>
        </p:nvSpPr>
        <p:spPr>
          <a:xfrm rot="0">
            <a:off x="6745763" y="4957367"/>
            <a:ext cx="2369064" cy="449580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true" sz="2025">
                <a:solidFill>
                  <a:schemeClr val="accent2">
                    <a:alpha val="100000"/>
                  </a:schemeClr>
                </a:solidFill>
                <a:latin typeface="思源黑体 CN Heavy"/>
                <a:ea typeface="思源黑体 CN Heavy"/>
                <a:cs typeface="思源黑体 CN Heavy"/>
              </a:rPr>
              <a:t>汇报人：XXX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11C1B"/>
      </a:dk1>
      <a:lt1>
        <a:srgbClr val="FFFFFF"/>
      </a:lt1>
      <a:dk2>
        <a:srgbClr val="362E2B"/>
      </a:dk2>
      <a:lt2>
        <a:srgbClr val="F2EEEE"/>
      </a:lt2>
      <a:accent1>
        <a:srgbClr val="B47C69"/>
      </a:accent1>
      <a:accent2>
        <a:srgbClr val="B16C55"/>
      </a:accent2>
      <a:accent3>
        <a:srgbClr val="A65D44"/>
      </a:accent3>
      <a:accent4>
        <a:srgbClr val="7C4532"/>
      </a:accent4>
      <a:accent5>
        <a:srgbClr val="6F4C29"/>
      </a:accent5>
      <a:accent6>
        <a:srgbClr val="3F251C"/>
      </a:accent6>
      <a:hlink>
        <a:srgbClr val="000000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