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8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100004"/>
          <p:cNvSpPr/>
          <p:nvPr/>
        </p:nvSpPr>
        <p:spPr>
          <a:xfrm rot="0">
            <a:off x="742784" y="4010603"/>
            <a:ext cx="4623012" cy="646176"/>
          </a:xfrm>
          <a:prstGeom prst="rect">
            <a:avLst/>
          </a:prstGeom>
          <a:noFill/>
          <a:ln/>
        </p:spPr>
        <p:txBody>
          <a:bodyPr anchor="t" rtlCol="false" tIns="95250" lIns="95250" bIns="95250" rIns="95250" anchorCtr="false" vert="horz" wrap="square">
            <a:noAutofit/>
          </a:bodyPr>
          <a:lstStyle/>
          <a:p>
            <a:pPr algn="l">
              <a:lnSpc>
                <a:spcPct val="112999"/>
              </a:lnSpc>
              <a:spcBef>
                <a:spcPts val="375"/>
              </a:spcBef>
              <a:defRPr/>
            </a:pPr>
            <a:r>
              <a:rPr lang="en-US" b="true" sz="2175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/>
            </a:r>
            <a:endParaRPr lang="en-US" sz="1100"/>
          </a:p>
        </p:txBody>
      </p:sp>
      <p:sp>
        <p:nvSpPr>
          <p:cNvPr name="TextBox 3" id="3"/>
          <p:cNvSpPr txBox="true"/>
          <p:nvPr/>
        </p:nvSpPr>
        <p:spPr>
          <a:xfrm rot="0">
            <a:off x="742784" y="616309"/>
            <a:ext cx="6644642" cy="2981278"/>
          </a:xfrm>
          <a:prstGeom prst="rect">
            <a:avLst/>
          </a:prstGeom>
          <a:ln/>
        </p:spPr>
        <p:txBody>
          <a:bodyPr anchor="b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b="true" sz="4800">
                <a:solidFill>
                  <a:schemeClr val="accent1">
                    <a:alpha val="100000"/>
                  </a:schemeClr>
                </a:solidFill>
                <a:latin typeface="PingFang SC"/>
                <a:ea typeface="PingFang SC"/>
                <a:cs typeface="PingFang SC"/>
              </a:rPr>
              <a:t>《心血管康复医学杂志》投稿须知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41524" y="4137808"/>
            <a:ext cx="2197493" cy="42481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151515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汇报人：XXX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15027" y="4137808"/>
            <a:ext cx="1807758" cy="42481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800">
                <a:solidFill>
                  <a:srgbClr val="000000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2025-03-06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00002"/>
          <p:cNvSpPr/>
          <p:nvPr/>
        </p:nvSpPr>
        <p:spPr>
          <a:xfrm rot="0">
            <a:off x="332569" y="774805"/>
            <a:ext cx="2234604" cy="975360"/>
          </a:xfrm>
          <a:prstGeom prst="rect">
            <a:avLst/>
          </a:prstGeom>
          <a:noFill/>
          <a:ln/>
        </p:spPr>
        <p:txBody>
          <a:bodyPr anchor="t" rtlCol="false" tIns="95250" lIns="95250" bIns="95250" rIns="95250" anchorCtr="false" vert="horz" wrap="square">
            <a:noAutofit/>
          </a:bodyPr>
          <a:lstStyle/>
          <a:p>
            <a:pPr algn="ctr">
              <a:lnSpc>
                <a:spcPct val="112999"/>
              </a:lnSpc>
              <a:spcBef>
                <a:spcPts val="375"/>
              </a:spcBef>
              <a:defRPr/>
            </a:pPr>
            <a:r>
              <a:rPr lang="en-US" b="true" sz="3975">
                <a:solidFill>
                  <a:srgbClr val="F0BC5A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lang="en-US" sz="1100"/>
          </a:p>
        </p:txBody>
      </p:sp>
      <p:sp>
        <p:nvSpPr>
          <p:cNvPr name="AutoShape 3" id="200003"/>
          <p:cNvSpPr/>
          <p:nvPr/>
        </p:nvSpPr>
        <p:spPr>
          <a:xfrm rot="0">
            <a:off x="2026936" y="2275196"/>
            <a:ext cx="4315968" cy="682752"/>
          </a:xfrm>
          <a:prstGeom prst="rect">
            <a:avLst/>
          </a:prstGeom>
          <a:noFill/>
          <a:ln/>
        </p:spPr>
        <p:txBody>
          <a:bodyPr anchor="t" rtlCol="false" tIns="95250" lIns="95250" bIns="95250" rIns="95250" anchorCtr="false" vert="horz" wrap="square">
            <a:noAutofit/>
          </a:bodyPr>
          <a:lstStyle/>
          <a:p>
            <a:pPr algn="l">
              <a:lnSpc>
                <a:spcPct val="112999"/>
              </a:lnSpc>
              <a:spcBef>
                <a:spcPts val="375"/>
              </a:spcBef>
              <a:defRPr/>
            </a:pPr>
            <a:r>
              <a:rPr lang="en-US" sz="2400">
                <a:solidFill>
                  <a:srgbClr val="F0BC5A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杂志简介</a:t>
            </a:r>
            <a:endParaRPr lang="en-US" sz="1100"/>
          </a:p>
        </p:txBody>
      </p:sp>
      <p:sp>
        <p:nvSpPr>
          <p:cNvPr name="AutoShape 4" id="200004"/>
          <p:cNvSpPr/>
          <p:nvPr/>
        </p:nvSpPr>
        <p:spPr>
          <a:xfrm rot="0">
            <a:off x="1289125" y="2214236"/>
            <a:ext cx="950976" cy="829056"/>
          </a:xfrm>
          <a:prstGeom prst="rect">
            <a:avLst/>
          </a:prstGeom>
          <a:noFill/>
          <a:ln/>
        </p:spPr>
        <p:txBody>
          <a:bodyPr anchor="t" rtlCol="false" tIns="95250" lIns="95250" bIns="95250" rIns="95250" anchorCtr="false" vert="horz" wrap="square">
            <a:noAutofit/>
          </a:bodyPr>
          <a:lstStyle/>
          <a:p>
            <a:pPr algn="l">
              <a:lnSpc>
                <a:spcPct val="112999"/>
              </a:lnSpc>
              <a:spcBef>
                <a:spcPts val="375"/>
              </a:spcBef>
              <a:defRPr/>
            </a:pPr>
            <a:r>
              <a:rPr lang="en-US" b="true" sz="3225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1</a:t>
            </a:r>
            <a:endParaRPr lang="en-US" sz="1100"/>
          </a:p>
        </p:txBody>
      </p:sp>
      <p:sp>
        <p:nvSpPr>
          <p:cNvPr name="AutoShape 5" id="200005"/>
          <p:cNvSpPr/>
          <p:nvPr/>
        </p:nvSpPr>
        <p:spPr>
          <a:xfrm rot="0">
            <a:off x="7113291" y="2275196"/>
            <a:ext cx="4315807" cy="682752"/>
          </a:xfrm>
          <a:prstGeom prst="rect">
            <a:avLst/>
          </a:prstGeom>
          <a:noFill/>
          <a:ln/>
        </p:spPr>
        <p:txBody>
          <a:bodyPr anchor="t" rtlCol="false" tIns="95250" lIns="95250" bIns="95250" rIns="95250" anchorCtr="false" vert="horz" wrap="square">
            <a:noAutofit/>
          </a:bodyPr>
          <a:lstStyle/>
          <a:p>
            <a:pPr algn="l">
              <a:lnSpc>
                <a:spcPct val="112999"/>
              </a:lnSpc>
              <a:spcBef>
                <a:spcPts val="375"/>
              </a:spcBef>
              <a:defRPr/>
            </a:pPr>
            <a:r>
              <a:rPr lang="en-US" sz="2400">
                <a:solidFill>
                  <a:srgbClr val="F0BC5A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投稿要求</a:t>
            </a:r>
            <a:endParaRPr lang="en-US" sz="1100"/>
          </a:p>
        </p:txBody>
      </p:sp>
      <p:sp>
        <p:nvSpPr>
          <p:cNvPr name="AutoShape 6" id="200006"/>
          <p:cNvSpPr/>
          <p:nvPr/>
        </p:nvSpPr>
        <p:spPr>
          <a:xfrm rot="0">
            <a:off x="6375480" y="2214236"/>
            <a:ext cx="950976" cy="829056"/>
          </a:xfrm>
          <a:prstGeom prst="rect">
            <a:avLst/>
          </a:prstGeom>
          <a:noFill/>
          <a:ln/>
        </p:spPr>
        <p:txBody>
          <a:bodyPr anchor="t" rtlCol="false" tIns="95250" lIns="95250" bIns="95250" rIns="95250" anchorCtr="false" vert="horz" wrap="square">
            <a:noAutofit/>
          </a:bodyPr>
          <a:lstStyle/>
          <a:p>
            <a:pPr algn="l">
              <a:lnSpc>
                <a:spcPct val="112999"/>
              </a:lnSpc>
              <a:spcBef>
                <a:spcPts val="375"/>
              </a:spcBef>
              <a:defRPr/>
            </a:pPr>
            <a:r>
              <a:rPr lang="en-US" b="true" sz="3225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</a:t>
            </a:r>
            <a:endParaRPr lang="en-US" sz="1100"/>
          </a:p>
        </p:txBody>
      </p:sp>
      <p:sp>
        <p:nvSpPr>
          <p:cNvPr name="AutoShape 7" id="200007"/>
          <p:cNvSpPr/>
          <p:nvPr/>
        </p:nvSpPr>
        <p:spPr>
          <a:xfrm rot="0">
            <a:off x="2027139" y="3113192"/>
            <a:ext cx="4315968" cy="682752"/>
          </a:xfrm>
          <a:prstGeom prst="rect">
            <a:avLst/>
          </a:prstGeom>
          <a:noFill/>
          <a:ln/>
        </p:spPr>
        <p:txBody>
          <a:bodyPr anchor="t" rtlCol="false" tIns="95250" lIns="95250" bIns="95250" rIns="95250" anchorCtr="false" vert="horz" wrap="square">
            <a:noAutofit/>
          </a:bodyPr>
          <a:lstStyle/>
          <a:p>
            <a:pPr algn="l">
              <a:lnSpc>
                <a:spcPct val="112999"/>
              </a:lnSpc>
              <a:spcBef>
                <a:spcPts val="375"/>
              </a:spcBef>
              <a:defRPr/>
            </a:pPr>
            <a:r>
              <a:rPr lang="en-US" sz="2400">
                <a:solidFill>
                  <a:srgbClr val="F0BC5A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投稿流程</a:t>
            </a:r>
            <a:endParaRPr lang="en-US" sz="1100"/>
          </a:p>
        </p:txBody>
      </p:sp>
      <p:sp>
        <p:nvSpPr>
          <p:cNvPr name="AutoShape 8" id="200008"/>
          <p:cNvSpPr/>
          <p:nvPr/>
        </p:nvSpPr>
        <p:spPr>
          <a:xfrm rot="0">
            <a:off x="1289328" y="3052232"/>
            <a:ext cx="950976" cy="829056"/>
          </a:xfrm>
          <a:prstGeom prst="rect">
            <a:avLst/>
          </a:prstGeom>
          <a:noFill/>
          <a:ln/>
        </p:spPr>
        <p:txBody>
          <a:bodyPr anchor="t" rtlCol="false" tIns="95250" lIns="95250" bIns="95250" rIns="95250" anchorCtr="false" vert="horz" wrap="square">
            <a:noAutofit/>
          </a:bodyPr>
          <a:lstStyle/>
          <a:p>
            <a:pPr algn="l">
              <a:lnSpc>
                <a:spcPct val="112999"/>
              </a:lnSpc>
              <a:spcBef>
                <a:spcPts val="375"/>
              </a:spcBef>
              <a:defRPr/>
            </a:pPr>
            <a:r>
              <a:rPr lang="en-US" b="true" sz="3225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3</a:t>
            </a:r>
            <a:endParaRPr lang="en-US" sz="1100"/>
          </a:p>
        </p:txBody>
      </p:sp>
      <p:sp>
        <p:nvSpPr>
          <p:cNvPr name="AutoShape 9" id="200009"/>
          <p:cNvSpPr/>
          <p:nvPr/>
        </p:nvSpPr>
        <p:spPr>
          <a:xfrm rot="0">
            <a:off x="7113128" y="3113192"/>
            <a:ext cx="4315968" cy="682752"/>
          </a:xfrm>
          <a:prstGeom prst="rect">
            <a:avLst/>
          </a:prstGeom>
          <a:noFill/>
          <a:ln/>
        </p:spPr>
        <p:txBody>
          <a:bodyPr anchor="t" rtlCol="false" tIns="95250" lIns="95250" bIns="95250" rIns="95250" anchorCtr="false" vert="horz" wrap="square">
            <a:noAutofit/>
          </a:bodyPr>
          <a:lstStyle/>
          <a:p>
            <a:pPr algn="l">
              <a:lnSpc>
                <a:spcPct val="112999"/>
              </a:lnSpc>
              <a:spcBef>
                <a:spcPts val="375"/>
              </a:spcBef>
              <a:defRPr/>
            </a:pPr>
            <a:r>
              <a:rPr lang="en-US" sz="2400">
                <a:solidFill>
                  <a:srgbClr val="F0BC5A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注意事项</a:t>
            </a:r>
            <a:endParaRPr lang="en-US" sz="1100"/>
          </a:p>
        </p:txBody>
      </p:sp>
      <p:sp>
        <p:nvSpPr>
          <p:cNvPr name="AutoShape 10" id="200010"/>
          <p:cNvSpPr/>
          <p:nvPr/>
        </p:nvSpPr>
        <p:spPr>
          <a:xfrm rot="0">
            <a:off x="6375317" y="3052232"/>
            <a:ext cx="950976" cy="829056"/>
          </a:xfrm>
          <a:prstGeom prst="rect">
            <a:avLst/>
          </a:prstGeom>
          <a:noFill/>
          <a:ln/>
        </p:spPr>
        <p:txBody>
          <a:bodyPr anchor="t" rtlCol="false" tIns="95250" lIns="95250" bIns="95250" rIns="95250" anchorCtr="false" vert="horz" wrap="square">
            <a:noAutofit/>
          </a:bodyPr>
          <a:lstStyle/>
          <a:p>
            <a:pPr algn="l">
              <a:lnSpc>
                <a:spcPct val="112999"/>
              </a:lnSpc>
              <a:spcBef>
                <a:spcPts val="375"/>
              </a:spcBef>
              <a:defRPr/>
            </a:pPr>
            <a:r>
              <a:rPr lang="en-US" b="true" sz="3225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4</a:t>
            </a:r>
            <a:endParaRPr lang="en-US" sz="1100"/>
          </a:p>
        </p:txBody>
      </p:sp>
      <p:sp>
        <p:nvSpPr>
          <p:cNvPr name="AutoShape 11" id="200011"/>
          <p:cNvSpPr/>
          <p:nvPr/>
        </p:nvSpPr>
        <p:spPr>
          <a:xfrm rot="0">
            <a:off x="2027041" y="3951189"/>
            <a:ext cx="4315968" cy="682752"/>
          </a:xfrm>
          <a:prstGeom prst="rect">
            <a:avLst/>
          </a:prstGeom>
          <a:noFill/>
          <a:ln/>
        </p:spPr>
        <p:txBody>
          <a:bodyPr anchor="t" rtlCol="false" tIns="95250" lIns="95250" bIns="95250" rIns="95250" anchorCtr="false" vert="horz" wrap="square">
            <a:noAutofit/>
          </a:bodyPr>
          <a:lstStyle/>
          <a:p>
            <a:pPr algn="l">
              <a:lnSpc>
                <a:spcPct val="112999"/>
              </a:lnSpc>
              <a:spcBef>
                <a:spcPts val="375"/>
              </a:spcBef>
              <a:defRPr/>
            </a:pPr>
            <a:r>
              <a:rPr lang="en-US" sz="2400">
                <a:solidFill>
                  <a:srgbClr val="F0BC5A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杂志编辑部信息</a:t>
            </a:r>
            <a:endParaRPr lang="en-US" sz="1100"/>
          </a:p>
        </p:txBody>
      </p:sp>
      <p:sp>
        <p:nvSpPr>
          <p:cNvPr name="AutoShape 12" id="200012"/>
          <p:cNvSpPr/>
          <p:nvPr/>
        </p:nvSpPr>
        <p:spPr>
          <a:xfrm rot="0">
            <a:off x="1289232" y="3890229"/>
            <a:ext cx="950976" cy="829056"/>
          </a:xfrm>
          <a:prstGeom prst="rect">
            <a:avLst/>
          </a:prstGeom>
          <a:noFill/>
          <a:ln/>
        </p:spPr>
        <p:txBody>
          <a:bodyPr anchor="t" rtlCol="false" tIns="95250" lIns="95250" bIns="95250" rIns="95250" anchorCtr="false" vert="horz" wrap="square">
            <a:noAutofit/>
          </a:bodyPr>
          <a:lstStyle/>
          <a:p>
            <a:pPr algn="l">
              <a:lnSpc>
                <a:spcPct val="112999"/>
              </a:lnSpc>
              <a:spcBef>
                <a:spcPts val="375"/>
              </a:spcBef>
              <a:defRPr/>
            </a:pPr>
            <a:r>
              <a:rPr lang="en-US" b="true" sz="3225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5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300002"/>
          <p:cNvSpPr/>
          <p:nvPr/>
        </p:nvSpPr>
        <p:spPr>
          <a:xfrm rot="0">
            <a:off x="1913825" y="2823987"/>
            <a:ext cx="9320633" cy="975360"/>
          </a:xfrm>
          <a:prstGeom prst="rect">
            <a:avLst/>
          </a:prstGeom>
          <a:noFill/>
          <a:ln/>
        </p:spPr>
        <p:txBody>
          <a:bodyPr anchor="ctr" rtlCol="false" tIns="95250" lIns="95250" bIns="95250" rIns="95250" anchorCtr="false" vert="horz" wrap="square">
            <a:normAutofit/>
          </a:bodyPr>
          <a:lstStyle/>
          <a:p>
            <a:pPr algn="l">
              <a:lnSpc>
                <a:spcPct val="112999"/>
              </a:lnSpc>
              <a:spcBef>
                <a:spcPts val="375"/>
              </a:spcBef>
              <a:defRPr/>
            </a:pPr>
            <a:r>
              <a:rPr lang="en-US" b="true" sz="3975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杂志简介</a:t>
            </a:r>
            <a:endParaRPr lang="en-US" sz="1100"/>
          </a:p>
        </p:txBody>
      </p:sp>
      <p:sp>
        <p:nvSpPr>
          <p:cNvPr name="AutoShape 3" id="300003"/>
          <p:cNvSpPr/>
          <p:nvPr/>
        </p:nvSpPr>
        <p:spPr>
          <a:xfrm rot="0">
            <a:off x="925428" y="2898282"/>
            <a:ext cx="988397" cy="731520"/>
          </a:xfrm>
          <a:prstGeom prst="rect">
            <a:avLst/>
          </a:prstGeom>
          <a:noFill/>
          <a:ln/>
        </p:spPr>
        <p:txBody>
          <a:bodyPr anchor="t" rtlCol="false" tIns="95250" lIns="95250" bIns="95250" rIns="9525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b="true" sz="42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01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2500" r="12500"/>
          <a:stretch>
            <a:fillRect/>
          </a:stretch>
        </p:blipFill>
        <p:spPr>
          <a:xfrm rot="0">
            <a:off x="615557" y="1293101"/>
            <a:ext cx="3938035" cy="5250714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4232060" y="1718638"/>
            <a:ext cx="7211308" cy="4522346"/>
          </a:xfrm>
          <a:prstGeom prst="roundRect">
            <a:avLst>
              <a:gd fmla="val 4504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81000" dist="0">
              <a:srgbClr val="000000">
                <a:alpha val="7000"/>
              </a:srgbClr>
            </a:outerShdw>
          </a:effectLst>
        </p:spPr>
      </p:sp>
      <p:sp>
        <p:nvSpPr>
          <p:cNvPr name="TextBox 4" id="4"/>
          <p:cNvSpPr txBox="true"/>
          <p:nvPr/>
        </p:nvSpPr>
        <p:spPr>
          <a:xfrm rot="0">
            <a:off x="4599214" y="2711090"/>
            <a:ext cx="6477000" cy="1257743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贯彻党和国家对卫生工作的方针政策，交流心血管病康复范畴(康复预防、功能评定、医疗、护理、教育、科研、实验等)成果，促进我国心血管康复医学的发展为办刊宗旨。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599214" y="2143575"/>
            <a:ext cx="6477000" cy="645267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杂志宗旨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99214" y="4589063"/>
            <a:ext cx="6477000" cy="1271524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来稿请投至xxgkfvip@163.com，地址位于福州市333号邮政信箱，《心血管康复医学杂志》编辑部，邮编为350003。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99214" y="4153214"/>
            <a:ext cx="6477000" cy="645267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杂志投稿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杂志简介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300002"/>
          <p:cNvSpPr/>
          <p:nvPr/>
        </p:nvSpPr>
        <p:spPr>
          <a:xfrm rot="0">
            <a:off x="1913825" y="2823987"/>
            <a:ext cx="9320633" cy="975360"/>
          </a:xfrm>
          <a:prstGeom prst="rect">
            <a:avLst/>
          </a:prstGeom>
          <a:noFill/>
          <a:ln/>
        </p:spPr>
        <p:txBody>
          <a:bodyPr anchor="ctr" rtlCol="false" tIns="95250" lIns="95250" bIns="95250" rIns="95250" anchorCtr="false" vert="horz" wrap="square">
            <a:normAutofit/>
          </a:bodyPr>
          <a:lstStyle/>
          <a:p>
            <a:pPr algn="l">
              <a:lnSpc>
                <a:spcPct val="112999"/>
              </a:lnSpc>
              <a:spcBef>
                <a:spcPts val="375"/>
              </a:spcBef>
              <a:defRPr/>
            </a:pPr>
            <a:r>
              <a:rPr lang="en-US" b="true" sz="3975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投稿要求</a:t>
            </a:r>
            <a:endParaRPr lang="en-US" sz="1100"/>
          </a:p>
        </p:txBody>
      </p:sp>
      <p:sp>
        <p:nvSpPr>
          <p:cNvPr name="AutoShape 3" id="300003"/>
          <p:cNvSpPr/>
          <p:nvPr/>
        </p:nvSpPr>
        <p:spPr>
          <a:xfrm rot="0">
            <a:off x="925428" y="2898282"/>
            <a:ext cx="988397" cy="731520"/>
          </a:xfrm>
          <a:prstGeom prst="rect">
            <a:avLst/>
          </a:prstGeom>
          <a:noFill/>
          <a:ln/>
        </p:spPr>
        <p:txBody>
          <a:bodyPr anchor="t" rtlCol="false" tIns="95250" lIns="95250" bIns="95250" rIns="9525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b="true" sz="42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01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425795" y="2384018"/>
            <a:ext cx="3415971" cy="3415971"/>
          </a:xfrm>
          <a:prstGeom prst="ellipse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4113475" y="1643082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4312581" y="1893684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来稿要求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12581" y="2463837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来稿应具科学性、创新性、实用性，文字表达准确，数据可靠。请勿一稿多投，自留底稿。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8070842" y="1650556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8269948" y="1901159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论文格式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269948" y="2471312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来稿论文格式应规范，包括标题、作者、单位、摘要、关键词、正文、参考文献等。</a:t>
            </a:r>
          </a:p>
        </p:txBody>
      </p:sp>
      <p:sp>
        <p:nvSpPr>
          <p:cNvPr name="AutoShape 10" id="10"/>
          <p:cNvSpPr/>
          <p:nvPr/>
        </p:nvSpPr>
        <p:spPr>
          <a:xfrm rot="0">
            <a:off x="4120950" y="4294709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1" id="11"/>
          <p:cNvSpPr txBox="true"/>
          <p:nvPr/>
        </p:nvSpPr>
        <p:spPr>
          <a:xfrm rot="0">
            <a:off x="4320056" y="4545312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审稿周期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20056" y="5115465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编辑部将对来稿进行认真审稿，审稿周期约为1-3个月。请作者耐心等待审稿结果。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8078316" y="4302184"/>
            <a:ext cx="3657600" cy="2219857"/>
          </a:xfrm>
          <a:prstGeom prst="roundRect">
            <a:avLst>
              <a:gd fmla="val 16667" name="adj"/>
            </a:avLst>
          </a:prstGeom>
          <a:solidFill>
            <a:schemeClr val="lt2">
              <a:alpha val="100000"/>
            </a:schemeClr>
          </a:solidFill>
          <a:ln/>
        </p:spPr>
      </p:sp>
      <p:sp>
        <p:nvSpPr>
          <p:cNvPr name="TextBox 14" id="14"/>
          <p:cNvSpPr txBox="true"/>
          <p:nvPr/>
        </p:nvSpPr>
        <p:spPr>
          <a:xfrm rot="0">
            <a:off x="8277423" y="4552787"/>
            <a:ext cx="3251104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录用通知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277423" y="5122940"/>
            <a:ext cx="3251104" cy="105585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一旦您的文章被录用，编辑部将及时通知您，并告知相关的稿件处理事宜。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300002"/>
          <p:cNvSpPr/>
          <p:nvPr/>
        </p:nvSpPr>
        <p:spPr>
          <a:xfrm rot="0">
            <a:off x="1913825" y="2823987"/>
            <a:ext cx="9320633" cy="975360"/>
          </a:xfrm>
          <a:prstGeom prst="rect">
            <a:avLst/>
          </a:prstGeom>
          <a:noFill/>
          <a:ln/>
        </p:spPr>
        <p:txBody>
          <a:bodyPr anchor="ctr" rtlCol="false" tIns="95250" lIns="95250" bIns="95250" rIns="95250" anchorCtr="false" vert="horz" wrap="square">
            <a:normAutofit/>
          </a:bodyPr>
          <a:lstStyle/>
          <a:p>
            <a:pPr algn="l">
              <a:lnSpc>
                <a:spcPct val="112999"/>
              </a:lnSpc>
              <a:spcBef>
                <a:spcPts val="375"/>
              </a:spcBef>
              <a:defRPr/>
            </a:pPr>
            <a:r>
              <a:rPr lang="en-US" b="true" sz="3975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投稿流程</a:t>
            </a:r>
            <a:endParaRPr lang="en-US" sz="1100"/>
          </a:p>
        </p:txBody>
      </p:sp>
      <p:sp>
        <p:nvSpPr>
          <p:cNvPr name="AutoShape 3" id="300003"/>
          <p:cNvSpPr/>
          <p:nvPr/>
        </p:nvSpPr>
        <p:spPr>
          <a:xfrm rot="0">
            <a:off x="925428" y="2898282"/>
            <a:ext cx="988397" cy="731520"/>
          </a:xfrm>
          <a:prstGeom prst="rect">
            <a:avLst/>
          </a:prstGeom>
          <a:noFill/>
          <a:ln/>
        </p:spPr>
        <p:txBody>
          <a:bodyPr anchor="t" rtlCol="false" tIns="95250" lIns="95250" bIns="95250" rIns="9525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b="true" sz="42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01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22297" r="22297" t="0"/>
          <a:stretch>
            <a:fillRect/>
          </a:stretch>
        </p:blipFill>
        <p:spPr>
          <a:xfrm rot="0">
            <a:off x="4451873" y="1812219"/>
            <a:ext cx="3287800" cy="3946292"/>
          </a:xfrm>
          <a:prstGeom prst="rect">
            <a:avLst/>
          </a:prstGeom>
          <a:noFill/>
        </p:spPr>
      </p:pic>
      <p:sp>
        <p:nvSpPr>
          <p:cNvPr name="TextBox 3" id="3"/>
          <p:cNvSpPr txBox="true"/>
          <p:nvPr/>
        </p:nvSpPr>
        <p:spPr>
          <a:xfrm rot="0">
            <a:off x="1028300" y="1726745"/>
            <a:ext cx="2931598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投稿方式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300" y="2298345"/>
            <a:ext cx="2931598" cy="119800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作者请将稿件发送至指定的邮箱地址，确保稿件能够准确送达编辑部。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318191" y="1713967"/>
            <a:ext cx="2931598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等待审稿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318191" y="2285568"/>
            <a:ext cx="2931598" cy="119800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发送稿件后等待一段时间，编辑部会对稿件进行初步审核，告知作者是否满足要求。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00738" y="4317136"/>
            <a:ext cx="2931598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反馈意见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00738" y="4807470"/>
            <a:ext cx="2931598" cy="119800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若稿件需要进一步修改或完善，作者应根据编辑部的反馈意见进行修改，并提交修改稿。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318191" y="4317136"/>
            <a:ext cx="2931598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最终决定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318191" y="4823328"/>
            <a:ext cx="2931598" cy="119800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在通过所有审稿环节后，编辑部会正式通知作者稿件已被录用，并告知相关事宜。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投稿流程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300002"/>
          <p:cNvSpPr/>
          <p:nvPr/>
        </p:nvSpPr>
        <p:spPr>
          <a:xfrm rot="0">
            <a:off x="1913825" y="2823987"/>
            <a:ext cx="9320633" cy="975360"/>
          </a:xfrm>
          <a:prstGeom prst="rect">
            <a:avLst/>
          </a:prstGeom>
          <a:noFill/>
          <a:ln/>
        </p:spPr>
        <p:txBody>
          <a:bodyPr anchor="ctr" rtlCol="false" tIns="95250" lIns="95250" bIns="95250" rIns="95250" anchorCtr="false" vert="horz" wrap="square">
            <a:normAutofit/>
          </a:bodyPr>
          <a:lstStyle/>
          <a:p>
            <a:pPr algn="l">
              <a:lnSpc>
                <a:spcPct val="112999"/>
              </a:lnSpc>
              <a:spcBef>
                <a:spcPts val="375"/>
              </a:spcBef>
              <a:defRPr/>
            </a:pPr>
            <a:r>
              <a:rPr lang="en-US" b="true" sz="3975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注意事项</a:t>
            </a:r>
            <a:endParaRPr lang="en-US" sz="1100"/>
          </a:p>
        </p:txBody>
      </p:sp>
      <p:sp>
        <p:nvSpPr>
          <p:cNvPr name="AutoShape 3" id="300003"/>
          <p:cNvSpPr/>
          <p:nvPr/>
        </p:nvSpPr>
        <p:spPr>
          <a:xfrm rot="0">
            <a:off x="925428" y="2898282"/>
            <a:ext cx="988397" cy="731520"/>
          </a:xfrm>
          <a:prstGeom prst="rect">
            <a:avLst/>
          </a:prstGeom>
          <a:noFill/>
          <a:ln/>
        </p:spPr>
        <p:txBody>
          <a:bodyPr anchor="t" rtlCol="false" tIns="95250" lIns="95250" bIns="95250" rIns="9525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b="true" sz="42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01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482606" y="1947878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在提交稿件前，请确保稿件已经经过严格的同行评审，并且符合杂志的投稿要求。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82606" y="1370655"/>
            <a:ext cx="4219575" cy="738707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稿件准备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82606" y="371297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投稿者必须遵守学术规范和道德准则，坚决杜绝任何形式的学术不端行为。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82606" y="3116450"/>
            <a:ext cx="4219575" cy="73687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遵守学术规范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82606" y="537710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投稿者需在投稿时提供详细的联系方式，以便杂志编辑部及时与作者取得联系。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82606" y="4799881"/>
            <a:ext cx="4219575" cy="749453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联系方式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2238" y="167626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2238" y="34148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2238" y="5136121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4" id="14"/>
          <p:cNvSpPr/>
          <p:nvPr/>
        </p:nvSpPr>
        <p:spPr>
          <a:xfrm rot="0"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5" id="15"/>
          <p:cNvSpPr/>
          <p:nvPr/>
        </p:nvSpPr>
        <p:spPr>
          <a:xfrm rot="0"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300002"/>
          <p:cNvSpPr/>
          <p:nvPr/>
        </p:nvSpPr>
        <p:spPr>
          <a:xfrm rot="0">
            <a:off x="1913825" y="2823987"/>
            <a:ext cx="9320633" cy="975360"/>
          </a:xfrm>
          <a:prstGeom prst="rect">
            <a:avLst/>
          </a:prstGeom>
          <a:noFill/>
          <a:ln/>
        </p:spPr>
        <p:txBody>
          <a:bodyPr anchor="ctr" rtlCol="false" tIns="95250" lIns="95250" bIns="95250" rIns="95250" anchorCtr="false" vert="horz" wrap="square">
            <a:normAutofit/>
          </a:bodyPr>
          <a:lstStyle/>
          <a:p>
            <a:pPr algn="l">
              <a:lnSpc>
                <a:spcPct val="112999"/>
              </a:lnSpc>
              <a:spcBef>
                <a:spcPts val="375"/>
              </a:spcBef>
              <a:defRPr/>
            </a:pPr>
            <a:r>
              <a:rPr lang="en-US" b="true" sz="3975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杂志编辑部信息</a:t>
            </a:r>
            <a:endParaRPr lang="en-US" sz="1100"/>
          </a:p>
        </p:txBody>
      </p:sp>
      <p:sp>
        <p:nvSpPr>
          <p:cNvPr name="AutoShape 3" id="300003"/>
          <p:cNvSpPr/>
          <p:nvPr/>
        </p:nvSpPr>
        <p:spPr>
          <a:xfrm rot="0">
            <a:off x="925428" y="2898282"/>
            <a:ext cx="988397" cy="731520"/>
          </a:xfrm>
          <a:prstGeom prst="rect">
            <a:avLst/>
          </a:prstGeom>
          <a:noFill/>
          <a:ln/>
        </p:spPr>
        <p:txBody>
          <a:bodyPr anchor="t" rtlCol="false" tIns="95250" lIns="95250" bIns="95250" rIns="9525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b="true" sz="42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01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7500" r="27500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通讯地址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福州市333号邮政信箱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邮政编码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350003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杂志编辑部信息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3500002"/>
          <p:cNvSpPr/>
          <p:nvPr/>
        </p:nvSpPr>
        <p:spPr>
          <a:xfrm rot="0">
            <a:off x="985056" y="3103695"/>
            <a:ext cx="5750944" cy="1441608"/>
          </a:xfrm>
          <a:prstGeom prst="rect">
            <a:avLst/>
          </a:prstGeom>
          <a:noFill/>
          <a:ln/>
        </p:spPr>
        <p:txBody>
          <a:bodyPr anchor="t" rtlCol="false" tIns="95250" lIns="95250" bIns="95250" rIns="95250" anchorCtr="false" vert="horz" wrap="square">
            <a:noAutofit/>
          </a:bodyPr>
          <a:lstStyle/>
          <a:p>
            <a:pPr algn="l">
              <a:lnSpc>
                <a:spcPct val="112999"/>
              </a:lnSpc>
              <a:spcBef>
                <a:spcPts val="375"/>
              </a:spcBef>
              <a:defRPr/>
            </a:pPr>
            <a:r>
              <a:rPr lang="en-US" b="true" sz="6600">
                <a:solidFill>
                  <a:srgbClr val="F0BC5A">
                    <a:alpha val="10000"/>
                  </a:srgbClr>
                </a:solidFill>
                <a:latin typeface="微软雅黑"/>
                <a:ea typeface="微软雅黑"/>
                <a:cs typeface="微软雅黑"/>
              </a:rPr>
              <a:t>THANKS！</a:t>
            </a:r>
            <a:endParaRPr lang="en-US" sz="1100"/>
          </a:p>
        </p:txBody>
      </p:sp>
      <p:sp>
        <p:nvSpPr>
          <p:cNvPr name="AutoShape 3" id="3500003"/>
          <p:cNvSpPr/>
          <p:nvPr/>
        </p:nvSpPr>
        <p:spPr>
          <a:xfrm rot="0">
            <a:off x="985056" y="2372477"/>
            <a:ext cx="4367851" cy="902208"/>
          </a:xfrm>
          <a:prstGeom prst="rect">
            <a:avLst/>
          </a:prstGeom>
          <a:noFill/>
          <a:ln/>
        </p:spPr>
        <p:txBody>
          <a:bodyPr anchor="t" rtlCol="false" tIns="95250" lIns="95250" bIns="95250" rIns="95250" anchorCtr="false" vert="horz" wrap="square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b="true" sz="5400">
                <a:solidFill>
                  <a:srgbClr val="F0BC5A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感谢观看！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FFFFFF"/>
      </a:dk1>
      <a:lt1>
        <a:srgbClr val="000000"/>
      </a:lt1>
      <a:dk2>
        <a:srgbClr val="E7CEA2"/>
      </a:dk2>
      <a:lt2>
        <a:srgbClr val="34322E"/>
      </a:lt2>
      <a:accent1>
        <a:srgbClr val="DCBA80"/>
      </a:accent1>
      <a:accent2>
        <a:srgbClr val="BE9C60"/>
      </a:accent2>
      <a:accent3>
        <a:srgbClr val="DFC57A"/>
      </a:accent3>
      <a:accent4>
        <a:srgbClr val="E6BC8C"/>
      </a:accent4>
      <a:accent5>
        <a:srgbClr val="ECAD76"/>
      </a:accent5>
      <a:accent6>
        <a:srgbClr val="E5BA71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