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7894" y="1081158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14999"/>
              </a:lnSpc>
            </a:pPr>
            <a:r>
              <a:rPr lang="en-US" b="true" sz="57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《中国血吸虫病防治杂志》稿约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7894" y="4406144"/>
            <a:ext cx="2798081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7894" y="4937458"/>
            <a:ext cx="3373814" cy="50101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195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2025-03-17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873163" y="825713"/>
            <a:ext cx="6612681" cy="52065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《中国血吸虫病防治杂志》简介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声明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25210" y="470778"/>
            <a:ext cx="2965972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517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1858" y="1410530"/>
            <a:ext cx="2508400" cy="41529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000">
                <a:solidFill>
                  <a:srgbClr val="00AF57">
                    <a:alpha val="29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《中国血吸虫病防治杂志》简介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t="4125" b="4125"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杂志的特色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杂志具有学术性和实用性，注重报道实际防治工作中的经验和案例，同时积极推动国际交流与合作，为血吸虫病防治事业的发展提供支持。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《中国血吸虫病防治杂志》介绍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《中国血吸虫病防治杂志》系中华预防医学会系列期刊，主要报道血吸虫病防治领域的科研成果、技术进展和防治经验。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杂志的宗旨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杂志的宗旨是促进血吸虫病防治事业的发展，提高广大血吸虫病防治工作者的专业水平，为保障人民群众身体健康做出贡献。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《中国血吸虫病防治杂志》简介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4240000" y="2115892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4438650" y="2499502"/>
            <a:ext cx="3314700" cy="92949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文章内容应科学、准确、完整，数据真实可靠。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4749992" y="1850953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4894333" y="1908103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科学性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116959" y="2115892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315608" y="2499502"/>
            <a:ext cx="3314700" cy="92949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文章内容应对血吸虫病防治具有实际指导意义或学术价值。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8626950" y="1850953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8771292" y="1908103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实用性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363042" y="2115892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561692" y="2499502"/>
            <a:ext cx="3314700" cy="92949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来稿须为作者原创，未在其他刊物上发表过，严禁抄袭。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73033" y="1850953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1017375" y="1908103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原创性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2301521" y="4206883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6" id="16"/>
          <p:cNvSpPr txBox="true"/>
          <p:nvPr/>
        </p:nvSpPr>
        <p:spPr>
          <a:xfrm rot="0">
            <a:off x="2500171" y="4590493"/>
            <a:ext cx="3314700" cy="924247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文章结构清晰，语言流畅，便于阅读和理解。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2811512" y="3941945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8" id="18"/>
          <p:cNvSpPr txBox="true"/>
          <p:nvPr/>
        </p:nvSpPr>
        <p:spPr>
          <a:xfrm rot="0">
            <a:off x="2955854" y="3999095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可读性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6178479" y="4206883"/>
            <a:ext cx="3712000" cy="1428750"/>
          </a:xfrm>
          <a:prstGeom prst="roundRect">
            <a:avLst>
              <a:gd fmla="val 1327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20" id="20"/>
          <p:cNvSpPr txBox="true"/>
          <p:nvPr/>
        </p:nvSpPr>
        <p:spPr>
          <a:xfrm rot="0">
            <a:off x="6377129" y="4590493"/>
            <a:ext cx="3314700" cy="924247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文章格式需符合本刊要求，包括字体、字号等。</a:t>
            </a:r>
          </a:p>
        </p:txBody>
      </p:sp>
      <p:sp>
        <p:nvSpPr>
          <p:cNvPr name="AutoShape 21" id="21"/>
          <p:cNvSpPr/>
          <p:nvPr/>
        </p:nvSpPr>
        <p:spPr>
          <a:xfrm rot="0">
            <a:off x="6688471" y="3941945"/>
            <a:ext cx="2686050" cy="533400"/>
          </a:xfrm>
          <a:prstGeom prst="roundRect">
            <a:avLst>
              <a:gd fmla="val 16667" name="adj"/>
            </a:avLst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2" id="22"/>
          <p:cNvSpPr txBox="true"/>
          <p:nvPr/>
        </p:nvSpPr>
        <p:spPr>
          <a:xfrm rot="0">
            <a:off x="6832813" y="3999095"/>
            <a:ext cx="2397367" cy="419100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规范性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963" y="203417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通过电子邮件将稿件发送至zgxxcbvip@163.com，邮件主题请注明投稿字样及稿件主题。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54963" y="157583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4963" y="3530045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专家审稿，提出修改意见，作者根据审稿意见进行修改，修改后寄回编辑部。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4963" y="3071702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审稿与修改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4963" y="5118981"/>
            <a:ext cx="5829300" cy="7810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编辑部对修改后的稿件进行终审，一旦文章被录用，将尽快安排发表。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4963" y="4660638"/>
            <a:ext cx="5829300" cy="40005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终审与录用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614667" y="2788924"/>
            <a:ext cx="3473061" cy="3524898"/>
          </a:xfrm>
          <a:prstGeom prst="roundRect">
            <a:avLst>
              <a:gd fmla="val 7214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4" id="4"/>
          <p:cNvSpPr txBox="true"/>
          <p:nvPr/>
        </p:nvSpPr>
        <p:spPr>
          <a:xfrm rot="0">
            <a:off x="831204" y="4473654"/>
            <a:ext cx="3039989" cy="148337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来稿必须为未公开发表的原创作品，严禁抄袭或一稿多投。文责自负，编辑部有权对稿件进行修改。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204" y="3757533"/>
            <a:ext cx="3039989" cy="612447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论文原创性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4359469" y="2788924"/>
            <a:ext cx="3473061" cy="3524898"/>
          </a:xfrm>
          <a:prstGeom prst="roundRect">
            <a:avLst>
              <a:gd fmla="val 7214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4576006" y="4473654"/>
            <a:ext cx="3039989" cy="148337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撰写论文时，要遵循学术规范和道德准则，引用他人成果需注明出处，尊重他人的知识产权。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6006" y="3757533"/>
            <a:ext cx="3039989" cy="612447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遵守规范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8104272" y="2788924"/>
            <a:ext cx="3473061" cy="3524898"/>
          </a:xfrm>
          <a:prstGeom prst="roundRect">
            <a:avLst>
              <a:gd fmla="val 7214" name="adj"/>
            </a:avLst>
          </a:prstGeom>
          <a:solidFill>
            <a:schemeClr val="lt2">
              <a:alpha val="79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8320808" y="4473654"/>
            <a:ext cx="3039989" cy="148337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投稿时，请按照杂志社要求的格式进行排版，以便编辑部进行后续处理。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20808" y="3757533"/>
            <a:ext cx="3039989" cy="612447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遵循格式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834133" y="1691999"/>
            <a:ext cx="1905000" cy="1905000"/>
          </a:xfrm>
          <a:prstGeom prst="ellipse">
            <a:avLst/>
          </a:prstGeom>
          <a:ln w="38100">
            <a:solidFill>
              <a:schemeClr val="accent1"/>
            </a:solidFill>
            <a:prstDash val="solid"/>
          </a:ln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5123204" y="1691999"/>
            <a:ext cx="1905000" cy="1905000"/>
          </a:xfrm>
          <a:prstGeom prst="ellipse">
            <a:avLst/>
          </a:prstGeom>
          <a:ln w="38100">
            <a:solidFill>
              <a:schemeClr val="accent1"/>
            </a:solidFill>
            <a:prstDash val="solid"/>
          </a:ln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0">
            <a:off x="1412275" y="1691999"/>
            <a:ext cx="1905000" cy="1905000"/>
          </a:xfrm>
          <a:prstGeom prst="ellipse">
            <a:avLst/>
          </a:prstGeom>
          <a:ln w="38100">
            <a:solidFill>
              <a:schemeClr val="accent1"/>
            </a:solidFill>
            <a:prstDash val="solid"/>
          </a:ln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声明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16667" r="16667" t="0"/>
          <a:stretch>
            <a:fillRect/>
          </a:stretch>
        </p:blipFill>
        <p:spPr>
          <a:xfrm rot="0">
            <a:off x="552651" y="1629738"/>
            <a:ext cx="4219249" cy="4219249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316538" y="1567945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版权归属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16538" y="2054291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投稿至本刊的文章，其版权归作者和《中国血吸虫病防治杂志》共同所有。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4099" y="3218179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共同享有权利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44099" y="3704525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作者和本刊共同享有文章版权，包括但不限于发表权、使用权和传播权等。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71661" y="4868412"/>
            <a:ext cx="6096000" cy="400050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77000"/>
              </a:lnSpc>
              <a:spcBef>
                <a:spcPts val="450"/>
              </a:spcBef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保障作者利益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71661" y="5354759"/>
            <a:ext cx="6096000" cy="852311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本刊将严格保护作者和稿件的安全，不会将其用于非法律规定的用途。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声明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03297" y="2046417"/>
            <a:ext cx="9185406" cy="18859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6000"/>
              </a:lnSpc>
            </a:pPr>
            <a:r>
              <a:rPr lang="en-US" b="true" sz="107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624029" y="4098798"/>
            <a:ext cx="4943475" cy="5334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7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22222"/>
      </a:dk1>
      <a:lt1>
        <a:srgbClr val="E8FEF1"/>
      </a:lt1>
      <a:dk2>
        <a:srgbClr val="00AF57"/>
      </a:dk2>
      <a:lt2>
        <a:srgbClr val="C7E9BF"/>
      </a:lt2>
      <a:accent1>
        <a:srgbClr val="00AF57"/>
      </a:accent1>
      <a:accent2>
        <a:srgbClr val="00AF57"/>
      </a:accent2>
      <a:accent3>
        <a:srgbClr val="25C776"/>
      </a:accent3>
      <a:accent4>
        <a:srgbClr val="44D68D"/>
      </a:accent4>
      <a:accent5>
        <a:srgbClr val="3ABC9C"/>
      </a:accent5>
      <a:accent6>
        <a:srgbClr val="20A48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