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29733" y="2803004"/>
            <a:ext cx="9732534" cy="227516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14999"/>
              </a:lnSpc>
            </a:pPr>
            <a:r>
              <a:rPr lang="en-US" b="true" sz="49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《中国病原生物学杂志》投稿须知官方认证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2522319" y="5571390"/>
            <a:ext cx="7147362" cy="504825"/>
            <a:chOff x="2522319" y="5571390"/>
            <a:chExt cx="7147362" cy="504825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2522319" y="5571390"/>
              <a:ext cx="3371850" cy="504825"/>
            </a:xfrm>
            <a:prstGeom prst="rect">
              <a:avLst/>
            </a:prstGeom>
            <a:ln/>
          </p:spPr>
          <p:txBody>
            <a:bodyPr anchor="t" rtlCol="false" lIns="114300" rIns="114300" tIns="57150" bIns="57150" anchorCtr="false" vert="horz"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202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汇报人：文小库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6297831" y="5571390"/>
              <a:ext cx="3371850" cy="504825"/>
            </a:xfrm>
            <a:prstGeom prst="rect">
              <a:avLst/>
            </a:prstGeom>
            <a:ln/>
          </p:spPr>
          <p:txBody>
            <a:bodyPr anchor="t" rtlCol="false" lIns="114300" rIns="114300" tIns="57150" bIns="57150" anchorCtr="false" vert="horz"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202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2025-03-17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128506" y="642177"/>
            <a:ext cx="1934988" cy="1944499"/>
            <a:chOff x="5128506" y="642177"/>
            <a:chExt cx="1934988" cy="1944499"/>
          </a:xfrm>
        </p:grpSpPr>
        <p:sp>
          <p:nvSpPr>
            <p:cNvPr name="AutoShape 7" id="7"/>
            <p:cNvSpPr/>
            <p:nvPr/>
          </p:nvSpPr>
          <p:spPr>
            <a:xfrm rot="0">
              <a:off x="5128506" y="642177"/>
              <a:ext cx="1934988" cy="1934988"/>
            </a:xfrm>
            <a:prstGeom prst="roundRect">
              <a:avLst>
                <a:gd fmla="val 8841" name="adj"/>
              </a:avLst>
            </a:prstGeom>
            <a:gradFill>
              <a:gsLst>
                <a:gs pos="0">
                  <a:schemeClr val="accent1">
                    <a:alpha val="100000"/>
                    <a:lumMod val="85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700000"/>
            </a:gradFill>
            <a:ln/>
            <a:effectLst>
              <a:outerShdw dir="2700000" blurRad="203200" dist="101600">
                <a:srgbClr val="000000">
                  <a:alpha val="30000"/>
                </a:srgbClr>
              </a:outerShdw>
            </a:effectLst>
          </p:spPr>
        </p:sp>
        <p:grpSp>
          <p:nvGrpSpPr>
            <p:cNvPr name="Group 8" id="8"/>
            <p:cNvGrpSpPr/>
            <p:nvPr/>
          </p:nvGrpSpPr>
          <p:grpSpPr>
            <a:xfrm rot="0">
              <a:off x="5157096" y="708868"/>
              <a:ext cx="1877808" cy="1877808"/>
              <a:chOff x="5157096" y="708868"/>
              <a:chExt cx="1877808" cy="1877808"/>
            </a:xfrm>
          </p:grpSpPr>
          <p:sp>
            <p:nvSpPr>
              <p:cNvPr name="Freeform 9" id="9"/>
              <p:cNvSpPr/>
              <p:nvPr/>
            </p:nvSpPr>
            <p:spPr>
              <a:xfrm rot="0">
                <a:off x="5157096" y="708868"/>
                <a:ext cx="1877808" cy="1877808"/>
              </a:xfrm>
              <a:custGeom>
                <a:avLst/>
                <a:gdLst/>
                <a:ahLst/>
                <a:cxnLst/>
                <a:rect r="r" b="b" t="t" l="l"/>
                <a:pathLst>
                  <a:path h="1625022" w="1625021">
                    <a:moveTo>
                      <a:pt x="247132" y="108611"/>
                    </a:moveTo>
                    <a:cubicBezTo>
                      <a:pt x="173259" y="108611"/>
                      <a:pt x="113373" y="168497"/>
                      <a:pt x="113373" y="242370"/>
                    </a:cubicBezTo>
                    <a:lnTo>
                      <a:pt x="113373" y="1373126"/>
                    </a:lnTo>
                    <a:cubicBezTo>
                      <a:pt x="113373" y="1446999"/>
                      <a:pt x="173259" y="1506885"/>
                      <a:pt x="247132" y="1506885"/>
                    </a:cubicBezTo>
                    <a:lnTo>
                      <a:pt x="1377888" y="1506885"/>
                    </a:lnTo>
                    <a:cubicBezTo>
                      <a:pt x="1451761" y="1506885"/>
                      <a:pt x="1511647" y="1446999"/>
                      <a:pt x="1511647" y="1373126"/>
                    </a:cubicBezTo>
                    <a:lnTo>
                      <a:pt x="1511647" y="242370"/>
                    </a:lnTo>
                    <a:cubicBezTo>
                      <a:pt x="1511647" y="168497"/>
                      <a:pt x="1451761" y="108611"/>
                      <a:pt x="1377888" y="108611"/>
                    </a:cubicBezTo>
                    <a:close/>
                  </a:path>
                  <a:path h="1625022" w="1625021">
                    <a:moveTo>
                      <a:pt x="143668" y="0"/>
                    </a:moveTo>
                    <a:lnTo>
                      <a:pt x="1481353" y="0"/>
                    </a:lnTo>
                    <a:cubicBezTo>
                      <a:pt x="1560699" y="0"/>
                      <a:pt x="1625021" y="64322"/>
                      <a:pt x="1625021" y="143668"/>
                    </a:cubicBezTo>
                    <a:lnTo>
                      <a:pt x="1625021" y="1481354"/>
                    </a:lnTo>
                    <a:cubicBezTo>
                      <a:pt x="1625021" y="1560700"/>
                      <a:pt x="1560699" y="1625022"/>
                      <a:pt x="1481353" y="1625022"/>
                    </a:cubicBezTo>
                    <a:lnTo>
                      <a:pt x="143668" y="1625022"/>
                    </a:lnTo>
                    <a:cubicBezTo>
                      <a:pt x="64322" y="1625022"/>
                      <a:pt x="0" y="1560700"/>
                      <a:pt x="0" y="1481354"/>
                    </a:cubicBezTo>
                    <a:lnTo>
                      <a:pt x="0" y="143668"/>
                    </a:lnTo>
                    <a:cubicBezTo>
                      <a:pt x="0" y="64322"/>
                      <a:pt x="64322" y="0"/>
                      <a:pt x="143668" y="0"/>
                    </a:cubicBezTo>
                  </a:path>
                </a:pathLst>
              </a:custGeom>
              <a:solidFill>
                <a:schemeClr val="accent1">
                  <a:alpha val="100000"/>
                  <a:lumMod val="95000"/>
                </a:schemeClr>
              </a:solidFill>
              <a:ln/>
            </p:spPr>
          </p:sp>
          <p:sp>
            <p:nvSpPr>
              <p:cNvPr name="AutoShape 10" id="10"/>
              <p:cNvSpPr/>
              <p:nvPr/>
            </p:nvSpPr>
            <p:spPr>
              <a:xfrm rot="0">
                <a:off x="5157096" y="708868"/>
                <a:ext cx="1877808" cy="1877808"/>
              </a:xfrm>
              <a:prstGeom prst="roundRect">
                <a:avLst>
                  <a:gd fmla="val 8841" name="adj"/>
                </a:avLst>
              </a:prstGeom>
              <a:noFill/>
              <a:ln/>
            </p:spPr>
          </p:sp>
          <p:sp>
            <p:nvSpPr>
              <p:cNvPr name="AutoShape 11" id="11"/>
              <p:cNvSpPr/>
              <p:nvPr/>
            </p:nvSpPr>
            <p:spPr>
              <a:xfrm rot="0">
                <a:off x="5288136" y="839907"/>
                <a:ext cx="1615845" cy="1615845"/>
              </a:xfrm>
              <a:prstGeom prst="roundRect">
                <a:avLst>
                  <a:gd fmla="val 9566" name="adj"/>
                </a:avLst>
              </a:prstGeom>
              <a:noFill/>
              <a:ln/>
            </p:spPr>
          </p:sp>
        </p:grpSp>
        <p:sp>
          <p:nvSpPr>
            <p:cNvPr name="Freeform 12" id="12"/>
            <p:cNvSpPr/>
            <p:nvPr/>
          </p:nvSpPr>
          <p:spPr>
            <a:xfrm rot="0">
              <a:off x="5441229" y="1209058"/>
              <a:ext cx="1309543" cy="896478"/>
            </a:xfrm>
            <a:custGeom>
              <a:avLst/>
              <a:gdLst/>
              <a:ahLst/>
              <a:cxnLst/>
              <a:rect r="r" b="b" t="t" l="l"/>
              <a:pathLst>
                <a:path h="2131" w="3113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</a:path>
                <a:path h="2131" w="3113"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</a:path>
                <a:path h="2131" w="3113"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</a:path>
                <a:path h="2131" w="3113"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</a:path>
                <a:path h="2131" w="3113"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  <p:txBody>
            <a:bodyPr anchor="ctr" rtlCol="false" anchorCtr="false" vert="horz" wrap="square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029825" y="657225"/>
            <a:ext cx="1743075" cy="7334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>
                <a:solidFill>
                  <a:srgbClr val="00BCA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686300" y="2657475"/>
            <a:ext cx="1476375" cy="9334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>
                <a:solidFill>
                  <a:srgbClr val="00BCA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600700" y="2790825"/>
            <a:ext cx="2332802" cy="7239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期刊简介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90650" y="2657475"/>
            <a:ext cx="1476375" cy="9334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>
                <a:solidFill>
                  <a:srgbClr val="00BCA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305050" y="2790825"/>
            <a:ext cx="2381250" cy="7239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105775" y="2657475"/>
            <a:ext cx="1476375" cy="9334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>
                <a:solidFill>
                  <a:srgbClr val="00BCA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020175" y="2790825"/>
            <a:ext cx="2386558" cy="7239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90650" y="4391025"/>
            <a:ext cx="1476375" cy="9334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>
                <a:solidFill>
                  <a:srgbClr val="00BCA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05050" y="4524375"/>
            <a:ext cx="2381250" cy="7239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86300" y="4391025"/>
            <a:ext cx="1476375" cy="9334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5700">
                <a:solidFill>
                  <a:srgbClr val="00BCA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600700" y="4524375"/>
            <a:ext cx="2332802" cy="7239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571585" y="1029917"/>
            <a:ext cx="8686800" cy="13430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84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97052" y="2763839"/>
            <a:ext cx="8024317" cy="187261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4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name="Freeform 4" id="4"/>
          <p:cNvSpPr/>
          <p:nvPr/>
        </p:nvSpPr>
        <p:spPr>
          <a:xfrm rot="0">
            <a:off x="3033917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1097052" y="5602490"/>
            <a:ext cx="3105150" cy="4667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name="Connector 6" id="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Freeform 7" id="7"/>
          <p:cNvSpPr/>
          <p:nvPr/>
        </p:nvSpPr>
        <p:spPr>
          <a:xfrm rot="0">
            <a:off x="2862358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8" id="8"/>
          <p:cNvSpPr/>
          <p:nvPr/>
        </p:nvSpPr>
        <p:spPr>
          <a:xfrm rot="0">
            <a:off x="2690798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AutoShape 9" id="9"/>
          <p:cNvSpPr/>
          <p:nvPr/>
        </p:nvSpPr>
        <p:spPr>
          <a:xfrm rot="0">
            <a:off x="1097052" y="1098977"/>
            <a:ext cx="1335306" cy="1335306"/>
          </a:xfrm>
          <a:prstGeom prst="roundRect">
            <a:avLst>
              <a:gd fmla="val 8841" name="adj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ln/>
          <a:effectLst>
            <a:outerShdw dir="2700000" blurRad="203200" dist="101600">
              <a:srgbClr val="000000">
                <a:alpha val="30000"/>
              </a:srgbClr>
            </a:outerShdw>
          </a:effectLst>
        </p:spPr>
      </p:sp>
      <p:grpSp>
        <p:nvGrpSpPr>
          <p:cNvPr name="Group 10" id="10"/>
          <p:cNvGrpSpPr/>
          <p:nvPr/>
        </p:nvGrpSpPr>
        <p:grpSpPr>
          <a:xfrm rot="0"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name="Freeform 11" id="11"/>
            <p:cNvSpPr/>
            <p:nvPr/>
          </p:nvSpPr>
          <p:spPr>
            <a:xfrm rot="0">
              <a:off x="1133886" y="1135811"/>
              <a:ext cx="1261638" cy="1261638"/>
            </a:xfrm>
            <a:custGeom>
              <a:avLst/>
              <a:gdLst/>
              <a:ahLst/>
              <a:cxnLst/>
              <a:rect r="r" b="b" t="t" l="l"/>
              <a:pathLst>
                <a:path h="1625022" w="1625021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</a:path>
                <a:path h="1625022" w="1625021"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</a:path>
              </a:pathLst>
            </a:custGeom>
            <a:solidFill>
              <a:schemeClr val="accent1">
                <a:alpha val="100000"/>
                <a:lumMod val="95000"/>
              </a:schemeClr>
            </a:solidFill>
            <a:ln/>
          </p:spPr>
        </p:sp>
        <p:sp>
          <p:nvSpPr>
            <p:cNvPr name="AutoShape 12" id="12"/>
            <p:cNvSpPr/>
            <p:nvPr/>
          </p:nvSpPr>
          <p:spPr>
            <a:xfrm rot="0">
              <a:off x="1133886" y="1135811"/>
              <a:ext cx="1261638" cy="1261638"/>
            </a:xfrm>
            <a:prstGeom prst="roundRect">
              <a:avLst>
                <a:gd fmla="val 8841" name="adj"/>
              </a:avLst>
            </a:prstGeom>
            <a:noFill/>
            <a:ln/>
          </p:spPr>
        </p:sp>
        <p:sp>
          <p:nvSpPr>
            <p:cNvPr name="AutoShape 13" id="13"/>
            <p:cNvSpPr/>
            <p:nvPr/>
          </p:nvSpPr>
          <p:spPr>
            <a:xfrm rot="0">
              <a:off x="1221928" y="1223852"/>
              <a:ext cx="1085633" cy="1085633"/>
            </a:xfrm>
            <a:prstGeom prst="roundRect">
              <a:avLst>
                <a:gd fmla="val 9566" name="adj"/>
              </a:avLst>
            </a:prstGeom>
            <a:noFill/>
            <a:ln/>
          </p:spPr>
        </p:sp>
      </p:grpSp>
      <p:sp>
        <p:nvSpPr>
          <p:cNvPr name="Freeform 14" id="14"/>
          <p:cNvSpPr/>
          <p:nvPr/>
        </p:nvSpPr>
        <p:spPr>
          <a:xfrm rot="0">
            <a:off x="1342916" y="1576096"/>
            <a:ext cx="843579" cy="577491"/>
          </a:xfrm>
          <a:custGeom>
            <a:avLst/>
            <a:gdLst/>
            <a:ahLst/>
            <a:cxnLst/>
            <a:rect r="r" b="b" t="t" l="l"/>
            <a:pathLst>
              <a:path h="2131" w="3113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</a:path>
              <a:path h="2131" w="3113"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</a:path>
              <a:path h="2131" w="3113"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 rot="0">
            <a:off x="1056516" y="1883462"/>
            <a:ext cx="4901797" cy="3994800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引言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419847" y="2080558"/>
            <a:ext cx="4660646" cy="143621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《中国病原生物学杂志》是一本专注于病原生物学研究的学术期刊。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419847" y="4282417"/>
            <a:ext cx="4660646" cy="143621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旨在为广大作者提供投稿指南，帮助作者了解期刊的投稿要求和流程。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571585" y="1029917"/>
            <a:ext cx="8686800" cy="13430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84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97052" y="2763839"/>
            <a:ext cx="8024317" cy="187261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4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期刊简介</a:t>
            </a:r>
          </a:p>
        </p:txBody>
      </p:sp>
      <p:sp>
        <p:nvSpPr>
          <p:cNvPr name="Freeform 4" id="4"/>
          <p:cNvSpPr/>
          <p:nvPr/>
        </p:nvSpPr>
        <p:spPr>
          <a:xfrm rot="0">
            <a:off x="3033917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1097052" y="5602490"/>
            <a:ext cx="3105150" cy="4667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name="Connector 6" id="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Freeform 7" id="7"/>
          <p:cNvSpPr/>
          <p:nvPr/>
        </p:nvSpPr>
        <p:spPr>
          <a:xfrm rot="0">
            <a:off x="2862358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8" id="8"/>
          <p:cNvSpPr/>
          <p:nvPr/>
        </p:nvSpPr>
        <p:spPr>
          <a:xfrm rot="0">
            <a:off x="2690798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AutoShape 9" id="9"/>
          <p:cNvSpPr/>
          <p:nvPr/>
        </p:nvSpPr>
        <p:spPr>
          <a:xfrm rot="0">
            <a:off x="1097052" y="1098977"/>
            <a:ext cx="1335306" cy="1335306"/>
          </a:xfrm>
          <a:prstGeom prst="roundRect">
            <a:avLst>
              <a:gd fmla="val 8841" name="adj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ln/>
          <a:effectLst>
            <a:outerShdw dir="2700000" blurRad="203200" dist="101600">
              <a:srgbClr val="000000">
                <a:alpha val="30000"/>
              </a:srgbClr>
            </a:outerShdw>
          </a:effectLst>
        </p:spPr>
      </p:sp>
      <p:grpSp>
        <p:nvGrpSpPr>
          <p:cNvPr name="Group 10" id="10"/>
          <p:cNvGrpSpPr/>
          <p:nvPr/>
        </p:nvGrpSpPr>
        <p:grpSpPr>
          <a:xfrm rot="0"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name="Freeform 11" id="11"/>
            <p:cNvSpPr/>
            <p:nvPr/>
          </p:nvSpPr>
          <p:spPr>
            <a:xfrm rot="0">
              <a:off x="1133886" y="1135811"/>
              <a:ext cx="1261638" cy="1261638"/>
            </a:xfrm>
            <a:custGeom>
              <a:avLst/>
              <a:gdLst/>
              <a:ahLst/>
              <a:cxnLst/>
              <a:rect r="r" b="b" t="t" l="l"/>
              <a:pathLst>
                <a:path h="1625022" w="1625021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</a:path>
                <a:path h="1625022" w="1625021"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</a:path>
              </a:pathLst>
            </a:custGeom>
            <a:solidFill>
              <a:schemeClr val="accent1">
                <a:alpha val="100000"/>
                <a:lumMod val="95000"/>
              </a:schemeClr>
            </a:solidFill>
            <a:ln/>
          </p:spPr>
        </p:sp>
        <p:sp>
          <p:nvSpPr>
            <p:cNvPr name="AutoShape 12" id="12"/>
            <p:cNvSpPr/>
            <p:nvPr/>
          </p:nvSpPr>
          <p:spPr>
            <a:xfrm rot="0">
              <a:off x="1133886" y="1135811"/>
              <a:ext cx="1261638" cy="1261638"/>
            </a:xfrm>
            <a:prstGeom prst="roundRect">
              <a:avLst>
                <a:gd fmla="val 8841" name="adj"/>
              </a:avLst>
            </a:prstGeom>
            <a:noFill/>
            <a:ln/>
          </p:spPr>
        </p:sp>
        <p:sp>
          <p:nvSpPr>
            <p:cNvPr name="AutoShape 13" id="13"/>
            <p:cNvSpPr/>
            <p:nvPr/>
          </p:nvSpPr>
          <p:spPr>
            <a:xfrm rot="0">
              <a:off x="1221928" y="1223852"/>
              <a:ext cx="1085633" cy="1085633"/>
            </a:xfrm>
            <a:prstGeom prst="roundRect">
              <a:avLst>
                <a:gd fmla="val 9566" name="adj"/>
              </a:avLst>
            </a:prstGeom>
            <a:noFill/>
            <a:ln/>
          </p:spPr>
        </p:sp>
      </p:grpSp>
      <p:sp>
        <p:nvSpPr>
          <p:cNvPr name="Freeform 14" id="14"/>
          <p:cNvSpPr/>
          <p:nvPr/>
        </p:nvSpPr>
        <p:spPr>
          <a:xfrm rot="0">
            <a:off x="1342916" y="1576096"/>
            <a:ext cx="843579" cy="577491"/>
          </a:xfrm>
          <a:custGeom>
            <a:avLst/>
            <a:gdLst/>
            <a:ahLst/>
            <a:cxnLst/>
            <a:rect r="r" b="b" t="t" l="l"/>
            <a:pathLst>
              <a:path h="2131" w="3113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</a:path>
              <a:path h="2131" w="3113"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</a:path>
              <a:path h="2131" w="3113"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3873355" y="166430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4008100" y="179904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4" id="4"/>
          <p:cNvSpPr txBox="true"/>
          <p:nvPr/>
        </p:nvSpPr>
        <p:spPr>
          <a:xfrm rot="0">
            <a:off x="4636726" y="1463721"/>
            <a:ext cx="6886575" cy="765904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核心期刊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636726" y="2046214"/>
            <a:ext cx="6891292" cy="98203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《中国病原生物学杂志》是中文核心期刊、中国科技核心期刊、中国科学引文数据库来源期刊、中国生物医学核心期刊和RCCSE中国核心学术期刊。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0" t="16667" b="16667"/>
          <a:stretch>
            <a:fillRect/>
          </a:stretch>
        </p:blipFill>
        <p:spPr>
          <a:xfrm rot="0">
            <a:off x="-1061158" y="1741145"/>
            <a:ext cx="4421505" cy="4421505"/>
          </a:xfrm>
          <a:prstGeom prst="ellipse">
            <a:avLst/>
          </a:prstGeom>
        </p:spPr>
      </p:pic>
      <p:sp>
        <p:nvSpPr>
          <p:cNvPr name="AutoShape 7" id="7"/>
          <p:cNvSpPr/>
          <p:nvPr/>
        </p:nvSpPr>
        <p:spPr>
          <a:xfrm rot="0">
            <a:off x="3873355" y="338462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>
            <a:off x="4008100" y="351937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9" id="9"/>
          <p:cNvSpPr txBox="true"/>
          <p:nvPr/>
        </p:nvSpPr>
        <p:spPr>
          <a:xfrm rot="0">
            <a:off x="4636726" y="3182098"/>
            <a:ext cx="6886575" cy="76980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杂志宗旨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3873355" y="510495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11" id="11"/>
          <p:cNvSpPr/>
          <p:nvPr/>
        </p:nvSpPr>
        <p:spPr>
          <a:xfrm rot="0">
            <a:off x="4008100" y="523969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2" id="12"/>
          <p:cNvSpPr txBox="true"/>
          <p:nvPr/>
        </p:nvSpPr>
        <p:spPr>
          <a:xfrm rot="0">
            <a:off x="4636726" y="4920230"/>
            <a:ext cx="6886575" cy="734184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杂志内容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期刊简介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636726" y="3789081"/>
            <a:ext cx="6891292" cy="98203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杂志旨在贯彻中国共产党的基本路线和方针政策，贯彻理论与实践相结合的方针，反映我国病原生物学领域的基础研究、应用研究和实验研究。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636726" y="5471644"/>
            <a:ext cx="6891292" cy="98203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杂志主要刊载与病原生物学相关的研究成果、综述、会议论文、临床病例等，涉及病毒学、细菌学、真菌学、寄生虫学等多个领域。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571585" y="1029917"/>
            <a:ext cx="8686800" cy="13430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84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97052" y="2763839"/>
            <a:ext cx="8024317" cy="187261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4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Freeform 4" id="4"/>
          <p:cNvSpPr/>
          <p:nvPr/>
        </p:nvSpPr>
        <p:spPr>
          <a:xfrm rot="0">
            <a:off x="3033917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1097052" y="5602490"/>
            <a:ext cx="3105150" cy="4667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name="Connector 6" id="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Freeform 7" id="7"/>
          <p:cNvSpPr/>
          <p:nvPr/>
        </p:nvSpPr>
        <p:spPr>
          <a:xfrm rot="0">
            <a:off x="2862358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8" id="8"/>
          <p:cNvSpPr/>
          <p:nvPr/>
        </p:nvSpPr>
        <p:spPr>
          <a:xfrm rot="0">
            <a:off x="2690798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AutoShape 9" id="9"/>
          <p:cNvSpPr/>
          <p:nvPr/>
        </p:nvSpPr>
        <p:spPr>
          <a:xfrm rot="0">
            <a:off x="1097052" y="1098977"/>
            <a:ext cx="1335306" cy="1335306"/>
          </a:xfrm>
          <a:prstGeom prst="roundRect">
            <a:avLst>
              <a:gd fmla="val 8841" name="adj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ln/>
          <a:effectLst>
            <a:outerShdw dir="2700000" blurRad="203200" dist="101600">
              <a:srgbClr val="000000">
                <a:alpha val="30000"/>
              </a:srgbClr>
            </a:outerShdw>
          </a:effectLst>
        </p:spPr>
      </p:sp>
      <p:grpSp>
        <p:nvGrpSpPr>
          <p:cNvPr name="Group 10" id="10"/>
          <p:cNvGrpSpPr/>
          <p:nvPr/>
        </p:nvGrpSpPr>
        <p:grpSpPr>
          <a:xfrm rot="0"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name="Freeform 11" id="11"/>
            <p:cNvSpPr/>
            <p:nvPr/>
          </p:nvSpPr>
          <p:spPr>
            <a:xfrm rot="0">
              <a:off x="1133886" y="1135811"/>
              <a:ext cx="1261638" cy="1261638"/>
            </a:xfrm>
            <a:custGeom>
              <a:avLst/>
              <a:gdLst/>
              <a:ahLst/>
              <a:cxnLst/>
              <a:rect r="r" b="b" t="t" l="l"/>
              <a:pathLst>
                <a:path h="1625022" w="1625021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</a:path>
                <a:path h="1625022" w="1625021"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</a:path>
              </a:pathLst>
            </a:custGeom>
            <a:solidFill>
              <a:schemeClr val="accent1">
                <a:alpha val="100000"/>
                <a:lumMod val="95000"/>
              </a:schemeClr>
            </a:solidFill>
            <a:ln/>
          </p:spPr>
        </p:sp>
        <p:sp>
          <p:nvSpPr>
            <p:cNvPr name="AutoShape 12" id="12"/>
            <p:cNvSpPr/>
            <p:nvPr/>
          </p:nvSpPr>
          <p:spPr>
            <a:xfrm rot="0">
              <a:off x="1133886" y="1135811"/>
              <a:ext cx="1261638" cy="1261638"/>
            </a:xfrm>
            <a:prstGeom prst="roundRect">
              <a:avLst>
                <a:gd fmla="val 8841" name="adj"/>
              </a:avLst>
            </a:prstGeom>
            <a:noFill/>
            <a:ln/>
          </p:spPr>
        </p:sp>
        <p:sp>
          <p:nvSpPr>
            <p:cNvPr name="AutoShape 13" id="13"/>
            <p:cNvSpPr/>
            <p:nvPr/>
          </p:nvSpPr>
          <p:spPr>
            <a:xfrm rot="0">
              <a:off x="1221928" y="1223852"/>
              <a:ext cx="1085633" cy="1085633"/>
            </a:xfrm>
            <a:prstGeom prst="roundRect">
              <a:avLst>
                <a:gd fmla="val 9566" name="adj"/>
              </a:avLst>
            </a:prstGeom>
            <a:noFill/>
            <a:ln/>
          </p:spPr>
        </p:sp>
      </p:grpSp>
      <p:sp>
        <p:nvSpPr>
          <p:cNvPr name="Freeform 14" id="14"/>
          <p:cNvSpPr/>
          <p:nvPr/>
        </p:nvSpPr>
        <p:spPr>
          <a:xfrm rot="0">
            <a:off x="1342916" y="1576096"/>
            <a:ext cx="843579" cy="577491"/>
          </a:xfrm>
          <a:custGeom>
            <a:avLst/>
            <a:gdLst/>
            <a:ahLst/>
            <a:cxnLst/>
            <a:rect r="r" b="b" t="t" l="l"/>
            <a:pathLst>
              <a:path h="2131" w="3113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</a:path>
              <a:path h="2131" w="3113"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</a:path>
              <a:path h="2131" w="3113"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4451873" y="1812219"/>
            <a:ext cx="3287800" cy="3946292"/>
          </a:xfrm>
          <a:prstGeom prst="rect">
            <a:avLst/>
          </a:prstGeom>
          <a:noFill/>
        </p:spPr>
      </p:pic>
      <p:sp>
        <p:nvSpPr>
          <p:cNvPr name="TextBox 3" id="3"/>
          <p:cNvSpPr txBox="true"/>
          <p:nvPr/>
        </p:nvSpPr>
        <p:spPr>
          <a:xfrm rot="0">
            <a:off x="1028300" y="1726745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稿件要求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300" y="2298345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投稿的稿件应具有创新性、实用性，且未在其他地方发表过。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318191" y="1713967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字数要求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318191" y="2285568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中文稿件一般在3000字左右，英文稿件一般在6000字左右。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00738" y="4317136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0738" y="4807470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指定的投稿邮箱，</a:t>
            </a:r>
            <a:r>
              <a:rPr lang="en-US" b="true" sz="2000">
                <a:solidFill>
                  <a:schemeClr val="dk1">
                    <a:alpha val="100000"/>
                  </a:schemeClr>
                </a:solidFill>
                <a:latin typeface="Times New Roman, serif"/>
                <a:ea typeface="Times New Roman, serif"/>
                <a:cs typeface="Times New Roman, serif"/>
              </a:rPr>
              <a:t>zgbyswxvip@163.com</a:t>
            </a:r>
            <a:r>
              <a:rPr lang="en-US" sz="2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318191" y="4317136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318191" y="4823328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稿件经过初步审查、专家外审、编委终审等流程，审稿周期为1-3个月。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571585" y="1029917"/>
            <a:ext cx="8686800" cy="13430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84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97052" y="2763839"/>
            <a:ext cx="8024317" cy="187261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4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</p:txBody>
      </p:sp>
      <p:sp>
        <p:nvSpPr>
          <p:cNvPr name="Freeform 4" id="4"/>
          <p:cNvSpPr/>
          <p:nvPr/>
        </p:nvSpPr>
        <p:spPr>
          <a:xfrm rot="0">
            <a:off x="3033917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1097052" y="5602490"/>
            <a:ext cx="3105150" cy="4667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name="Connector 6" id="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Freeform 7" id="7"/>
          <p:cNvSpPr/>
          <p:nvPr/>
        </p:nvSpPr>
        <p:spPr>
          <a:xfrm rot="0">
            <a:off x="2862358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8" id="8"/>
          <p:cNvSpPr/>
          <p:nvPr/>
        </p:nvSpPr>
        <p:spPr>
          <a:xfrm rot="0">
            <a:off x="2690798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AutoShape 9" id="9"/>
          <p:cNvSpPr/>
          <p:nvPr/>
        </p:nvSpPr>
        <p:spPr>
          <a:xfrm rot="0">
            <a:off x="1097052" y="1098977"/>
            <a:ext cx="1335306" cy="1335306"/>
          </a:xfrm>
          <a:prstGeom prst="roundRect">
            <a:avLst>
              <a:gd fmla="val 8841" name="adj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ln/>
          <a:effectLst>
            <a:outerShdw dir="2700000" blurRad="203200" dist="101600">
              <a:srgbClr val="000000">
                <a:alpha val="30000"/>
              </a:srgbClr>
            </a:outerShdw>
          </a:effectLst>
        </p:spPr>
      </p:sp>
      <p:grpSp>
        <p:nvGrpSpPr>
          <p:cNvPr name="Group 10" id="10"/>
          <p:cNvGrpSpPr/>
          <p:nvPr/>
        </p:nvGrpSpPr>
        <p:grpSpPr>
          <a:xfrm rot="0"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name="Freeform 11" id="11"/>
            <p:cNvSpPr/>
            <p:nvPr/>
          </p:nvSpPr>
          <p:spPr>
            <a:xfrm rot="0">
              <a:off x="1133886" y="1135811"/>
              <a:ext cx="1261638" cy="1261638"/>
            </a:xfrm>
            <a:custGeom>
              <a:avLst/>
              <a:gdLst/>
              <a:ahLst/>
              <a:cxnLst/>
              <a:rect r="r" b="b" t="t" l="l"/>
              <a:pathLst>
                <a:path h="1625022" w="1625021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</a:path>
                <a:path h="1625022" w="1625021"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</a:path>
              </a:pathLst>
            </a:custGeom>
            <a:solidFill>
              <a:schemeClr val="accent1">
                <a:alpha val="100000"/>
                <a:lumMod val="95000"/>
              </a:schemeClr>
            </a:solidFill>
            <a:ln/>
          </p:spPr>
        </p:sp>
        <p:sp>
          <p:nvSpPr>
            <p:cNvPr name="AutoShape 12" id="12"/>
            <p:cNvSpPr/>
            <p:nvPr/>
          </p:nvSpPr>
          <p:spPr>
            <a:xfrm rot="0">
              <a:off x="1133886" y="1135811"/>
              <a:ext cx="1261638" cy="1261638"/>
            </a:xfrm>
            <a:prstGeom prst="roundRect">
              <a:avLst>
                <a:gd fmla="val 8841" name="adj"/>
              </a:avLst>
            </a:prstGeom>
            <a:noFill/>
            <a:ln/>
          </p:spPr>
        </p:sp>
        <p:sp>
          <p:nvSpPr>
            <p:cNvPr name="AutoShape 13" id="13"/>
            <p:cNvSpPr/>
            <p:nvPr/>
          </p:nvSpPr>
          <p:spPr>
            <a:xfrm rot="0">
              <a:off x="1221928" y="1223852"/>
              <a:ext cx="1085633" cy="1085633"/>
            </a:xfrm>
            <a:prstGeom prst="roundRect">
              <a:avLst>
                <a:gd fmla="val 9566" name="adj"/>
              </a:avLst>
            </a:prstGeom>
            <a:noFill/>
            <a:ln/>
          </p:spPr>
        </p:sp>
      </p:grpSp>
      <p:sp>
        <p:nvSpPr>
          <p:cNvPr name="Freeform 14" id="14"/>
          <p:cNvSpPr/>
          <p:nvPr/>
        </p:nvSpPr>
        <p:spPr>
          <a:xfrm rot="0">
            <a:off x="1342916" y="1576096"/>
            <a:ext cx="843579" cy="577491"/>
          </a:xfrm>
          <a:custGeom>
            <a:avLst/>
            <a:gdLst/>
            <a:ahLst/>
            <a:cxnLst/>
            <a:rect r="r" b="b" t="t" l="l"/>
            <a:pathLst>
              <a:path h="2131" w="3113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</a:path>
              <a:path h="2131" w="3113"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</a:path>
              <a:path h="2131" w="3113"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6032113" y="5184323"/>
            <a:ext cx="2429542" cy="1127284"/>
          </a:xfrm>
          <a:custGeom>
            <a:avLst/>
            <a:gdLst/>
            <a:ahLst/>
            <a:cxnLst/>
            <a:rect r="r" b="b" t="t" l="l"/>
            <a:pathLst>
              <a:path h="135" w="292">
                <a:moveTo>
                  <a:pt x="130" y="19"/>
                </a:moveTo>
                <a:cubicBezTo>
                  <a:pt x="75" y="38"/>
                  <a:pt x="31" y="73"/>
                  <a:pt x="0" y="118"/>
                </a:cubicBezTo>
                <a:cubicBezTo>
                  <a:pt x="52" y="134"/>
                  <a:pt x="108" y="135"/>
                  <a:pt x="163" y="116"/>
                </a:cubicBezTo>
                <a:cubicBezTo>
                  <a:pt x="218" y="97"/>
                  <a:pt x="262" y="61"/>
                  <a:pt x="292" y="17"/>
                </a:cubicBezTo>
                <a:cubicBezTo>
                  <a:pt x="241" y="0"/>
                  <a:pt x="184" y="0"/>
                  <a:pt x="130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3" id="3"/>
          <p:cNvSpPr/>
          <p:nvPr/>
        </p:nvSpPr>
        <p:spPr>
          <a:xfrm rot="0">
            <a:off x="6032113" y="4073042"/>
            <a:ext cx="1515142" cy="2095595"/>
          </a:xfrm>
          <a:custGeom>
            <a:avLst/>
            <a:gdLst/>
            <a:ahLst/>
            <a:cxnLst/>
            <a:rect r="r" b="b" t="t" l="l"/>
            <a:pathLst>
              <a:path h="251" w="182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0">
            <a:off x="3612763" y="5184323"/>
            <a:ext cx="2419350" cy="1127284"/>
          </a:xfrm>
          <a:custGeom>
            <a:avLst/>
            <a:gdLst/>
            <a:ahLst/>
            <a:cxnLst/>
            <a:rect r="r" b="b" t="t" l="l"/>
            <a:pathLst>
              <a:path h="135" w="291">
                <a:moveTo>
                  <a:pt x="162" y="19"/>
                </a:moveTo>
                <a:cubicBezTo>
                  <a:pt x="217" y="38"/>
                  <a:pt x="261" y="73"/>
                  <a:pt x="291" y="118"/>
                </a:cubicBezTo>
                <a:cubicBezTo>
                  <a:pt x="240" y="134"/>
                  <a:pt x="184" y="135"/>
                  <a:pt x="129" y="116"/>
                </a:cubicBezTo>
                <a:cubicBezTo>
                  <a:pt x="74" y="97"/>
                  <a:pt x="30" y="61"/>
                  <a:pt x="0" y="17"/>
                </a:cubicBezTo>
                <a:cubicBezTo>
                  <a:pt x="51" y="0"/>
                  <a:pt x="108" y="0"/>
                  <a:pt x="162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0">
            <a:off x="4527163" y="4073042"/>
            <a:ext cx="1513713" cy="2095595"/>
          </a:xfrm>
          <a:custGeom>
            <a:avLst/>
            <a:gdLst/>
            <a:ahLst/>
            <a:cxnLst/>
            <a:rect r="r" b="b" t="t" l="l"/>
            <a:pathLst>
              <a:path h="251" w="182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0">
            <a:off x="5609203" y="3588886"/>
            <a:ext cx="856012" cy="2579751"/>
          </a:xfrm>
          <a:custGeom>
            <a:avLst/>
            <a:gdLst/>
            <a:ahLst/>
            <a:cxnLst/>
            <a:rect r="r" b="b" t="t" l="l"/>
            <a:pathLst>
              <a:path h="309" w="103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463378" y="4535812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9597" y="5004954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将文章提交至zgbyswxvip@163.com，邮件主题注明“投稿-文章标题-姓名-单位-联系电话”。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88216" y="2422580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等待审核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74435" y="2891723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等待期刊编辑或专家对文章进行审核，通常需要1-2个月的时间。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540944" y="1591726"/>
            <a:ext cx="3020092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录用通知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64095" y="2060868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若文章通过审核，期刊编辑会发送录用通知，并告知具体的出版时间和期号。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261908" y="2422580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版面费支付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248127" y="2891723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作者需按照通知要求支付版面费，并按照规定将稿件排版、格式等调整至符合要求。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14029" y="4535812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发表与寄送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00248" y="5004954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文章发表后，期刊会寄送样刊给作者，通常需等待1-2个月的时间。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794737" y="526600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527163" y="439679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607298" y="4073042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697625" y="439679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495431" y="526600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571585" y="1029917"/>
            <a:ext cx="8686800" cy="13430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b="true" sz="84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97052" y="2763839"/>
            <a:ext cx="8024317" cy="187261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45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Freeform 4" id="4"/>
          <p:cNvSpPr/>
          <p:nvPr/>
        </p:nvSpPr>
        <p:spPr>
          <a:xfrm rot="0">
            <a:off x="3033917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1097052" y="5602490"/>
            <a:ext cx="3105150" cy="4667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77000"/>
              </a:lnSpc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Chapter</a:t>
            </a:r>
          </a:p>
        </p:txBody>
      </p:sp>
      <p:cxnSp>
        <p:nvCxnSpPr>
          <p:cNvPr name="Connector 6" id="6"/>
          <p:cNvCxnSpPr/>
          <p:nvPr/>
        </p:nvCxnSpPr>
        <p:spPr>
          <a:xfrm>
            <a:off x="3377035" y="5849950"/>
            <a:ext cx="8820012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Freeform 7" id="7"/>
          <p:cNvSpPr/>
          <p:nvPr/>
        </p:nvSpPr>
        <p:spPr>
          <a:xfrm rot="0">
            <a:off x="2862358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8" id="8"/>
          <p:cNvSpPr/>
          <p:nvPr/>
        </p:nvSpPr>
        <p:spPr>
          <a:xfrm rot="0">
            <a:off x="2690798" y="5678391"/>
            <a:ext cx="343119" cy="34311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AutoShape 9" id="9"/>
          <p:cNvSpPr/>
          <p:nvPr/>
        </p:nvSpPr>
        <p:spPr>
          <a:xfrm rot="0">
            <a:off x="1097052" y="1098977"/>
            <a:ext cx="1335306" cy="1335306"/>
          </a:xfrm>
          <a:prstGeom prst="roundRect">
            <a:avLst>
              <a:gd fmla="val 8841" name="adj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ln/>
          <a:effectLst>
            <a:outerShdw dir="2700000" blurRad="203200" dist="101600">
              <a:srgbClr val="000000">
                <a:alpha val="30000"/>
              </a:srgbClr>
            </a:outerShdw>
          </a:effectLst>
        </p:spPr>
      </p:sp>
      <p:grpSp>
        <p:nvGrpSpPr>
          <p:cNvPr name="Group 10" id="10"/>
          <p:cNvGrpSpPr/>
          <p:nvPr/>
        </p:nvGrpSpPr>
        <p:grpSpPr>
          <a:xfrm rot="0">
            <a:off x="1133886" y="1135811"/>
            <a:ext cx="1261638" cy="1261638"/>
            <a:chOff x="1133886" y="1135811"/>
            <a:chExt cx="1261638" cy="1261638"/>
          </a:xfrm>
        </p:grpSpPr>
        <p:sp>
          <p:nvSpPr>
            <p:cNvPr name="Freeform 11" id="11"/>
            <p:cNvSpPr/>
            <p:nvPr/>
          </p:nvSpPr>
          <p:spPr>
            <a:xfrm rot="0">
              <a:off x="1133886" y="1135811"/>
              <a:ext cx="1261638" cy="1261638"/>
            </a:xfrm>
            <a:custGeom>
              <a:avLst/>
              <a:gdLst/>
              <a:ahLst/>
              <a:cxnLst/>
              <a:rect r="r" b="b" t="t" l="l"/>
              <a:pathLst>
                <a:path h="1625022" w="1625021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</a:path>
                <a:path h="1625022" w="1625021"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</a:path>
              </a:pathLst>
            </a:custGeom>
            <a:solidFill>
              <a:schemeClr val="accent1">
                <a:alpha val="100000"/>
                <a:lumMod val="95000"/>
              </a:schemeClr>
            </a:solidFill>
            <a:ln/>
          </p:spPr>
        </p:sp>
        <p:sp>
          <p:nvSpPr>
            <p:cNvPr name="AutoShape 12" id="12"/>
            <p:cNvSpPr/>
            <p:nvPr/>
          </p:nvSpPr>
          <p:spPr>
            <a:xfrm rot="0">
              <a:off x="1133886" y="1135811"/>
              <a:ext cx="1261638" cy="1261638"/>
            </a:xfrm>
            <a:prstGeom prst="roundRect">
              <a:avLst>
                <a:gd fmla="val 8841" name="adj"/>
              </a:avLst>
            </a:prstGeom>
            <a:noFill/>
            <a:ln/>
          </p:spPr>
        </p:sp>
        <p:sp>
          <p:nvSpPr>
            <p:cNvPr name="AutoShape 13" id="13"/>
            <p:cNvSpPr/>
            <p:nvPr/>
          </p:nvSpPr>
          <p:spPr>
            <a:xfrm rot="0">
              <a:off x="1221928" y="1223852"/>
              <a:ext cx="1085633" cy="1085633"/>
            </a:xfrm>
            <a:prstGeom prst="roundRect">
              <a:avLst>
                <a:gd fmla="val 9566" name="adj"/>
              </a:avLst>
            </a:prstGeom>
            <a:noFill/>
            <a:ln/>
          </p:spPr>
        </p:sp>
      </p:grpSp>
      <p:sp>
        <p:nvSpPr>
          <p:cNvPr name="Freeform 14" id="14"/>
          <p:cNvSpPr/>
          <p:nvPr/>
        </p:nvSpPr>
        <p:spPr>
          <a:xfrm rot="0">
            <a:off x="1342916" y="1576096"/>
            <a:ext cx="843579" cy="577491"/>
          </a:xfrm>
          <a:custGeom>
            <a:avLst/>
            <a:gdLst/>
            <a:ahLst/>
            <a:cxnLst/>
            <a:rect r="r" b="b" t="t" l="l"/>
            <a:pathLst>
              <a:path h="2131" w="3113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</a:path>
              <a:path h="2131" w="3113"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</a:path>
              <a:path h="2131" w="3113"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遵守学术规范和道德规范是每位作者的基本责任。请勿一稿多投或抄袭剽窃他人作品，以免损害学术形象和声誉。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通讯方式的重要性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务必提供准确的通讯方式，以便能够及时联系到作者，有任何问题或需要进一步沟通时，能够迅速得到回复。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5349881" y="1255923"/>
            <a:ext cx="1492238" cy="1492238"/>
          </a:xfrm>
          <a:prstGeom prst="roundRect">
            <a:avLst>
              <a:gd fmla="val 8841" name="adj"/>
            </a:avLst>
          </a:prstGeom>
          <a:gradFill>
            <a:gsLst>
              <a:gs pos="0">
                <a:schemeClr val="accent1">
                  <a:alpha val="100000"/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  <a:ln/>
          <a:effectLst>
            <a:outerShdw dir="2700000" blurRad="203200" dist="101600">
              <a:srgbClr val="000000">
                <a:alpha val="30000"/>
              </a:srgbClr>
            </a:outerShdw>
          </a:effectLst>
        </p:spPr>
      </p:sp>
      <p:grpSp>
        <p:nvGrpSpPr>
          <p:cNvPr name="Group 3" id="3"/>
          <p:cNvGrpSpPr/>
          <p:nvPr/>
        </p:nvGrpSpPr>
        <p:grpSpPr>
          <a:xfrm rot="0">
            <a:off x="5391045" y="1297087"/>
            <a:ext cx="1409911" cy="1409911"/>
            <a:chOff x="5391045" y="1297087"/>
            <a:chExt cx="1409911" cy="1409911"/>
          </a:xfrm>
        </p:grpSpPr>
        <p:sp>
          <p:nvSpPr>
            <p:cNvPr name="Freeform 4" id="4"/>
            <p:cNvSpPr/>
            <p:nvPr/>
          </p:nvSpPr>
          <p:spPr>
            <a:xfrm rot="0">
              <a:off x="5391045" y="1297087"/>
              <a:ext cx="1409911" cy="1409911"/>
            </a:xfrm>
            <a:custGeom>
              <a:avLst/>
              <a:gdLst/>
              <a:ahLst/>
              <a:cxnLst/>
              <a:rect r="r" b="b" t="t" l="l"/>
              <a:pathLst>
                <a:path h="1625022" w="1625021">
                  <a:moveTo>
                    <a:pt x="247132" y="108611"/>
                  </a:moveTo>
                  <a:cubicBezTo>
                    <a:pt x="173259" y="108611"/>
                    <a:pt x="113373" y="168497"/>
                    <a:pt x="113373" y="242370"/>
                  </a:cubicBezTo>
                  <a:lnTo>
                    <a:pt x="113373" y="1373126"/>
                  </a:lnTo>
                  <a:cubicBezTo>
                    <a:pt x="113373" y="1446999"/>
                    <a:pt x="173259" y="1506885"/>
                    <a:pt x="247132" y="1506885"/>
                  </a:cubicBezTo>
                  <a:lnTo>
                    <a:pt x="1377888" y="1506885"/>
                  </a:lnTo>
                  <a:cubicBezTo>
                    <a:pt x="1451761" y="1506885"/>
                    <a:pt x="1511647" y="1446999"/>
                    <a:pt x="1511647" y="1373126"/>
                  </a:cubicBezTo>
                  <a:lnTo>
                    <a:pt x="1511647" y="242370"/>
                  </a:lnTo>
                  <a:cubicBezTo>
                    <a:pt x="1511647" y="168497"/>
                    <a:pt x="1451761" y="108611"/>
                    <a:pt x="1377888" y="108611"/>
                  </a:cubicBezTo>
                  <a:close/>
                </a:path>
                <a:path h="1625022" w="1625021">
                  <a:moveTo>
                    <a:pt x="143668" y="0"/>
                  </a:moveTo>
                  <a:lnTo>
                    <a:pt x="1481353" y="0"/>
                  </a:lnTo>
                  <a:cubicBezTo>
                    <a:pt x="1560699" y="0"/>
                    <a:pt x="1625021" y="64322"/>
                    <a:pt x="1625021" y="143668"/>
                  </a:cubicBezTo>
                  <a:lnTo>
                    <a:pt x="1625021" y="1481354"/>
                  </a:lnTo>
                  <a:cubicBezTo>
                    <a:pt x="1625021" y="1560700"/>
                    <a:pt x="1560699" y="1625022"/>
                    <a:pt x="1481353" y="1625022"/>
                  </a:cubicBezTo>
                  <a:lnTo>
                    <a:pt x="143668" y="1625022"/>
                  </a:lnTo>
                  <a:cubicBezTo>
                    <a:pt x="64322" y="1625022"/>
                    <a:pt x="0" y="1560700"/>
                    <a:pt x="0" y="1481354"/>
                  </a:cubicBezTo>
                  <a:lnTo>
                    <a:pt x="0" y="143668"/>
                  </a:lnTo>
                  <a:cubicBezTo>
                    <a:pt x="0" y="64322"/>
                    <a:pt x="64322" y="0"/>
                    <a:pt x="143668" y="0"/>
                  </a:cubicBezTo>
                </a:path>
              </a:pathLst>
            </a:custGeom>
            <a:solidFill>
              <a:schemeClr val="accent1">
                <a:alpha val="100000"/>
                <a:lumMod val="95000"/>
              </a:schemeClr>
            </a:solidFill>
            <a:ln/>
          </p:spPr>
        </p:sp>
        <p:sp>
          <p:nvSpPr>
            <p:cNvPr name="AutoShape 5" id="5"/>
            <p:cNvSpPr/>
            <p:nvPr/>
          </p:nvSpPr>
          <p:spPr>
            <a:xfrm rot="0">
              <a:off x="5391045" y="1297087"/>
              <a:ext cx="1409911" cy="1409911"/>
            </a:xfrm>
            <a:prstGeom prst="roundRect">
              <a:avLst>
                <a:gd fmla="val 8841" name="adj"/>
              </a:avLst>
            </a:prstGeom>
            <a:noFill/>
            <a:ln/>
          </p:spPr>
        </p:sp>
        <p:sp>
          <p:nvSpPr>
            <p:cNvPr name="AutoShape 6" id="6"/>
            <p:cNvSpPr/>
            <p:nvPr/>
          </p:nvSpPr>
          <p:spPr>
            <a:xfrm rot="0">
              <a:off x="5489433" y="1395475"/>
              <a:ext cx="1213222" cy="1213222"/>
            </a:xfrm>
            <a:prstGeom prst="roundRect">
              <a:avLst>
                <a:gd fmla="val 9566" name="adj"/>
              </a:avLst>
            </a:prstGeom>
            <a:noFill/>
            <a:ln/>
          </p:spPr>
        </p:sp>
      </p:grpSp>
      <p:sp>
        <p:nvSpPr>
          <p:cNvPr name="Freeform 7" id="7"/>
          <p:cNvSpPr/>
          <p:nvPr/>
        </p:nvSpPr>
        <p:spPr>
          <a:xfrm rot="0">
            <a:off x="5624640" y="1789116"/>
            <a:ext cx="942720" cy="645361"/>
          </a:xfrm>
          <a:custGeom>
            <a:avLst/>
            <a:gdLst/>
            <a:ahLst/>
            <a:cxnLst/>
            <a:rect r="r" b="b" t="t" l="l"/>
            <a:pathLst>
              <a:path h="2131" w="3113">
                <a:moveTo>
                  <a:pt x="3057" y="497"/>
                </a:moveTo>
                <a:cubicBezTo>
                  <a:pt x="1582" y="5"/>
                  <a:pt x="1582" y="5"/>
                  <a:pt x="1582" y="5"/>
                </a:cubicBezTo>
                <a:cubicBezTo>
                  <a:pt x="1565" y="0"/>
                  <a:pt x="1547" y="0"/>
                  <a:pt x="1531" y="5"/>
                </a:cubicBezTo>
                <a:cubicBezTo>
                  <a:pt x="56" y="497"/>
                  <a:pt x="56" y="497"/>
                  <a:pt x="56" y="497"/>
                </a:cubicBezTo>
                <a:cubicBezTo>
                  <a:pt x="23" y="508"/>
                  <a:pt x="0" y="539"/>
                  <a:pt x="0" y="574"/>
                </a:cubicBezTo>
                <a:cubicBezTo>
                  <a:pt x="0" y="610"/>
                  <a:pt x="23" y="641"/>
                  <a:pt x="56" y="652"/>
                </a:cubicBezTo>
                <a:cubicBezTo>
                  <a:pt x="492" y="797"/>
                  <a:pt x="492" y="797"/>
                  <a:pt x="492" y="797"/>
                </a:cubicBezTo>
                <a:cubicBezTo>
                  <a:pt x="492" y="1230"/>
                  <a:pt x="492" y="1230"/>
                  <a:pt x="492" y="1230"/>
                </a:cubicBezTo>
                <a:cubicBezTo>
                  <a:pt x="492" y="1252"/>
                  <a:pt x="500" y="1272"/>
                  <a:pt x="515" y="1288"/>
                </a:cubicBezTo>
                <a:cubicBezTo>
                  <a:pt x="530" y="1302"/>
                  <a:pt x="875" y="1639"/>
                  <a:pt x="1556" y="1639"/>
                </a:cubicBezTo>
                <a:cubicBezTo>
                  <a:pt x="1804" y="1639"/>
                  <a:pt x="2036" y="1595"/>
                  <a:pt x="2244" y="1507"/>
                </a:cubicBezTo>
                <a:cubicBezTo>
                  <a:pt x="2285" y="1489"/>
                  <a:pt x="2305" y="1441"/>
                  <a:pt x="2287" y="1399"/>
                </a:cubicBezTo>
                <a:cubicBezTo>
                  <a:pt x="2270" y="1358"/>
                  <a:pt x="2222" y="1338"/>
                  <a:pt x="2180" y="1356"/>
                </a:cubicBezTo>
                <a:cubicBezTo>
                  <a:pt x="1992" y="1435"/>
                  <a:pt x="1782" y="1475"/>
                  <a:pt x="1557" y="1475"/>
                </a:cubicBezTo>
                <a:cubicBezTo>
                  <a:pt x="1238" y="1475"/>
                  <a:pt x="1004" y="1393"/>
                  <a:pt x="863" y="1324"/>
                </a:cubicBezTo>
                <a:cubicBezTo>
                  <a:pt x="759" y="1272"/>
                  <a:pt x="689" y="1221"/>
                  <a:pt x="656" y="1193"/>
                </a:cubicBezTo>
                <a:cubicBezTo>
                  <a:pt x="656" y="852"/>
                  <a:pt x="656" y="852"/>
                  <a:pt x="656" y="852"/>
                </a:cubicBezTo>
                <a:cubicBezTo>
                  <a:pt x="1531" y="1144"/>
                  <a:pt x="1531" y="1144"/>
                  <a:pt x="1531" y="1144"/>
                </a:cubicBezTo>
                <a:cubicBezTo>
                  <a:pt x="1539" y="1146"/>
                  <a:pt x="1548" y="1148"/>
                  <a:pt x="1557" y="1148"/>
                </a:cubicBezTo>
                <a:cubicBezTo>
                  <a:pt x="1565" y="1148"/>
                  <a:pt x="1574" y="1146"/>
                  <a:pt x="1583" y="1144"/>
                </a:cubicBezTo>
                <a:cubicBezTo>
                  <a:pt x="2458" y="852"/>
                  <a:pt x="2458" y="852"/>
                  <a:pt x="2458" y="852"/>
                </a:cubicBezTo>
                <a:cubicBezTo>
                  <a:pt x="2458" y="998"/>
                  <a:pt x="2458" y="998"/>
                  <a:pt x="2458" y="998"/>
                </a:cubicBezTo>
                <a:cubicBezTo>
                  <a:pt x="2362" y="1032"/>
                  <a:pt x="2294" y="1123"/>
                  <a:pt x="2294" y="1230"/>
                </a:cubicBezTo>
                <a:cubicBezTo>
                  <a:pt x="2294" y="1330"/>
                  <a:pt x="2354" y="1416"/>
                  <a:pt x="2440" y="1454"/>
                </a:cubicBezTo>
                <a:cubicBezTo>
                  <a:pt x="2296" y="2029"/>
                  <a:pt x="2296" y="2029"/>
                  <a:pt x="2296" y="2029"/>
                </a:cubicBezTo>
                <a:cubicBezTo>
                  <a:pt x="2290" y="2053"/>
                  <a:pt x="2296" y="2080"/>
                  <a:pt x="2311" y="2099"/>
                </a:cubicBezTo>
                <a:cubicBezTo>
                  <a:pt x="2327" y="2119"/>
                  <a:pt x="2351" y="2131"/>
                  <a:pt x="2376" y="2131"/>
                </a:cubicBezTo>
                <a:cubicBezTo>
                  <a:pt x="2704" y="2131"/>
                  <a:pt x="2704" y="2131"/>
                  <a:pt x="2704" y="2131"/>
                </a:cubicBezTo>
                <a:cubicBezTo>
                  <a:pt x="2729" y="2131"/>
                  <a:pt x="2753" y="2119"/>
                  <a:pt x="2768" y="2099"/>
                </a:cubicBezTo>
                <a:cubicBezTo>
                  <a:pt x="2784" y="2080"/>
                  <a:pt x="2789" y="2053"/>
                  <a:pt x="2783" y="2029"/>
                </a:cubicBezTo>
                <a:cubicBezTo>
                  <a:pt x="2639" y="1454"/>
                  <a:pt x="2639" y="1454"/>
                  <a:pt x="2639" y="1454"/>
                </a:cubicBezTo>
                <a:cubicBezTo>
                  <a:pt x="2725" y="1416"/>
                  <a:pt x="2785" y="1330"/>
                  <a:pt x="2785" y="1230"/>
                </a:cubicBezTo>
                <a:cubicBezTo>
                  <a:pt x="2785" y="1123"/>
                  <a:pt x="2717" y="1032"/>
                  <a:pt x="2622" y="998"/>
                </a:cubicBezTo>
                <a:cubicBezTo>
                  <a:pt x="2622" y="797"/>
                  <a:pt x="2622" y="797"/>
                  <a:pt x="2622" y="797"/>
                </a:cubicBezTo>
                <a:cubicBezTo>
                  <a:pt x="3057" y="652"/>
                  <a:pt x="3057" y="652"/>
                  <a:pt x="3057" y="652"/>
                </a:cubicBezTo>
                <a:cubicBezTo>
                  <a:pt x="3091" y="641"/>
                  <a:pt x="3113" y="610"/>
                  <a:pt x="3113" y="574"/>
                </a:cubicBezTo>
                <a:cubicBezTo>
                  <a:pt x="3113" y="539"/>
                  <a:pt x="3091" y="508"/>
                  <a:pt x="3057" y="497"/>
                </a:cubicBezTo>
                <a:close/>
              </a:path>
              <a:path h="2131" w="3113">
                <a:moveTo>
                  <a:pt x="2540" y="1148"/>
                </a:moveTo>
                <a:cubicBezTo>
                  <a:pt x="2585" y="1148"/>
                  <a:pt x="2621" y="1184"/>
                  <a:pt x="2621" y="1230"/>
                </a:cubicBezTo>
                <a:cubicBezTo>
                  <a:pt x="2621" y="1275"/>
                  <a:pt x="2585" y="1312"/>
                  <a:pt x="2540" y="1312"/>
                </a:cubicBezTo>
                <a:cubicBezTo>
                  <a:pt x="2494" y="1312"/>
                  <a:pt x="2458" y="1275"/>
                  <a:pt x="2458" y="1230"/>
                </a:cubicBezTo>
                <a:cubicBezTo>
                  <a:pt x="2458" y="1184"/>
                  <a:pt x="2494" y="1148"/>
                  <a:pt x="2540" y="1148"/>
                </a:cubicBezTo>
                <a:close/>
              </a:path>
              <a:path h="2131" w="3113">
                <a:moveTo>
                  <a:pt x="2481" y="1967"/>
                </a:moveTo>
                <a:cubicBezTo>
                  <a:pt x="2540" y="1731"/>
                  <a:pt x="2540" y="1731"/>
                  <a:pt x="2540" y="1731"/>
                </a:cubicBezTo>
                <a:cubicBezTo>
                  <a:pt x="2599" y="1967"/>
                  <a:pt x="2599" y="1967"/>
                  <a:pt x="2599" y="1967"/>
                </a:cubicBezTo>
                <a:cubicBezTo>
                  <a:pt x="2481" y="1967"/>
                  <a:pt x="2481" y="1967"/>
                  <a:pt x="2481" y="1967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1570" y="493"/>
                  <a:pt x="1570" y="493"/>
                  <a:pt x="1570" y="493"/>
                </a:cubicBezTo>
                <a:cubicBezTo>
                  <a:pt x="1525" y="486"/>
                  <a:pt x="1483" y="516"/>
                  <a:pt x="1476" y="561"/>
                </a:cubicBezTo>
                <a:cubicBezTo>
                  <a:pt x="1469" y="605"/>
                  <a:pt x="1499" y="648"/>
                  <a:pt x="1543" y="655"/>
                </a:cubicBezTo>
                <a:cubicBezTo>
                  <a:pt x="2201" y="765"/>
                  <a:pt x="2201" y="765"/>
                  <a:pt x="2201" y="765"/>
                </a:cubicBezTo>
                <a:cubicBezTo>
                  <a:pt x="1557" y="979"/>
                  <a:pt x="1557" y="979"/>
                  <a:pt x="1557" y="979"/>
                </a:cubicBezTo>
                <a:cubicBezTo>
                  <a:pt x="341" y="574"/>
                  <a:pt x="341" y="574"/>
                  <a:pt x="341" y="574"/>
                </a:cubicBezTo>
                <a:cubicBezTo>
                  <a:pt x="1557" y="169"/>
                  <a:pt x="1557" y="169"/>
                  <a:pt x="1557" y="169"/>
                </a:cubicBezTo>
                <a:cubicBezTo>
                  <a:pt x="2772" y="574"/>
                  <a:pt x="2772" y="574"/>
                  <a:pt x="2772" y="574"/>
                </a:cubicBezTo>
                <a:cubicBezTo>
                  <a:pt x="2533" y="654"/>
                  <a:pt x="2533" y="654"/>
                  <a:pt x="2533" y="654"/>
                </a:cubicBezTo>
                <a:close/>
              </a:path>
              <a:path h="2131" w="3113">
                <a:moveTo>
                  <a:pt x="2533" y="654"/>
                </a:moveTo>
                <a:cubicBezTo>
                  <a:pt x="2533" y="654"/>
                  <a:pt x="2533" y="654"/>
                  <a:pt x="2533" y="654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2614613" y="4724739"/>
            <a:ext cx="6962775" cy="5143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376488" y="3347599"/>
            <a:ext cx="7439025" cy="1266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56000"/>
              </a:lnSpc>
            </a:pPr>
            <a:r>
              <a:rPr lang="en-US" b="true" sz="9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FFFFFF"/>
      </a:dk1>
      <a:lt1>
        <a:srgbClr val="505462"/>
      </a:lt1>
      <a:dk2>
        <a:srgbClr val="02B9A4"/>
      </a:dk2>
      <a:lt2>
        <a:srgbClr val="757884"/>
      </a:lt2>
      <a:accent1>
        <a:srgbClr val="02B9A4"/>
      </a:accent1>
      <a:accent2>
        <a:srgbClr val="02B9A4"/>
      </a:accent2>
      <a:accent3>
        <a:srgbClr val="109E95"/>
      </a:accent3>
      <a:accent4>
        <a:srgbClr val="00857D"/>
      </a:accent4>
      <a:accent5>
        <a:srgbClr val="00766F"/>
      </a:accent5>
      <a:accent6>
        <a:srgbClr val="00686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