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143" r:id="rId1"/>
    <p:sldMasterId id="2147498180" r:id="rId2"/>
  </p:sldMasterIdLst>
  <p:notesMasterIdLst>
    <p:notesMasterId r:id="rId3"/>
  </p:notesMasterIdLst>
  <p:sldIdLst>
    <p:sldId id="7264" r:id="rId4"/>
    <p:sldId id="7267" r:id="rId5"/>
    <p:sldId id="7270" r:id="rId6"/>
    <p:sldId id="7273" r:id="rId7"/>
    <p:sldId id="7279" r:id="rId9"/>
    <p:sldId id="7282" r:id="rId10"/>
    <p:sldId id="7285" r:id="rId11"/>
    <p:sldId id="7288" r:id="rId12"/>
    <p:sldId id="7294" r:id="rId14"/>
    <p:sldId id="7297" r:id="rId15"/>
    <p:sldId id="7300" r:id="rId16"/>
    <p:sldId id="7303" r:id="rId17"/>
    <p:sldId id="7309" r:id="rId19"/>
    <p:sldId id="7312" r:id="rId20"/>
    <p:sldId id="7315" r:id="rId21"/>
    <p:sldId id="7318" r:id="rId22"/>
    <p:sldId id="7324" r:id="rId24"/>
    <p:sldId id="7327" r:id="rId25"/>
    <p:sldId id="7330" r:id="rId26"/>
    <p:sldId id="7333" r:id="rId27"/>
    <p:sldId id="7336" r:id="rId28"/>
    <p:sldId id="7342" r:id="rId30"/>
    <p:sldId id="7345" r:id="rId31"/>
    <p:sldId id="7348" r:id="rId32"/>
    <p:sldId id="7351" r:id="rId33"/>
    <p:sldId id="7357" r:id="rId35"/>
    <p:sldId id="7360" r:id="rId36"/>
    <p:sldId id="7363" r:id="rId37"/>
    <p:sldId id="7366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44" r:id="rId1"/>
    <p:sldLayoutId id="2147498145" r:id="rId2"/>
    <p:sldLayoutId id="2147498146" r:id="rId3"/>
    <p:sldLayoutId id="2147498147" r:id="rId4"/>
    <p:sldLayoutId id="2147498148" r:id="rId5"/>
    <p:sldLayoutId id="2147498149" r:id="rId6"/>
    <p:sldLayoutId id="2147498150" r:id="rId7"/>
    <p:sldLayoutId id="2147498151" r:id="rId8"/>
    <p:sldLayoutId id="2147498152" r:id="rId9"/>
    <p:sldLayoutId id="2147498153" r:id="rId10"/>
    <p:sldLayoutId id="21474981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181" r:id="rId1"/>
    <p:sldLayoutId id="2147498182" r:id="rId2"/>
    <p:sldLayoutId id="2147498183" r:id="rId3"/>
    <p:sldLayoutId id="2147498184" r:id="rId4"/>
    <p:sldLayoutId id="2147498185" r:id="rId5"/>
    <p:sldLayoutId id="2147498186" r:id="rId6"/>
    <p:sldLayoutId id="2147498187" r:id="rId7"/>
    <p:sldLayoutId id="2147498188" r:id="rId8"/>
    <p:sldLayoutId id="2147498189" r:id="rId9"/>
    <p:sldLayoutId id="2147498190" r:id="rId10"/>
    <p:sldLayoutId id="21474981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tags" Target="../tags/tag211.xml"/><Relationship Id="rId3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企业管理的创业与创新精神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企业管理中的创新精神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企业管理中的创业精神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企业管理中创业与创新精神的结合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企业管理中培养创业与创新精神的途径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企业管理中创业与创新精神的实际应用案例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企业管理中的创业精神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创业精神的重要性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促进企业可持续发展：创业精神是企业持续发展的动力源泉，能够推动企业不断适应市场变化，实现长期稳定发展。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激发创新活力：创业精神能够激发员工的创新活力，推动企业不断进行产品研发、市场开拓和商业模式创新。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增强企业竞争力：创业精神有助于企业在激烈的市场竞争中脱颖而出，通过不断创新提高自身竞争力。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培养企业家精神：创业精神是企业家精神的重要组成部分，能够激发企业家的创新意识和冒险精神，推动企业不断向前发展。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企业管理中的创业精神体现</a:t>
            </a:r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勇于冒险，敢于尝试新事物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不断学习，提升自身能力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关注市场动态，把握商机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团队合作，共同实现目标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创业精神对企业管理的影响</a:t>
            </a:r>
            <a:endParaRPr altLang="en-US" lang="zh-CN"/>
          </a:p>
        </p:txBody>
      </p:sp>
      <p:sp>
        <p:nvSpPr>
          <p:cNvPr id="1049240" name="正文"/>
          <p:cNvSpPr txBox="1"/>
          <p:nvPr>
            <p:custDataLst>
              <p:tags r:id="rId1"/>
            </p:custDataLst>
          </p:nvPr>
        </p:nvSpPr>
        <p:spPr>
          <a:xfrm>
            <a:off x="3160452" y="5526391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标题"/>
          <p:cNvSpPr txBox="1"/>
          <p:nvPr>
            <p:custDataLst>
              <p:tags r:id="rId2"/>
            </p:custDataLst>
          </p:nvPr>
        </p:nvSpPr>
        <p:spPr>
          <a:xfrm>
            <a:off x="3160452" y="5056499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提升企业形象：创业精神展现出企业的创新、拼搏和担当精神，有助于提升企业的形象和品牌价值。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44" name="正文"/>
          <p:cNvSpPr txBox="1"/>
          <p:nvPr>
            <p:custDataLst>
              <p:tags r:id="rId3"/>
            </p:custDataLst>
          </p:nvPr>
        </p:nvSpPr>
        <p:spPr>
          <a:xfrm>
            <a:off x="3164283" y="4296755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标题"/>
          <p:cNvSpPr txBox="1"/>
          <p:nvPr>
            <p:custDataLst>
              <p:tags r:id="rId4"/>
            </p:custDataLst>
          </p:nvPr>
        </p:nvSpPr>
        <p:spPr>
          <a:xfrm>
            <a:off x="3164283" y="3826225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推动企业转型：在竞争激烈的市场环境下，创业精神能够帮助企业不断适应变化，推动企业转型和升级。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48" name="正文"/>
          <p:cNvSpPr txBox="1"/>
          <p:nvPr>
            <p:custDataLst>
              <p:tags r:id="rId5"/>
            </p:custDataLst>
          </p:nvPr>
        </p:nvSpPr>
        <p:spPr>
          <a:xfrm>
            <a:off x="3160452" y="1834930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标题"/>
          <p:cNvSpPr txBox="1"/>
          <p:nvPr>
            <p:custDataLst>
              <p:tags r:id="rId6"/>
            </p:custDataLst>
          </p:nvPr>
        </p:nvSpPr>
        <p:spPr>
          <a:xfrm>
            <a:off x="3160452" y="1364400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激发创新活力：创业精神能够激发企业员工的创新思维，为企业带来新的发展机遇和竞争优势。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252" name="正文"/>
          <p:cNvSpPr txBox="1"/>
          <p:nvPr>
            <p:custDataLst>
              <p:tags r:id="rId7"/>
            </p:custDataLst>
          </p:nvPr>
        </p:nvSpPr>
        <p:spPr>
          <a:xfrm>
            <a:off x="3164283" y="3065843"/>
            <a:ext cx="5867903" cy="651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标题"/>
          <p:cNvSpPr txBox="1"/>
          <p:nvPr>
            <p:custDataLst>
              <p:tags r:id="rId8"/>
            </p:custDataLst>
          </p:nvPr>
        </p:nvSpPr>
        <p:spPr>
          <a:xfrm>
            <a:off x="3164283" y="2594674"/>
            <a:ext cx="5867903" cy="434340"/>
          </a:xfrm>
          <a:prstGeom prst="rect"/>
          <a:noFill/>
        </p:spPr>
        <p:txBody>
          <a:bodyPr anchor="b" bIns="0" lIns="0" rIns="0" rtlCol="0" tIns="0" wrap="square">
            <a:normAutofit fontScale="69091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促进团队协作：创业精神强调团队合作和共同奋斗，有助于增强企业内部的团队协作和凝聚力。 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企业管理中的创新精神</a:t>
            </a:r>
            <a:endParaRPr altLang="en-US" dirty="0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创新精神的重要性</a:t>
            </a:r>
            <a:endParaRPr altLang="en-US" lang="zh-CN"/>
          </a:p>
        </p:txBody>
      </p:sp>
      <p:sp>
        <p:nvSpPr>
          <p:cNvPr id="10493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创新是企业发展的核心动力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创新能够提高企业的竞争力和市场份额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创新能够激发员工的创造力和工作热情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创新能够推动企业的可持续发展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企业管理中的创新精神体现</a:t>
            </a:r>
            <a:endParaRPr altLang="en-US" lang="zh-CN"/>
          </a:p>
        </p:txBody>
      </p:sp>
      <p:sp>
        <p:nvSpPr>
          <p:cNvPr id="10494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创新思维：具备前瞻性和突破性的思维方式，能够发现并解决问题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创新文化：营造开放、包容、创新的企业文化，激发员工创造力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创新市场：不断开拓新市场，满足客户需求，提高市场份额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创新组织：建立灵活、高效、扁平化的组织结构，鼓励员工创新和尝试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创新技术：积极引进和研发新技术，提高企业核心竞争力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创新精神对企业管理的影响</a:t>
            </a:r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创新精神是企业发展的核心动力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创新精神有助于提高企业竞争力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创新精神有助于推动企业转型升级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5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创新精神有助于提升企业品牌形象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企业管理中创业与创新精神的结合</a:t>
            </a:r>
            <a:endParaRPr altLang="en-US" dirty="0" lang="zh-CN"/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创业与创新精神结合的必要性</a:t>
            </a:r>
            <a:endParaRPr altLang="en-US" lang="zh-CN"/>
          </a:p>
        </p:txBody>
      </p:sp>
      <p:sp>
        <p:nvSpPr>
          <p:cNvPr id="10496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创业与创新精神结合是企业持续发展的保障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创业精神是企业发展的动力源泉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创新精神是企业保持竞争力的关键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创业与创新精神结合有助于企业应对市场变化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企业管理中创业与创新精神结合的实践</a:t>
            </a:r>
            <a:endParaRPr altLang="en-US" lang="zh-CN"/>
          </a:p>
        </p:txBody>
      </p:sp>
      <p:sp>
        <p:nvSpPr>
          <p:cNvPr id="10497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创业精神在企业管理中的体现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创新精神在企业管理中的体现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创业与创新精神结合的实践案例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创业与创新精神结合对企业发展的影响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创业与创新精神结合对企业管理的意义</a:t>
            </a:r>
            <a:endParaRPr altLang="en-US" lang="zh-CN"/>
          </a:p>
        </p:txBody>
      </p:sp>
      <p:sp>
        <p:nvSpPr>
          <p:cNvPr id="10497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推动企业持续发展：创业精神激发企业不断开拓新市场、新业务，创新精神则推动企业不断优化产品和服务，实现持续发展。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提升企业核心竞争力：创业与创新精神的结合有助于企业在激烈的市场竞争中脱颖而出，形成独特竞争优势。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增强企业凝聚力：创业与创新精神能够激发员工的积极性和创造力，增强企业的凝聚力和向心力。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促进企业转型升级：在快速变化的市场环境中，创业与创新精神的结合有助于企业及时调整战略，实现转型升级。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企业管理中培养创业与创新精神的途径</a:t>
            </a:r>
            <a:endParaRPr altLang="en-US" dirty="0" lang="zh-CN"/>
          </a:p>
        </p:txBody>
      </p:sp>
      <p:sp>
        <p:nvSpPr>
          <p:cNvPr id="10498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建立鼓励创新的企业文化</a:t>
            </a:r>
            <a:endParaRPr altLang="en-US" lang="zh-CN"/>
          </a:p>
        </p:txBody>
      </p:sp>
      <p:sp>
        <p:nvSpPr>
          <p:cNvPr id="1049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培养员工对创新的热情和动力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鼓励员工提出新想法和创意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奖励创新和发明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营造开放和包容的创新氛围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提供员工培训和发展机会</a:t>
            </a:r>
            <a:endParaRPr altLang="en-US" lang="zh-CN"/>
          </a:p>
        </p:txBody>
      </p:sp>
      <p:sp>
        <p:nvSpPr>
          <p:cNvPr id="10500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培训课程：提供创业和创新方面的培训课程，提高员工的专业技能和创新能力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奖励机制：设立奖励机制，对具有创业和创新精神的员工给予奖励和晋升机会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团队合作：加强团队合作，鼓励员工之间的交流和合作，共同推动企业的发展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实践机会：鼓励员工参与实际项目，提供实践机会，培养员工的创业精神和创新能力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500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明确目标：设定明确、具体、可衡量的目标，激发员工的积极性和创造力。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奖励机制：建立合理的奖励机制，包括物质奖励和精神奖励，以激励员工不断追求卓越和创新。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培训和发展：提供培训和发展机会，帮助员工提升技能和知识，增强自信心和创新能力。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鼓励尝试和失败：鼓励员工尝试新的想法和方法，即使失败了也要给予鼓励和支持，培养员工的创新意识和勇气。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鼓励员工提出创新性想法和实践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建立开放的企业文化：鼓励员工敢于表达自己的想法，提供宽松的创新环境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提供培训和支持：帮助员工提升创新能力，提供必要的资源和支持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建立激励机制：通过奖励等方式激励员工提出创新性想法，提高员工的积极性和参与度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实践创新项目：鼓励员工将创新性想法付诸实践，提供必要的支持和资源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企业管理中创业与创新精神的实际应用案例</a:t>
            </a:r>
            <a:endParaRPr altLang="en-US" dirty="0" lang="zh-CN"/>
          </a:p>
        </p:txBody>
      </p:sp>
      <p:sp>
        <p:nvSpPr>
          <p:cNvPr id="1050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成功企业案例介绍</a:t>
            </a:r>
            <a:endParaRPr altLang="en-US" lang="zh-CN"/>
          </a:p>
        </p:txBody>
      </p:sp>
      <p:sp>
        <p:nvSpPr>
          <p:cNvPr id="10502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阿里巴巴：通过创新和创业精神，从一个小型电商公司发展成为全球最大的电子商务平台之一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腾讯：不断推出新产品和服务，如微信、腾讯云等，通过创新和创业精神保持市场领先地位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华为：通过持续的技术创新和创业精神，成为全球领先的通信技术公司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特斯拉：通过创新和创业精神，成功颠覆了传统汽车行业，成为全球领先的电动汽车制造商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失败企业案例分析</a:t>
            </a:r>
            <a:endParaRPr altLang="en-US" lang="zh-CN"/>
          </a:p>
        </p:txBody>
      </p:sp>
      <p:sp>
        <p:nvSpPr>
          <p:cNvPr id="105031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教训总结：从失败中汲取的经验教训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2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失败原因：导致企业失败的关键因素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创新点：该企业在创业过程中所采取的创新措施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4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创业背景：企业创立的初衷和目标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从成功和失败中学习的经验教训</a:t>
            </a:r>
            <a:endParaRPr altLang="en-US" lang="zh-CN"/>
          </a:p>
        </p:txBody>
      </p:sp>
      <p:sp>
        <p:nvSpPr>
          <p:cNvPr id="105038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成功案例：介绍一些企业在创业或创新过程中取得成功的实际应用案例，并分析其成功的原因和经验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经验总结：从成功和失败的案例中总结出一些经验教训，如如何把握市场机遇、如何管理团队、如何应对挑战等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教训反思：对失败案例进行深入反思，思考如何避免类似错误，并从中学到更多经验和教训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失败案例：介绍一些企业在创业或创新过程中失败的实际应用案例，并分析其失败的原因和教训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未来企业管理中创业与创新精神的发展趋势</a:t>
            </a:r>
            <a:endParaRPr altLang="en-US" dirty="0" lang="zh-CN"/>
          </a:p>
        </p:txBody>
      </p:sp>
      <p:sp>
        <p:nvSpPr>
          <p:cNvPr id="1050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技术创新对企业管理的推动作用</a:t>
            </a:r>
            <a:endParaRPr altLang="en-US" lang="zh-CN"/>
          </a:p>
        </p:txBody>
      </p:sp>
      <p:sp>
        <p:nvSpPr>
          <p:cNvPr id="10505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技术创新提升企业管理效率：通过引入先进的技术手段，如人工智能、大数据等，可以优化企业管理流程，提高决策效率和准确性。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促进企业商业模式创新：技术创新可以改变企业的商业模式，如电子商务、共享经济等，从而为企业创造新的增长点。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增强企业竞争力：通过技术创新，企业可以开发出更具竞争力的产品和服务，从而在市场上获得更大的份额。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推动企业组织变革：技术创新要求企业组织更加灵活、高效，从而推动企业组织结构的变革，以适应新的市场环境。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全球化趋势下的企业管理挑战与机遇</a:t>
            </a:r>
            <a:endParaRPr altLang="en-US" lang="zh-CN"/>
          </a:p>
        </p:txBody>
      </p:sp>
      <p:sp>
        <p:nvSpPr>
          <p:cNvPr id="10506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全球化背景下的企业管理挑战：跨国竞争、文化差异、技术更新等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全球化背景下的企业管理机遇：市场拓展、资源共享、技术创新等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应对挑战与抓住机遇的策略：加强跨文化交流、推动技术创新、优化资源配置等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未来发展趋势：全球化趋势下的企业管理将更加注重创新、开放和合作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可持续发展理念在企业管理中的应用</a:t>
            </a:r>
            <a:endParaRPr altLang="en-US" lang="zh-CN"/>
          </a:p>
        </p:txBody>
      </p:sp>
      <p:sp>
        <p:nvSpPr>
          <p:cNvPr id="10506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可持续发展理念在企业管理中的重要性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可持续发展理念的定义和内涵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未来企业管理中创业与创新精神的发展趋势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可持续发展理念在企业管理中的应用案例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2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6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2023-12-19T12:08:07Z</dcterms:created>
  <dcterms:modified xsi:type="dcterms:W3CDTF">2023-12-19T12:08:07Z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a2241f6981e2483897789455d896d75c_21</vt:lpwstr>
  </property>
</Properties>
</file>