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631" r:id="rId1"/>
    <p:sldMasterId id="2147489668" r:id="rId2"/>
  </p:sldMasterIdLst>
  <p:notesMasterIdLst>
    <p:notesMasterId r:id="rId3"/>
  </p:notesMasterIdLst>
  <p:sldIdLst>
    <p:sldId id="2907" r:id="rId4"/>
    <p:sldId id="2910" r:id="rId5"/>
    <p:sldId id="2913" r:id="rId6"/>
    <p:sldId id="2916" r:id="rId7"/>
    <p:sldId id="2919" r:id="rId8"/>
    <p:sldId id="2922" r:id="rId9"/>
    <p:sldId id="2925" r:id="rId10"/>
    <p:sldId id="2928" r:id="rId11"/>
    <p:sldId id="2931" r:id="rId12"/>
    <p:sldId id="2934" r:id="rId13"/>
    <p:sldId id="2937" r:id="rId14"/>
    <p:sldId id="2940" r:id="rId15"/>
    <p:sldId id="2943" r:id="rId16"/>
    <p:sldId id="2946" r:id="rId17"/>
    <p:sldId id="2949" r:id="rId18"/>
    <p:sldId id="2952" r:id="rId19"/>
    <p:sldId id="2955" r:id="rId20"/>
    <p:sldId id="2958" r:id="rId21"/>
    <p:sldId id="2961" r:id="rId22"/>
    <p:sldId id="2964" r:id="rId23"/>
    <p:sldId id="2967" r:id="rId24"/>
    <p:sldId id="2970" r:id="rId25"/>
    <p:sldId id="2973" r:id="rId26"/>
    <p:sldId id="2976" r:id="rId27"/>
    <p:sldId id="2979" r:id="rId28"/>
    <p:sldId id="298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32" r:id="rId1"/>
    <p:sldLayoutId id="2147489633" r:id="rId2"/>
    <p:sldLayoutId id="2147489634" r:id="rId3"/>
    <p:sldLayoutId id="2147489635" r:id="rId4"/>
    <p:sldLayoutId id="2147489636" r:id="rId5"/>
    <p:sldLayoutId id="2147489637" r:id="rId6"/>
    <p:sldLayoutId id="2147489638" r:id="rId7"/>
    <p:sldLayoutId id="2147489639" r:id="rId8"/>
    <p:sldLayoutId id="2147489640" r:id="rId9"/>
    <p:sldLayoutId id="2147489641" r:id="rId10"/>
    <p:sldLayoutId id="21474896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69" r:id="rId1"/>
    <p:sldLayoutId id="2147489670" r:id="rId2"/>
    <p:sldLayoutId id="2147489671" r:id="rId3"/>
    <p:sldLayoutId id="2147489672" r:id="rId4"/>
    <p:sldLayoutId id="2147489673" r:id="rId5"/>
    <p:sldLayoutId id="2147489674" r:id="rId6"/>
    <p:sldLayoutId id="2147489675" r:id="rId7"/>
    <p:sldLayoutId id="2147489676" r:id="rId8"/>
    <p:sldLayoutId id="2147489677" r:id="rId9"/>
    <p:sldLayoutId id="2147489678" r:id="rId10"/>
    <p:sldLayoutId id="21474896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tags" Target="../tags/tag157.xml"/><Relationship Id="rId22" Type="http://schemas.openxmlformats.org/officeDocument/2006/relationships/tags" Target="../tags/tag158.xml"/><Relationship Id="rId23" Type="http://schemas.openxmlformats.org/officeDocument/2006/relationships/tags" Target="../tags/tag159.xml"/><Relationship Id="rId24" Type="http://schemas.openxmlformats.org/officeDocument/2006/relationships/tags" Target="../tags/tag160.xml"/><Relationship Id="rId25" Type="http://schemas.openxmlformats.org/officeDocument/2006/relationships/tags" Target="../tags/tag161.xml"/><Relationship Id="rId26" Type="http://schemas.openxmlformats.org/officeDocument/2006/relationships/tags" Target="../tags/tag162.xml"/><Relationship Id="rId27" Type="http://schemas.openxmlformats.org/officeDocument/2006/relationships/tags" Target="../tags/tag163.xml"/><Relationship Id="rId28" Type="http://schemas.openxmlformats.org/officeDocument/2006/relationships/tags" Target="../tags/tag164.xml"/><Relationship Id="rId29" Type="http://schemas.openxmlformats.org/officeDocument/2006/relationships/tags" Target="../tags/tag165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促进初中学生跨学科思维与综合运用能力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跨学科思维的重要性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初中学生跨学科思维现状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培养跨学科思维的方法和途径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学校和教师的角色与责任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家庭和社会的影响和支持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跨学科思维的重要性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488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跨学科思维能够帮助学生更好地适应未来社会，因为现实生活中的问题往往需要综合运用多个学科的知识来解决。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在科技快速发展的时代，跨学科思维能够帮助学生更好地理解和应用新技术，从而更好地应对未来的挑战。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培养跨学科思维有助于提高学生的创新能力，因为不同学科的知识和思维方式往往能够相互启发，激发学生的创造力。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拥有跨学科思维的学生更容易适应不断变化的工作环境，因为他们能够更快地学习新的知识和技能，更好地应对职业发展的挑战。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提高个人综合素质和竞争力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跨学科思维有助于培养学生的创新能力和问题解决能力，使其在未来的职业生涯中更具优势。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跨学科思维能够帮助学生掌握多种知识和技能，提高个人综合素质。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具备跨学科思维的学生更能够适应未来社会的发展变化，提高自身的竞争力。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跨学科思维能够帮助学生更好地理解和应对现实生活中的复杂问题，提高其社会责任感和参与度。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促进创新和解决问题的能力</a:t>
            </a:r>
            <a:endParaRPr altLang="en-US" lang="zh-CN"/>
          </a:p>
        </p:txBody>
      </p:sp>
      <p:sp>
        <p:nvSpPr>
          <p:cNvPr id="10490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跨学科思维能够帮助学生发现不同学科之间的联系，激发创新灵感。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跨学科思维能够帮助学生适应未来社会的发展需求，更好地应对挑战。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跨学科思维能够培养学生的批判性思维和创造性解决问题的能力。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跨学科思维能够帮助学生解决复杂问题，提高综合运用能力。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初中学生跨学科思维现状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学科之间缺乏联系和整合</a:t>
            </a:r>
            <a:endParaRPr altLang="en-US" lang="zh-CN"/>
          </a:p>
        </p:txBody>
      </p:sp>
      <p:sp>
        <p:nvSpPr>
          <p:cNvPr id="10491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学生缺乏对不同学科之间联系的认识，难以形成完整的知识体系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不同学科知识体系独立，缺乏有效的整合机制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教师教学方法单一，难以引导学生进行跨学科思考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考试评价制度过于注重单一学科知识，缺乏对跨学科思维的考察和评价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知识体系碎片化，缺乏整体观念</a:t>
            </a:r>
            <a:endParaRPr altLang="en-US" lang="zh-CN"/>
          </a:p>
        </p:txBody>
      </p:sp>
      <p:sp>
        <p:nvSpPr>
          <p:cNvPr id="10492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学生在不同学科间缺乏联系，难以形成完整的知识体系。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学生对整体性思维和综合运用能力缺乏认识和训练，难以形成跨学科的思维方式。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学生在学习过程中缺乏对知识进行系统化整理的能力，导致知识体系碎片化。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学生对学科内容的理解往往停留在表面，难以深入探究各学科之间的内在联系。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思维方式单一，缺乏创新和批判性思维</a:t>
            </a:r>
            <a:endParaRPr altLang="en-US" lang="zh-CN"/>
          </a:p>
        </p:txBody>
      </p:sp>
      <p:sp>
        <p:nvSpPr>
          <p:cNvPr id="10493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初中学生普遍存在思维方式单一的问题，缺乏多角度思考和解决问题的能力。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学生在面对问题时往往习惯于依赖课本和老师，缺乏独立思考和创新意识。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初中学生普遍缺乏批判性思维，对于信息和知识的判断力较弱，容易受到外界干扰。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跨学科思维与综合运用能力是当前教育改革的重要方向，需要引起学校和教师的重视。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培养跨学科思维的方法和途径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建立全面的知识体系，打破学科壁垒</a:t>
            </a:r>
            <a:endParaRPr altLang="en-US" lang="zh-CN"/>
          </a:p>
        </p:txBody>
      </p:sp>
      <p:sp>
        <p:nvSpPr>
          <p:cNvPr id="10493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建立跨学科的知识体系：整合不同学科的知识，形成完整的知识结构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促进知识迁移：引导学生将所学知识运用到实际生活中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培养综合运用能力：鼓励学生综合运用所学知识解决实际问题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打破学科壁垒：鼓励学科交叉，培养跨学科的思维方式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鼓励自主学习和合作学习，促进知识交流和碰撞</a:t>
            </a:r>
            <a:endParaRPr altLang="en-US" lang="zh-CN"/>
          </a:p>
        </p:txBody>
      </p:sp>
      <p:sp>
        <p:nvSpPr>
          <p:cNvPr id="10494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自主学习：鼓励学生自主选择学习内容，培养主动学习和独立思考的能力。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合作学习：通过小组讨论、协作完成任务等方式，培养学生的合作精神和沟通能力。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知识交流：鼓励学生分享学习心得和知识，促进知识的交流和传播。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知识碰撞：通过不同学科知识的交叉融合，激发学生的创新思维和综合运用能力。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开展跨学科项目式学习和实践活动，提高综合运用能力</a:t>
            </a:r>
            <a:endParaRPr altLang="en-US" lang="zh-CN"/>
          </a:p>
        </p:txBody>
      </p:sp>
      <p:sp>
        <p:nvSpPr>
          <p:cNvPr id="10495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开展项目式学习：引导学生自主选择感兴趣的跨学科项目，培养问题解决能力和创新思维。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组织实践活动：通过实地考察、实验探究等方式，让学生亲身体验跨学科知识的应用，提高动手能力和团队合作意识。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促进知识整合：引导学生发现不同学科之间的联系，培养跨学科整合能力，形成完整的知识体系。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提高综合运用能力：通过项目式学习和实践活动，让学生学会将所学知识运用到实际生活中，提高解决实际问题的能力。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培养创新和批判性思维，鼓励学生提出问题和解决问题</a:t>
            </a:r>
            <a:endParaRPr altLang="en-US" lang="zh-CN"/>
          </a:p>
        </p:txBody>
      </p:sp>
      <p:sp>
        <p:nvSpPr>
          <p:cNvPr id="104960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培养创新思维：鼓励学生尝试新的方法和思路，激发创造力和想象力。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培养批判性思维：教导学生学会分析、判断和评价信息，不盲目接受观点。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鼓励提出问题：引导学生发现问题并提出问题，培养好奇心和探究精神。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解决问题的方法：教授学生解决问题的技巧和策略，培养实际操作能力。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学校和教师的角色与责任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提供跨学科的课程和教学资源</a:t>
            </a:r>
            <a:endParaRPr altLang="en-US" lang="zh-CN"/>
          </a:p>
        </p:txBody>
      </p:sp>
      <p:sp>
        <p:nvSpPr>
          <p:cNvPr id="10496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学校应设置多样化的课程，涵盖不同领域的知识，以激发学生的兴趣和好奇心。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教师需具备跨学科的知识和教学方法，能够引导学生发现不同学科之间的联系，培养他们的跨学科思维。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学校应提供丰富的教学资源，如图书、软件、实验器材等，以支持教师的跨学科教学和学生的自主学习。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教师需根据学生的需求和兴趣，灵活运用各种教学资源，设计出具有挑战性和实用性的跨学科任务。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8333"/>
          </a:bodyPr>
          <a:p>
            <a:r>
              <a:rPr altLang="en-US" lang="zh-CN"/>
              <a:t>建立多元化的评价体系，鼓励学生展示跨学科成果</a:t>
            </a:r>
            <a:endParaRPr altLang="en-US" lang="zh-CN"/>
          </a:p>
        </p:txBody>
      </p:sp>
      <p:sp>
        <p:nvSpPr>
          <p:cNvPr id="10497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学校应积极开展跨学科的课程和活动，培养学生的综合运用能力，促进学生的全面发展。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学校应建立多元化的评价体系，关注学生的综合素质和跨学科思维，而非单一的学科成绩。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教师需鼓励学生展示自己的跨学科成果，提供平台和机会让学生展示自己的创新和实践能力。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教师需在课堂教学中注重跨学科知识的整合与运用，引导学生发现不同学科之间的联系，提高综合运用能力。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提高教师跨学科意识和教学能力，促进教师之间的合作与交流</a:t>
            </a:r>
            <a:endParaRPr altLang="en-US" lang="zh-CN"/>
          </a:p>
        </p:txBody>
      </p:sp>
      <p:sp>
        <p:nvSpPr>
          <p:cNvPr id="10498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教师需要具备跨学科意识和教学能力，能够引导学生发现不同学科之间的联系，培养学生的综合运用能力。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学校应该提供相关培训和资源，帮助教师更新观念和知识结构，提高跨学科教学能力。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教师之间应该加强合作与交流，共同探讨跨学科教学的有效方法和策略，提高教学效果。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学校应该建立跨学科教学的评价机制，鼓励教师尝试新的教学方法和手段，提高教学质量。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营造开放和创新的学校文化，鼓励学生参与创新实践活动</a:t>
            </a:r>
            <a:endParaRPr altLang="en-US" lang="zh-CN"/>
          </a:p>
        </p:txBody>
      </p:sp>
      <p:sp>
        <p:nvSpPr>
          <p:cNvPr id="10498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学校应提供多元化的课程和学习资源，鼓励学生探索不同领域的知识。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教师需具备跨学科的教学能力和创新思维，引导学生发现问题并寻求解决方案。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学校应建立创新实践平台，为学生提供参与创新活动的机会，培养其创新意识和实践能力。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学校应营造开放包容的文化氛围，鼓励学生敢于尝试、勇于创新，为其全面发展创造良好的条件。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家庭和社会的影响和支持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家庭教育观念的转变，支持孩子开展跨学科学习和探索</a:t>
            </a:r>
            <a:endParaRPr altLang="en-US" lang="zh-CN"/>
          </a:p>
        </p:txBody>
      </p:sp>
      <p:sp>
        <p:nvSpPr>
          <p:cNvPr id="10499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家长应该支持孩子参加各类有益的学习活动，包括学科竞赛、社会实践等，以提升孩子的综合运用能力。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家长要关注孩子的兴趣和特长，鼓励孩子在喜欢的领域深入探索，同时也要引导孩子理解不同学科之间的联系和整合。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家长需要关注孩子的全面发展，鼓励孩子尝试不同学科的探索和学习。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家长可以通过与孩子共同学习、讨论和参与活动，促进孩子跨学科思维的形成。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社会资源的整合和利用，为跨学科学习提供更多的机会和平台</a:t>
            </a:r>
            <a:endParaRPr altLang="en-US" lang="zh-CN"/>
          </a:p>
        </p:txBody>
      </p:sp>
      <p:sp>
        <p:nvSpPr>
          <p:cNvPr id="105005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家庭和社会应该提供多元化的学习资源，包括图书馆、博物馆、科技馆等，以丰富学生的知识面和视野。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鼓励家长、社区和企事业单位参与学校教育，形成教育合力，共同促进学生的跨学科思维与综合运用能力。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利用现代信息技术手段，如网络课程、在线学习平台等，为学生提供更加便捷的学习途径和交流平台。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政府和社会组织应该加大对跨学科教育的投入和支持，提高教师的专业素养和教学能力，促进学校教育的创新和发展。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社会组织和企业的参与，提供实践和实习机会，促进产学研结合</a:t>
            </a:r>
            <a:endParaRPr altLang="en-US" lang="zh-CN"/>
          </a:p>
        </p:txBody>
      </p:sp>
      <p:sp>
        <p:nvSpPr>
          <p:cNvPr id="10501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政府支持：制定相关政策，鼓励企业参与教育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企业合作：提供实习岗位，促进产学研结合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资金支持：设立奖学金、助学金等，支持学生发展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社会组织：开展各种活动，提供实践机会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媒体宣传的作用，提高全社会对跨学科教育的关注和支持。</a:t>
            </a:r>
            <a:endParaRPr altLang="en-US" lang="zh-CN"/>
          </a:p>
        </p:txBody>
      </p:sp>
      <p:sp>
        <p:nvSpPr>
          <p:cNvPr id="10502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媒体宣传可以引导社会舆论，促进家庭和社会对跨学科教育的支持和投入。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媒体宣传能够提高全社会对跨学科教育的关注度，让更多人了解其重要性和价值。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媒体宣传可以通过报道成功案例和优秀实践，激发全社会对跨学科教育的热情和信心。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媒体宣传能够为跨学科教育提供交流平台，促进教育工作者、学生和家长之间的互动与合作。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5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2024-01-01T07:51:10Z</dcterms:created>
  <dcterms:modified xsi:type="dcterms:W3CDTF">2024-01-01T07:51:10Z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cc286de1d03840848c35d37a5d72f052_21</vt:lpwstr>
  </property>
</Properties>
</file>