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196" r:id="rId1"/>
    <p:sldMasterId id="2147489233" r:id="rId2"/>
  </p:sldMasterIdLst>
  <p:notesMasterIdLst>
    <p:notesMasterId r:id="rId3"/>
  </p:notesMasterIdLst>
  <p:sldIdLst>
    <p:sldId id="2842" r:id="rId4"/>
    <p:sldId id="2846" r:id="rId5"/>
    <p:sldId id="2851" r:id="rId6"/>
    <p:sldId id="2856" r:id="rId7"/>
    <p:sldId id="2863" r:id="rId9"/>
    <p:sldId id="2866" r:id="rId10"/>
    <p:sldId id="2869" r:id="rId11"/>
    <p:sldId id="2872" r:id="rId12"/>
    <p:sldId id="2876" r:id="rId13"/>
    <p:sldId id="2883" r:id="rId15"/>
    <p:sldId id="2886" r:id="rId16"/>
    <p:sldId id="2889" r:id="rId17"/>
    <p:sldId id="2892" r:id="rId18"/>
    <p:sldId id="2896" r:id="rId19"/>
    <p:sldId id="2903" r:id="rId21"/>
    <p:sldId id="2906" r:id="rId22"/>
    <p:sldId id="2909" r:id="rId23"/>
    <p:sldId id="2912" r:id="rId24"/>
    <p:sldId id="2916" r:id="rId25"/>
    <p:sldId id="2923" r:id="rId27"/>
    <p:sldId id="2926" r:id="rId28"/>
    <p:sldId id="2929" r:id="rId29"/>
    <p:sldId id="2932" r:id="rId30"/>
    <p:sldId id="2936" r:id="rId31"/>
    <p:sldId id="2943" r:id="rId33"/>
    <p:sldId id="2946" r:id="rId34"/>
    <p:sldId id="2949" r:id="rId35"/>
    <p:sldId id="2952" r:id="rId36"/>
    <p:sldId id="2955"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0"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dirty="0" lang="zh-CN"/>
          </a:p>
        </p:txBody>
      </p:sp>
      <p:sp>
        <p:nvSpPr>
          <p:cNvPr id="1048624"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197" r:id="rId1"/>
    <p:sldLayoutId id="2147489198" r:id="rId2"/>
    <p:sldLayoutId id="2147489199" r:id="rId3"/>
    <p:sldLayoutId id="2147489200" r:id="rId4"/>
    <p:sldLayoutId id="2147489201" r:id="rId5"/>
    <p:sldLayoutId id="2147489202" r:id="rId6"/>
    <p:sldLayoutId id="2147489203" r:id="rId7"/>
    <p:sldLayoutId id="2147489204" r:id="rId8"/>
    <p:sldLayoutId id="2147489205" r:id="rId9"/>
    <p:sldLayoutId id="2147489206" r:id="rId10"/>
    <p:sldLayoutId id="21474892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9234" r:id="rId1"/>
    <p:sldLayoutId id="2147489235" r:id="rId2"/>
    <p:sldLayoutId id="2147489236" r:id="rId3"/>
    <p:sldLayoutId id="2147489237" r:id="rId4"/>
    <p:sldLayoutId id="2147489238" r:id="rId5"/>
    <p:sldLayoutId id="2147489239" r:id="rId6"/>
    <p:sldLayoutId id="2147489240" r:id="rId7"/>
    <p:sldLayoutId id="2147489241" r:id="rId8"/>
    <p:sldLayoutId id="2147489242" r:id="rId9"/>
    <p:sldLayoutId id="2147489243" r:id="rId10"/>
    <p:sldLayoutId id="21474892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ags" Target="../tags/tag109.xml"/><Relationship Id="rId26" Type="http://schemas.openxmlformats.org/officeDocument/2006/relationships/tags" Target="../tags/tag110.xml"/><Relationship Id="rId27" Type="http://schemas.openxmlformats.org/officeDocument/2006/relationships/slideLayout" Target="../slideLayouts/slideLayout14.xml"/><Relationship Id="rId2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tags" Target="../tags/tag137.xml"/><Relationship Id="rId14" Type="http://schemas.openxmlformats.org/officeDocument/2006/relationships/tags" Target="../tags/tag138.xml"/><Relationship Id="rId15" Type="http://schemas.openxmlformats.org/officeDocument/2006/relationships/tags" Target="../tags/tag139.xml"/><Relationship Id="rId16" Type="http://schemas.openxmlformats.org/officeDocument/2006/relationships/tags" Target="../tags/tag140.xml"/><Relationship Id="rId17" Type="http://schemas.openxmlformats.org/officeDocument/2006/relationships/tags" Target="../tags/tag141.xml"/><Relationship Id="rId18" Type="http://schemas.openxmlformats.org/officeDocument/2006/relationships/tags" Target="../tags/tag142.xml"/><Relationship Id="rId19" Type="http://schemas.openxmlformats.org/officeDocument/2006/relationships/tags" Target="../tags/tag143.xml"/><Relationship Id="rId20" Type="http://schemas.openxmlformats.org/officeDocument/2006/relationships/tags" Target="../tags/tag144.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tags" Target="../tags/tag188.xml"/><Relationship Id="rId14" Type="http://schemas.openxmlformats.org/officeDocument/2006/relationships/tags" Target="../tags/tag189.xml"/><Relationship Id="rId15" Type="http://schemas.openxmlformats.org/officeDocument/2006/relationships/tags" Target="../tags/tag190.xml"/><Relationship Id="rId16" Type="http://schemas.openxmlformats.org/officeDocument/2006/relationships/tags" Target="../tags/tag191.xml"/><Relationship Id="rId17" Type="http://schemas.openxmlformats.org/officeDocument/2006/relationships/tags" Target="../tags/tag192.xml"/><Relationship Id="rId18" Type="http://schemas.openxmlformats.org/officeDocument/2006/relationships/tags" Target="../tags/tag193.xml"/><Relationship Id="rId19" Type="http://schemas.openxmlformats.org/officeDocument/2006/relationships/tags" Target="../tags/tag194.xml"/><Relationship Id="rId20" Type="http://schemas.openxmlformats.org/officeDocument/2006/relationships/tags" Target="../tags/tag195.xml"/><Relationship Id="rId21" Type="http://schemas.openxmlformats.org/officeDocument/2006/relationships/tags" Target="../tags/tag196.xml"/><Relationship Id="rId22" Type="http://schemas.openxmlformats.org/officeDocument/2006/relationships/tags" Target="../tags/tag197.xml"/><Relationship Id="rId23" Type="http://schemas.openxmlformats.org/officeDocument/2006/relationships/tags" Target="../tags/tag198.xml"/><Relationship Id="rId24" Type="http://schemas.openxmlformats.org/officeDocument/2006/relationships/tags" Target="../tags/tag199.xml"/><Relationship Id="rId25" Type="http://schemas.openxmlformats.org/officeDocument/2006/relationships/tags" Target="../tags/tag200.xml"/><Relationship Id="rId26" Type="http://schemas.openxmlformats.org/officeDocument/2006/relationships/tags" Target="../tags/tag201.xml"/><Relationship Id="rId27" Type="http://schemas.openxmlformats.org/officeDocument/2006/relationships/tags" Target="../tags/tag202.xml"/><Relationship Id="rId28" Type="http://schemas.openxmlformats.org/officeDocument/2006/relationships/tags" Target="../tags/tag203.xml"/><Relationship Id="rId29" Type="http://schemas.openxmlformats.org/officeDocument/2006/relationships/tags" Target="../tags/tag204.xml"/><Relationship Id="rId30"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tags" Target="../tags/tag225.xml"/><Relationship Id="rId22" Type="http://schemas.openxmlformats.org/officeDocument/2006/relationships/tags" Target="../tags/tag226.xml"/><Relationship Id="rId23" Type="http://schemas.openxmlformats.org/officeDocument/2006/relationships/tags" Target="../tags/tag227.xml"/><Relationship Id="rId24" Type="http://schemas.openxmlformats.org/officeDocument/2006/relationships/tags" Target="../tags/tag228.xml"/><Relationship Id="rId2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tags" Target="../tags/tag237.xml"/><Relationship Id="rId10" Type="http://schemas.openxmlformats.org/officeDocument/2006/relationships/tags" Target="../tags/tag238.xml"/><Relationship Id="rId11" Type="http://schemas.openxmlformats.org/officeDocument/2006/relationships/tags" Target="../tags/tag239.xml"/><Relationship Id="rId12" Type="http://schemas.openxmlformats.org/officeDocument/2006/relationships/tags" Target="../tags/tag24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tags" Target="../tags/tag260.xml"/><Relationship Id="rId18" Type="http://schemas.openxmlformats.org/officeDocument/2006/relationships/tags" Target="../tags/tag261.xml"/><Relationship Id="rId19" Type="http://schemas.openxmlformats.org/officeDocument/2006/relationships/tags" Target="../tags/tag262.xml"/><Relationship Id="rId20" Type="http://schemas.openxmlformats.org/officeDocument/2006/relationships/tags" Target="../tags/tag263.xml"/><Relationship Id="rId2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tags" Target="../tags/tag335.xml"/><Relationship Id="rId14" Type="http://schemas.openxmlformats.org/officeDocument/2006/relationships/tags" Target="../tags/tag336.xml"/><Relationship Id="rId15" Type="http://schemas.openxmlformats.org/officeDocument/2006/relationships/tags" Target="../tags/tag337.xml"/><Relationship Id="rId16" Type="http://schemas.openxmlformats.org/officeDocument/2006/relationships/tags" Target="../tags/tag338.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tags" Target="../tags/tag344.xml"/><Relationship Id="rId7" Type="http://schemas.openxmlformats.org/officeDocument/2006/relationships/tags" Target="../tags/tag345.xml"/><Relationship Id="rId8" Type="http://schemas.openxmlformats.org/officeDocument/2006/relationships/tags" Target="../tags/tag346.xml"/><Relationship Id="rId9" Type="http://schemas.openxmlformats.org/officeDocument/2006/relationships/tags" Target="../tags/tag347.xml"/><Relationship Id="rId10" Type="http://schemas.openxmlformats.org/officeDocument/2006/relationships/tags" Target="../tags/tag348.xml"/><Relationship Id="rId11" Type="http://schemas.openxmlformats.org/officeDocument/2006/relationships/tags" Target="../tags/tag349.xml"/><Relationship Id="rId12" Type="http://schemas.openxmlformats.org/officeDocument/2006/relationships/tags" Target="../tags/tag350.xml"/><Relationship Id="rId13" Type="http://schemas.openxmlformats.org/officeDocument/2006/relationships/tags" Target="../tags/tag351.xml"/><Relationship Id="rId14" Type="http://schemas.openxmlformats.org/officeDocument/2006/relationships/tags" Target="../tags/tag352.xml"/><Relationship Id="rId15" Type="http://schemas.openxmlformats.org/officeDocument/2006/relationships/tags" Target="../tags/tag353.xml"/><Relationship Id="rId16" Type="http://schemas.openxmlformats.org/officeDocument/2006/relationships/tags" Target="../tags/tag354.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tags" Target="../tags/tag369.xml"/><Relationship Id="rId5" Type="http://schemas.openxmlformats.org/officeDocument/2006/relationships/tags" Target="../tags/tag370.xml"/><Relationship Id="rId6" Type="http://schemas.openxmlformats.org/officeDocument/2006/relationships/tags" Target="../tags/tag371.xml"/><Relationship Id="rId7" Type="http://schemas.openxmlformats.org/officeDocument/2006/relationships/tags" Target="../tags/tag372.xml"/><Relationship Id="rId8" Type="http://schemas.openxmlformats.org/officeDocument/2006/relationships/tags" Target="../tags/tag373.xml"/><Relationship Id="rId9" Type="http://schemas.openxmlformats.org/officeDocument/2006/relationships/tags" Target="../tags/tag374.xml"/><Relationship Id="rId10" Type="http://schemas.openxmlformats.org/officeDocument/2006/relationships/tags" Target="../tags/tag375.xml"/><Relationship Id="rId11" Type="http://schemas.openxmlformats.org/officeDocument/2006/relationships/tags" Target="../tags/tag376.xml"/><Relationship Id="rId12" Type="http://schemas.openxmlformats.org/officeDocument/2006/relationships/tags" Target="../tags/tag377.xml"/><Relationship Id="rId13" Type="http://schemas.openxmlformats.org/officeDocument/2006/relationships/tags" Target="../tags/tag378.xml"/><Relationship Id="rId14" Type="http://schemas.openxmlformats.org/officeDocument/2006/relationships/tags" Target="../tags/tag379.xml"/><Relationship Id="rId15" Type="http://schemas.openxmlformats.org/officeDocument/2006/relationships/tags" Target="../tags/tag380.xml"/><Relationship Id="rId16"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tags" Target="../tags/tag386.xml"/><Relationship Id="rId7" Type="http://schemas.openxmlformats.org/officeDocument/2006/relationships/tags" Target="../tags/tag387.xml"/><Relationship Id="rId8" Type="http://schemas.openxmlformats.org/officeDocument/2006/relationships/tags" Target="../tags/tag388.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tags" Target="../tags/tag392.xml"/><Relationship Id="rId5" Type="http://schemas.openxmlformats.org/officeDocument/2006/relationships/tags" Target="../tags/tag393.xml"/><Relationship Id="rId6" Type="http://schemas.openxmlformats.org/officeDocument/2006/relationships/tags" Target="../tags/tag394.xml"/><Relationship Id="rId7" Type="http://schemas.openxmlformats.org/officeDocument/2006/relationships/tags" Target="../tags/tag395.xml"/><Relationship Id="rId8" Type="http://schemas.openxmlformats.org/officeDocument/2006/relationships/tags" Target="../tags/tag396.xml"/><Relationship Id="rId9" Type="http://schemas.openxmlformats.org/officeDocument/2006/relationships/tags" Target="../tags/tag397.xml"/><Relationship Id="rId10" Type="http://schemas.openxmlformats.org/officeDocument/2006/relationships/tags" Target="../tags/tag398.xml"/><Relationship Id="rId11" Type="http://schemas.openxmlformats.org/officeDocument/2006/relationships/tags" Target="../tags/tag399.xml"/><Relationship Id="rId12" Type="http://schemas.openxmlformats.org/officeDocument/2006/relationships/tags" Target="../tags/tag400.xml"/><Relationship Id="rId13" Type="http://schemas.openxmlformats.org/officeDocument/2006/relationships/tags" Target="../tags/tag401.xml"/><Relationship Id="rId14" Type="http://schemas.openxmlformats.org/officeDocument/2006/relationships/tags" Target="../tags/tag402.xml"/><Relationship Id="rId15" Type="http://schemas.openxmlformats.org/officeDocument/2006/relationships/tags" Target="../tags/tag403.xml"/><Relationship Id="rId16" Type="http://schemas.openxmlformats.org/officeDocument/2006/relationships/tags" Target="../tags/tag404.xml"/><Relationship Id="rId17"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tags" Target="../tags/tag409.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p>
            <a:r>
              <a:rPr altLang="en-US" dirty="0" lang="zh-CN">
                <a:solidFill>
                  <a:schemeClr val="lt1">
                    <a:lumMod val="100000"/>
                  </a:schemeClr>
                </a:solidFill>
              </a:rPr>
              <a:t>市场营销渠道与销售网络</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60080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89145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82360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01.</a:t>
            </a:r>
            <a:endParaRPr b="1" dirty="0" sz="3600" lang="en-US">
              <a:solidFill>
                <a:schemeClr val="accent1"/>
              </a:solidFill>
              <a:latin typeface="+mj-ea"/>
              <a:ea typeface="+mj-ea"/>
            </a:endParaRPr>
          </a:p>
        </p:txBody>
      </p:sp>
      <p:sp>
        <p:nvSpPr>
          <p:cNvPr id="1048816" name="项标题"/>
          <p:cNvSpPr txBox="1"/>
          <p:nvPr>
            <p:custDataLst>
              <p:tags r:id="rId5"/>
            </p:custDataLst>
          </p:nvPr>
        </p:nvSpPr>
        <p:spPr>
          <a:xfrm>
            <a:off x="82360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添加标题</a:t>
            </a:r>
            <a:endParaRPr altLang="en-US" b="1" dirty="0" sz="19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254464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283529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276744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02.</a:t>
            </a:r>
            <a:endParaRPr b="1" dirty="0" sz="36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276744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lt1">
                    <a:lumMod val="100000"/>
                  </a:schemeClr>
                </a:solidFill>
                <a:latin typeface="+mj-ea"/>
                <a:ea typeface="+mj-ea"/>
              </a:rPr>
              <a:t>市场营销渠道</a:t>
            </a:r>
            <a:endParaRPr altLang="en-US" b="1" dirty="0" sz="19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448848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477913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471128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03.</a:t>
            </a:r>
            <a:endParaRPr b="1" dirty="0" sz="3600" lang="en-US">
              <a:solidFill>
                <a:schemeClr val="accent1"/>
              </a:solidFill>
              <a:latin typeface="+mj-ea"/>
              <a:ea typeface="+mj-ea"/>
            </a:endParaRPr>
          </a:p>
        </p:txBody>
      </p:sp>
      <p:sp>
        <p:nvSpPr>
          <p:cNvPr id="1048828" name="项标题"/>
          <p:cNvSpPr txBox="1"/>
          <p:nvPr>
            <p:custDataLst>
              <p:tags r:id="rId13"/>
            </p:custDataLst>
          </p:nvPr>
        </p:nvSpPr>
        <p:spPr>
          <a:xfrm>
            <a:off x="471128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销售网络</a:t>
            </a:r>
            <a:endParaRPr altLang="en-US" b="1" dirty="0" sz="19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643232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672297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6655129" y="3616181"/>
            <a:ext cx="1566798"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04.</a:t>
            </a:r>
            <a:endParaRPr b="1" dirty="0" sz="36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6655129" y="4304798"/>
            <a:ext cx="1566798" cy="994566"/>
          </a:xfrm>
          <a:prstGeom prst="rect"/>
          <a:noFill/>
        </p:spPr>
        <p:txBody>
          <a:bodyPr anchor="t" bIns="0" lIns="0" rIns="0" rtlCol="0" tIns="0" wrap="square">
            <a:normAutofit/>
          </a:bodyPr>
          <a:p>
            <a:pPr>
              <a:lnSpc>
                <a:spcPct val="100000"/>
              </a:lnSpc>
            </a:pPr>
            <a:r>
              <a:rPr altLang="en-US" b="1" dirty="0" sz="1900" lang="zh-CN" spc="300">
                <a:solidFill>
                  <a:schemeClr val="lt1">
                    <a:lumMod val="100000"/>
                  </a:schemeClr>
                </a:solidFill>
                <a:latin typeface="+mj-ea"/>
                <a:ea typeface="+mj-ea"/>
              </a:rPr>
              <a:t>市场营销策略与效果</a:t>
            </a:r>
            <a:endParaRPr altLang="en-US" b="1" dirty="0" sz="19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8376160" y="3001472"/>
            <a:ext cx="1872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8666816" y="5340177"/>
            <a:ext cx="526583"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8598968"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accent1"/>
                </a:solidFill>
                <a:latin typeface="+mj-ea"/>
                <a:ea typeface="+mj-ea"/>
              </a:rPr>
              <a:t>05.</a:t>
            </a:r>
            <a:endParaRPr b="1" dirty="0" sz="3600" lang="en-US">
              <a:solidFill>
                <a:schemeClr val="accent1"/>
              </a:solidFill>
              <a:latin typeface="+mj-ea"/>
              <a:ea typeface="+mj-ea"/>
            </a:endParaRPr>
          </a:p>
        </p:txBody>
      </p:sp>
      <p:sp>
        <p:nvSpPr>
          <p:cNvPr id="1048840" name="项标题"/>
          <p:cNvSpPr txBox="1"/>
          <p:nvPr>
            <p:custDataLst>
              <p:tags r:id="rId21"/>
            </p:custDataLst>
          </p:nvPr>
        </p:nvSpPr>
        <p:spPr>
          <a:xfrm>
            <a:off x="8598968" y="4304798"/>
            <a:ext cx="1566801" cy="994566"/>
          </a:xfrm>
          <a:prstGeom prst="rect"/>
          <a:noFill/>
        </p:spPr>
        <p:txBody>
          <a:bodyPr anchor="t" bIns="0" lIns="0" rIns="0" rtlCol="0" tIns="0" wrap="square">
            <a:normAutofit/>
          </a:bodyPr>
          <a:p>
            <a:pPr>
              <a:lnSpc>
                <a:spcPct val="100000"/>
              </a:lnSpc>
            </a:pPr>
            <a:r>
              <a:rPr altLang="en-US" b="1" dirty="0" sz="1900" lang="zh-CN" spc="300">
                <a:solidFill>
                  <a:schemeClr val="tx1">
                    <a:lumMod val="75000"/>
                    <a:lumOff val="25000"/>
                  </a:schemeClr>
                </a:solidFill>
                <a:latin typeface="+mj-ea"/>
                <a:ea typeface="+mj-ea"/>
              </a:rPr>
              <a:t>销售网络拓展与优化</a:t>
            </a:r>
            <a:endParaRPr altLang="en-US" b="1" dirty="0" sz="1900" lang="zh-CN" spc="300">
              <a:solidFill>
                <a:schemeClr val="tx1">
                  <a:lumMod val="75000"/>
                  <a:lumOff val="25000"/>
                </a:schemeClr>
              </a:solidFill>
              <a:latin typeface="+mj-ea"/>
              <a:ea typeface="+mj-ea"/>
            </a:endParaRPr>
          </a:p>
        </p:txBody>
      </p:sp>
      <p:sp>
        <p:nvSpPr>
          <p:cNvPr id="1048842" name="矩形: 剪去单角 39"/>
          <p:cNvSpPr/>
          <p:nvPr>
            <p:custDataLst>
              <p:tags r:id="rId22"/>
            </p:custDataLst>
          </p:nvPr>
        </p:nvSpPr>
        <p:spPr>
          <a:xfrm flipH="1">
            <a:off x="10320000" y="3001472"/>
            <a:ext cx="1872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3" name="直接连接符 40"/>
          <p:cNvCxnSpPr>
            <a:cxnSpLocks/>
          </p:cNvCxnSpPr>
          <p:nvPr>
            <p:custDataLst>
              <p:tags r:id="rId23"/>
            </p:custDataLst>
          </p:nvPr>
        </p:nvCxnSpPr>
        <p:spPr>
          <a:xfrm>
            <a:off x="10610656" y="5340177"/>
            <a:ext cx="526583"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44" name="序号"/>
          <p:cNvSpPr txBox="1"/>
          <p:nvPr>
            <p:custDataLst>
              <p:tags r:id="rId24"/>
            </p:custDataLst>
          </p:nvPr>
        </p:nvSpPr>
        <p:spPr>
          <a:xfrm>
            <a:off x="10548632" y="3616181"/>
            <a:ext cx="1566801" cy="504190"/>
          </a:xfrm>
          <a:prstGeom prst="rect"/>
          <a:noFill/>
        </p:spPr>
        <p:txBody>
          <a:bodyPr anchor="b" anchorCtr="0" bIns="0" lIns="0" rIns="0" rtlCol="0" tIns="0" wrap="square">
            <a:normAutofit fontScale="90000"/>
          </a:bodyPr>
          <a:p>
            <a:pPr>
              <a:lnSpc>
                <a:spcPct val="100000"/>
              </a:lnSpc>
            </a:pPr>
            <a:r>
              <a:rPr b="1" dirty="0" sz="3600" lang="en-US">
                <a:solidFill>
                  <a:schemeClr val="lt1">
                    <a:lumMod val="100000"/>
                  </a:schemeClr>
                </a:solidFill>
                <a:latin typeface="+mj-ea"/>
                <a:ea typeface="+mj-ea"/>
              </a:rPr>
              <a:t>06.</a:t>
            </a:r>
            <a:endParaRPr b="1" dirty="0" sz="3600" lang="en-US">
              <a:solidFill>
                <a:schemeClr val="lt1">
                  <a:lumMod val="100000"/>
                </a:schemeClr>
              </a:solidFill>
              <a:latin typeface="+mj-ea"/>
              <a:ea typeface="+mj-ea"/>
            </a:endParaRPr>
          </a:p>
        </p:txBody>
      </p:sp>
      <p:sp>
        <p:nvSpPr>
          <p:cNvPr id="1048846" name="项标题"/>
          <p:cNvSpPr txBox="1"/>
          <p:nvPr>
            <p:custDataLst>
              <p:tags r:id="rId25"/>
            </p:custDataLst>
          </p:nvPr>
        </p:nvSpPr>
        <p:spPr>
          <a:xfrm>
            <a:off x="10548632" y="4304798"/>
            <a:ext cx="1566801" cy="994566"/>
          </a:xfrm>
          <a:prstGeom prst="rect"/>
          <a:noFill/>
        </p:spPr>
        <p:txBody>
          <a:bodyPr anchor="t" bIns="0" lIns="0" rIns="0" rtlCol="0" tIns="0" wrap="square">
            <a:normAutofit fontScale="88333"/>
          </a:bodyPr>
          <a:p>
            <a:pPr>
              <a:lnSpc>
                <a:spcPct val="100000"/>
              </a:lnSpc>
            </a:pPr>
            <a:r>
              <a:rPr altLang="en-US" b="1" dirty="0" sz="2400" lang="zh-CN" spc="300">
                <a:solidFill>
                  <a:schemeClr val="lt1">
                    <a:lumMod val="100000"/>
                  </a:schemeClr>
                </a:solidFill>
                <a:latin typeface="+mj-ea"/>
                <a:ea typeface="+mj-ea"/>
              </a:rPr>
              <a:t>市场营销与销售网络协同发展</a:t>
            </a:r>
            <a:endParaRPr altLang="en-US" b="1" dirty="0" sz="2400" lang="zh-CN" spc="300">
              <a:solidFill>
                <a:schemeClr val="lt1">
                  <a:lumMod val="100000"/>
                </a:schemeClr>
              </a:solidFill>
              <a:latin typeface="+mj-ea"/>
              <a:ea typeface="+mj-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0" name="标题"/>
          <p:cNvSpPr>
            <a:spLocks noGrp="1"/>
          </p:cNvSpPr>
          <p:nvPr>
            <p:ph type="title"/>
            <p:custDataLst>
              <p:tags r:id="rId1"/>
            </p:custDataLst>
          </p:nvPr>
        </p:nvSpPr>
        <p:spPr>
          <a:xfrm>
            <a:off x="939798" y="-1"/>
            <a:ext cx="10414002" cy="2114171"/>
          </a:xfrm>
        </p:spPr>
        <p:txBody>
          <a:bodyPr anchor="b">
            <a:normAutofit/>
          </a:bodyPr>
          <a:p>
            <a:r>
              <a:rPr altLang="en-US" dirty="0" lang="zh-CN"/>
              <a:t>单击添加章节标题内容</a:t>
            </a:r>
            <a:endParaRPr altLang="en-US" dirty="0" lang="zh-CN"/>
          </a:p>
        </p:txBody>
      </p:sp>
      <p:sp>
        <p:nvSpPr>
          <p:cNvPr id="10488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4" name="标题"/>
          <p:cNvSpPr>
            <a:spLocks noGrp="1"/>
          </p:cNvSpPr>
          <p:nvPr>
            <p:ph type="title"/>
            <p:custDataLst>
              <p:tags r:id="rId1"/>
            </p:custDataLst>
          </p:nvPr>
        </p:nvSpPr>
        <p:spPr>
          <a:xfrm>
            <a:off x="939798" y="-1"/>
            <a:ext cx="10414002" cy="2114171"/>
          </a:xfrm>
        </p:spPr>
        <p:txBody>
          <a:bodyPr anchor="b">
            <a:normAutofit/>
          </a:bodyPr>
          <a:p>
            <a:r>
              <a:rPr altLang="en-US" dirty="0" lang="zh-CN"/>
              <a:t>市场营销渠道</a:t>
            </a:r>
            <a:endParaRPr altLang="en-US" dirty="0" lang="zh-CN"/>
          </a:p>
        </p:txBody>
      </p:sp>
      <p:sp>
        <p:nvSpPr>
          <p:cNvPr id="104892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p:nvPr>
        </p:nvSpPr>
        <p:spPr/>
        <p:txBody>
          <a:bodyPr/>
          <a:p>
            <a:r>
              <a:rPr altLang="en-US" lang="zh-CN"/>
              <a:t>传统渠道</a:t>
            </a:r>
            <a:endParaRPr altLang="en-US" lang="zh-CN"/>
          </a:p>
        </p:txBody>
      </p:sp>
      <p:sp>
        <p:nvSpPr>
          <p:cNvPr id="104899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特点：具有稳定性、可靠性、可控性等优点，但成本较高、效率较低</a:t>
            </a:r>
            <a:endParaRPr altLang="en-US" sz="1400" lang="zh-CN" spc="150">
              <a:solidFill>
                <a:schemeClr val="tx1"/>
              </a:solidFill>
              <a:effectLst/>
              <a:latin typeface="+mn-ea"/>
              <a:sym typeface="+mn-ea"/>
            </a:endParaRPr>
          </a:p>
        </p:txBody>
      </p:sp>
      <p:sp>
        <p:nvSpPr>
          <p:cNvPr id="104900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定义：传统渠道是指通过实体店铺进行商品销售的渠道</a:t>
            </a:r>
            <a:endParaRPr altLang="en-US" dirty="0" sz="1400" lang="zh-CN" spc="150">
              <a:solidFill>
                <a:schemeClr val="tx1"/>
              </a:solidFill>
              <a:effectLst/>
              <a:latin typeface="+mn-ea"/>
              <a:sym typeface="+mn-ea"/>
            </a:endParaRPr>
          </a:p>
        </p:txBody>
      </p:sp>
      <p:sp>
        <p:nvSpPr>
          <p:cNvPr id="104901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类型：包括批发商、零售商、经销商等</a:t>
            </a:r>
            <a:endParaRPr altLang="en-US" sz="1400" lang="zh-CN" spc="150">
              <a:solidFill>
                <a:schemeClr val="tx1"/>
              </a:solidFill>
              <a:effectLst/>
              <a:latin typeface="+mn-ea"/>
              <a:sym typeface="+mn-ea"/>
            </a:endParaRPr>
          </a:p>
        </p:txBody>
      </p:sp>
      <p:sp>
        <p:nvSpPr>
          <p:cNvPr id="104901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适用范围：适用于需要展示和体验的商品，如服装、家居等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6" name="标题 1"/>
          <p:cNvSpPr>
            <a:spLocks noGrp="1"/>
          </p:cNvSpPr>
          <p:nvPr>
            <p:ph type="title"/>
          </p:nvPr>
        </p:nvSpPr>
        <p:spPr/>
        <p:txBody>
          <a:bodyPr/>
          <a:p>
            <a:r>
              <a:rPr altLang="en-US" lang="zh-CN"/>
              <a:t>线上渠道</a:t>
            </a:r>
            <a:endParaRPr altLang="en-US" lang="zh-CN"/>
          </a:p>
        </p:txBody>
      </p:sp>
      <p:sp>
        <p:nvSpPr>
          <p:cNvPr id="104904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定义：通过互联网平台进行商品销售的渠道</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优势：不受地域限制，覆盖面广，可实现精准营销</a:t>
            </a:r>
            <a:endParaRPr dirty="0" sz="2000" err="1">
              <a:solidFill>
                <a:schemeClr val="tx1">
                  <a:lumMod val="75000"/>
                  <a:lumOff val="25000"/>
                </a:schemeClr>
              </a:solidFill>
              <a:latin typeface="+mn-ea"/>
              <a:ea typeface="+mn-ea"/>
              <a:cs typeface="+mn-ea"/>
              <a:sym typeface="+mn-lt"/>
            </a:endParaRPr>
          </a:p>
        </p:txBody>
      </p:sp>
      <p:sp>
        <p:nvSpPr>
          <p:cNvPr id="104906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7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挑战：需要建立品牌信任度和维护线上客户关系</a:t>
            </a:r>
            <a:endParaRPr dirty="0" sz="2000" err="1">
              <a:solidFill>
                <a:schemeClr val="tx1">
                  <a:lumMod val="75000"/>
                  <a:lumOff val="25000"/>
                </a:schemeClr>
              </a:solidFill>
              <a:latin typeface="+mn-ea"/>
              <a:ea typeface="+mn-ea"/>
              <a:cs typeface="+mn-ea"/>
              <a:sym typeface="+mn-lt"/>
            </a:endParaRPr>
          </a:p>
        </p:txBody>
      </p:sp>
      <p:sp>
        <p:nvSpPr>
          <p:cNvPr id="10490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类型：电商平台、社交媒体、搜索引擎等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0" name="标题 1"/>
          <p:cNvSpPr>
            <a:spLocks noGrp="1"/>
          </p:cNvSpPr>
          <p:nvPr>
            <p:ph type="title"/>
          </p:nvPr>
        </p:nvSpPr>
        <p:spPr/>
        <p:txBody>
          <a:bodyPr/>
          <a:p>
            <a:r>
              <a:rPr altLang="en-US" lang="zh-CN"/>
              <a:t>社交媒体渠道</a:t>
            </a:r>
            <a:endParaRPr altLang="en-US" lang="zh-CN"/>
          </a:p>
        </p:txBody>
      </p:sp>
      <p:sp>
        <p:nvSpPr>
          <p:cNvPr id="104912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定义：社交媒体渠道是指通过社交媒体平台进行产品或服务的推广和销售的渠道</a:t>
            </a:r>
            <a:endParaRPr altLang="en-US" dirty="0" sz="1200" lang="zh-CN" spc="150">
              <a:solidFill>
                <a:schemeClr val="tx1">
                  <a:lumMod val="85000"/>
                  <a:lumOff val="15000"/>
                </a:schemeClr>
              </a:solidFill>
              <a:latin typeface="+mn-ea"/>
              <a:sym typeface="+mn-ea"/>
            </a:endParaRPr>
          </a:p>
        </p:txBody>
      </p:sp>
      <p:sp>
        <p:nvSpPr>
          <p:cNvPr id="104912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特点：社交媒体渠道具有传播速度快、覆盖面广、互动性强、成本低廉等优点</a:t>
            </a:r>
            <a:endParaRPr altLang="en-US" dirty="0" sz="1200" lang="zh-CN" spc="150">
              <a:solidFill>
                <a:schemeClr val="tx1">
                  <a:lumMod val="85000"/>
                  <a:lumOff val="15000"/>
                </a:schemeClr>
              </a:solidFill>
              <a:latin typeface="+mn-ea"/>
              <a:sym typeface="+mn-ea"/>
            </a:endParaRPr>
          </a:p>
        </p:txBody>
      </p:sp>
      <p:sp>
        <p:nvSpPr>
          <p:cNvPr id="104913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常见平台：微信、微博、抖音、快手等</a:t>
            </a:r>
            <a:endParaRPr altLang="en-US" dirty="0" sz="1200" lang="zh-CN" spc="150">
              <a:solidFill>
                <a:schemeClr val="tx1">
                  <a:lumMod val="85000"/>
                  <a:lumOff val="15000"/>
                </a:schemeClr>
              </a:solidFill>
              <a:latin typeface="+mn-ea"/>
              <a:sym typeface="+mn-ea"/>
            </a:endParaRPr>
          </a:p>
        </p:txBody>
      </p:sp>
      <p:sp>
        <p:nvSpPr>
          <p:cNvPr id="104913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营销策略：通过社交媒体平台发布优质内容、与用户互动、开展促销活动等方式吸引潜在客户并促进销售</a:t>
            </a:r>
            <a:endParaRPr altLang="en-US" dirty="0" sz="1200" lang="zh-CN" spc="150">
              <a:solidFill>
                <a:schemeClr val="tx1">
                  <a:lumMod val="85000"/>
                  <a:lumOff val="15000"/>
                </a:schemeClr>
              </a:solidFill>
              <a:latin typeface="+mn-ea"/>
              <a:sym typeface="+mn-ea"/>
            </a:endParaRPr>
          </a:p>
        </p:txBody>
      </p:sp>
      <p:sp>
        <p:nvSpPr>
          <p:cNvPr id="104914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合作伙伴渠道</a:t>
            </a:r>
            <a:endParaRPr altLang="en-US" lang="zh-CN"/>
          </a:p>
        </p:txBody>
      </p:sp>
      <p:sp>
        <p:nvSpPr>
          <p:cNvPr id="104918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定义：合作伙伴渠道是指通过与相关企业或机构建立合作关系，共同推广和销售产品或服务的渠道</a:t>
            </a:r>
            <a:endParaRPr altLang="en-US" dirty="0" sz="1200" lang="zh-CN" spc="150">
              <a:solidFill>
                <a:schemeClr val="tx1">
                  <a:lumMod val="65000"/>
                  <a:lumOff val="35000"/>
                </a:schemeClr>
              </a:solidFill>
              <a:latin typeface="+mn-ea"/>
              <a:sym typeface="+mn-ea"/>
            </a:endParaRPr>
          </a:p>
        </p:txBody>
      </p:sp>
      <p:sp>
        <p:nvSpPr>
          <p:cNvPr id="104918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类型：包括经销商、代理商、零售商等</a:t>
            </a:r>
            <a:endParaRPr altLang="en-US" dirty="0" sz="1200" lang="zh-CN" spc="150">
              <a:solidFill>
                <a:schemeClr val="tx1">
                  <a:lumMod val="65000"/>
                  <a:lumOff val="35000"/>
                </a:schemeClr>
              </a:solidFill>
              <a:latin typeface="+mn-ea"/>
              <a:sym typeface="+mn-ea"/>
            </a:endParaRPr>
          </a:p>
        </p:txBody>
      </p:sp>
      <p:sp>
        <p:nvSpPr>
          <p:cNvPr id="104918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优势：可以扩大销售网络，提高产品或服务的覆盖面和知名度，降低成本，提高效率</a:t>
            </a:r>
            <a:endParaRPr altLang="en-US" dirty="0" sz="1200" lang="zh-CN" spc="150">
              <a:solidFill>
                <a:schemeClr val="tx1">
                  <a:lumMod val="65000"/>
                  <a:lumOff val="35000"/>
                </a:schemeClr>
              </a:solidFill>
              <a:latin typeface="+mn-ea"/>
              <a:sym typeface="+mn-ea"/>
            </a:endParaRPr>
          </a:p>
        </p:txBody>
      </p:sp>
      <p:sp>
        <p:nvSpPr>
          <p:cNvPr id="104918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策略：选择合适的合作伙伴，建立长期稳定的合作关系，共同制定营销策略和推广方案，实现共赢</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0" name="标题"/>
          <p:cNvSpPr>
            <a:spLocks noGrp="1"/>
          </p:cNvSpPr>
          <p:nvPr>
            <p:ph type="title"/>
            <p:custDataLst>
              <p:tags r:id="rId1"/>
            </p:custDataLst>
          </p:nvPr>
        </p:nvSpPr>
        <p:spPr>
          <a:xfrm>
            <a:off x="939798" y="-1"/>
            <a:ext cx="10414002" cy="2114171"/>
          </a:xfrm>
        </p:spPr>
        <p:txBody>
          <a:bodyPr anchor="b">
            <a:normAutofit/>
          </a:bodyPr>
          <a:p>
            <a:r>
              <a:rPr altLang="en-US" dirty="0" lang="zh-CN"/>
              <a:t>销售网络</a:t>
            </a:r>
            <a:endParaRPr altLang="en-US" dirty="0" lang="zh-CN"/>
          </a:p>
        </p:txBody>
      </p:sp>
      <p:sp>
        <p:nvSpPr>
          <p:cNvPr id="104922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2" name="标题 1"/>
          <p:cNvSpPr>
            <a:spLocks noGrp="1"/>
          </p:cNvSpPr>
          <p:nvPr>
            <p:ph type="title"/>
          </p:nvPr>
        </p:nvSpPr>
        <p:spPr/>
        <p:txBody>
          <a:bodyPr/>
          <a:p>
            <a:r>
              <a:rPr altLang="en-US" lang="zh-CN"/>
              <a:t>直营店销售网络</a:t>
            </a:r>
            <a:endParaRPr altLang="en-US" lang="zh-CN"/>
          </a:p>
        </p:txBody>
      </p:sp>
      <p:sp>
        <p:nvSpPr>
          <p:cNvPr id="104929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直营店定义：指由公司直接投资、经营、管理的零售店铺，一般具有较高的品牌知名度和市场影响力。</a:t>
            </a:r>
            <a:endParaRPr altLang="en-US" dirty="0" sz="1200" lang="zh-CN" spc="150">
              <a:solidFill>
                <a:schemeClr val="tx1">
                  <a:lumMod val="85000"/>
                  <a:lumOff val="15000"/>
                </a:schemeClr>
              </a:solidFill>
              <a:latin typeface="+mn-ea"/>
              <a:sym typeface="+mn-ea"/>
            </a:endParaRPr>
          </a:p>
        </p:txBody>
      </p:sp>
      <p:sp>
        <p:nvSpPr>
          <p:cNvPr id="104929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9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直营店特点：统一管理、统一形象、统一营销策略，能够更好地体现品牌形象和企业文化。</a:t>
            </a:r>
            <a:endParaRPr altLang="en-US" dirty="0" sz="1200" lang="zh-CN" spc="150">
              <a:solidFill>
                <a:schemeClr val="tx1">
                  <a:lumMod val="85000"/>
                  <a:lumOff val="15000"/>
                </a:schemeClr>
              </a:solidFill>
              <a:latin typeface="+mn-ea"/>
              <a:sym typeface="+mn-ea"/>
            </a:endParaRPr>
          </a:p>
        </p:txBody>
      </p:sp>
      <p:sp>
        <p:nvSpPr>
          <p:cNvPr id="104930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0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直营店优势：能够直接面对消费者，更好地了解市场需求和消费者反馈，有利于提高产品质量和服务水平。</a:t>
            </a:r>
            <a:endParaRPr altLang="en-US" dirty="0" sz="1200" lang="zh-CN" spc="150">
              <a:solidFill>
                <a:schemeClr val="tx1">
                  <a:lumMod val="85000"/>
                  <a:lumOff val="15000"/>
                </a:schemeClr>
              </a:solidFill>
              <a:latin typeface="+mn-ea"/>
              <a:sym typeface="+mn-ea"/>
            </a:endParaRPr>
          </a:p>
        </p:txBody>
      </p:sp>
      <p:sp>
        <p:nvSpPr>
          <p:cNvPr id="104930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直营店销售网络建设：需要投入大量的人力、物力和财力，需要具备专业的营销和管理团队，同时也需要注重品牌建设和市场推广。</a:t>
            </a:r>
            <a:endParaRPr altLang="en-US" dirty="0" sz="1200" lang="zh-CN" spc="150">
              <a:solidFill>
                <a:schemeClr val="tx1">
                  <a:lumMod val="85000"/>
                  <a:lumOff val="15000"/>
                </a:schemeClr>
              </a:solidFill>
              <a:latin typeface="+mn-ea"/>
              <a:sym typeface="+mn-ea"/>
            </a:endParaRPr>
          </a:p>
        </p:txBody>
      </p:sp>
      <p:sp>
        <p:nvSpPr>
          <p:cNvPr id="104931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1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0" name="标题 1"/>
          <p:cNvSpPr>
            <a:spLocks noGrp="1"/>
          </p:cNvSpPr>
          <p:nvPr>
            <p:ph type="title"/>
          </p:nvPr>
        </p:nvSpPr>
        <p:spPr/>
        <p:txBody>
          <a:bodyPr/>
          <a:p>
            <a:r>
              <a:rPr altLang="en-US" lang="zh-CN"/>
              <a:t>加盟店销售网络</a:t>
            </a:r>
            <a:endParaRPr altLang="en-US" lang="zh-CN"/>
          </a:p>
        </p:txBody>
      </p:sp>
      <p:sp>
        <p:nvSpPr>
          <p:cNvPr id="104935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5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6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6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37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7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38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8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加盟店的定义与特点</a:t>
            </a:r>
            <a:endParaRPr altLang="en-US" dirty="0" sz="1200" lang="zh-CN" spc="150">
              <a:solidFill>
                <a:schemeClr val="tx1">
                  <a:lumMod val="65000"/>
                  <a:lumOff val="35000"/>
                </a:schemeClr>
              </a:solidFill>
              <a:latin typeface="+mn-ea"/>
              <a:sym typeface="+mn-ea"/>
            </a:endParaRPr>
          </a:p>
        </p:txBody>
      </p:sp>
      <p:sp>
        <p:nvSpPr>
          <p:cNvPr id="104939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加盟店的销售网络建设与管理</a:t>
            </a:r>
            <a:endParaRPr altLang="en-US" dirty="0" sz="1200" lang="zh-CN" spc="150">
              <a:solidFill>
                <a:schemeClr val="tx1">
                  <a:lumMod val="65000"/>
                  <a:lumOff val="35000"/>
                </a:schemeClr>
              </a:solidFill>
              <a:latin typeface="+mn-ea"/>
              <a:sym typeface="+mn-ea"/>
            </a:endParaRPr>
          </a:p>
        </p:txBody>
      </p:sp>
      <p:sp>
        <p:nvSpPr>
          <p:cNvPr id="104939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加盟店的优势与劣势分析</a:t>
            </a:r>
            <a:endParaRPr altLang="en-US" dirty="0" sz="1200" lang="zh-CN" spc="150">
              <a:solidFill>
                <a:schemeClr val="tx1">
                  <a:lumMod val="65000"/>
                  <a:lumOff val="35000"/>
                </a:schemeClr>
              </a:solidFill>
              <a:latin typeface="+mn-ea"/>
              <a:sym typeface="+mn-ea"/>
            </a:endParaRPr>
          </a:p>
        </p:txBody>
      </p:sp>
      <p:sp>
        <p:nvSpPr>
          <p:cNvPr id="104939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加盟店的销售模式与流程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8" name="标题 1"/>
          <p:cNvSpPr>
            <a:spLocks noGrp="1"/>
          </p:cNvSpPr>
          <p:nvPr>
            <p:ph type="title"/>
          </p:nvPr>
        </p:nvSpPr>
        <p:spPr/>
        <p:txBody>
          <a:bodyPr/>
          <a:p>
            <a:r>
              <a:rPr altLang="en-US" lang="zh-CN"/>
              <a:t>电商平台销售网络</a:t>
            </a:r>
            <a:endParaRPr altLang="en-US" lang="zh-CN"/>
          </a:p>
        </p:txBody>
      </p:sp>
      <p:sp>
        <p:nvSpPr>
          <p:cNvPr id="1049430" name="对角圆角矩形 52"/>
          <p:cNvSpPr/>
          <p:nvPr>
            <p:custDataLst>
              <p:tags r:id="rId1"/>
            </p:custDataLst>
          </p:nvPr>
        </p:nvSpPr>
        <p:spPr>
          <a:xfrm>
            <a:off x="838200" y="1554408"/>
            <a:ext cx="5036170" cy="1226602"/>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对角圆角矩形 53"/>
          <p:cNvSpPr/>
          <p:nvPr>
            <p:custDataLst>
              <p:tags r:id="rId2"/>
            </p:custDataLst>
          </p:nvPr>
        </p:nvSpPr>
        <p:spPr>
          <a:xfrm>
            <a:off x="838200" y="1427203"/>
            <a:ext cx="504050" cy="480974"/>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4" name="直角三角形 54"/>
          <p:cNvSpPr/>
          <p:nvPr>
            <p:custDataLst>
              <p:tags r:id="rId3"/>
            </p:custDataLst>
          </p:nvPr>
        </p:nvSpPr>
        <p:spPr>
          <a:xfrm>
            <a:off x="1342589" y="1427836"/>
            <a:ext cx="75943" cy="126572"/>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文本框 56"/>
          <p:cNvSpPr txBox="1"/>
          <p:nvPr>
            <p:custDataLst>
              <p:tags r:id="rId4"/>
            </p:custDataLst>
          </p:nvPr>
        </p:nvSpPr>
        <p:spPr>
          <a:xfrm>
            <a:off x="1375498" y="1605670"/>
            <a:ext cx="4302327" cy="1112379"/>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电商平台概述：介绍电商平台的概念、特点及发展历程。</a:t>
            </a:r>
            <a:endParaRPr altLang="en-US" dirty="0" sz="1600" lang="zh-CN">
              <a:solidFill>
                <a:schemeClr val="dk1">
                  <a:lumMod val="80000"/>
                  <a:lumOff val="20000"/>
                </a:schemeClr>
              </a:solidFill>
              <a:latin typeface="+mn-ea"/>
              <a:sym typeface="+mn-ea"/>
            </a:endParaRPr>
          </a:p>
        </p:txBody>
      </p:sp>
      <p:sp>
        <p:nvSpPr>
          <p:cNvPr id="1049438" name="对角圆角矩形 9"/>
          <p:cNvSpPr/>
          <p:nvPr>
            <p:custDataLst>
              <p:tags r:id="rId5"/>
            </p:custDataLst>
          </p:nvPr>
        </p:nvSpPr>
        <p:spPr>
          <a:xfrm>
            <a:off x="6317501" y="1554408"/>
            <a:ext cx="5036170" cy="1226602"/>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对角圆角矩形 10"/>
          <p:cNvSpPr/>
          <p:nvPr>
            <p:custDataLst>
              <p:tags r:id="rId6"/>
            </p:custDataLst>
          </p:nvPr>
        </p:nvSpPr>
        <p:spPr>
          <a:xfrm>
            <a:off x="6317501" y="1427203"/>
            <a:ext cx="504050" cy="480974"/>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2" name="直角三角形 11"/>
          <p:cNvSpPr/>
          <p:nvPr>
            <p:custDataLst>
              <p:tags r:id="rId7"/>
            </p:custDataLst>
          </p:nvPr>
        </p:nvSpPr>
        <p:spPr>
          <a:xfrm>
            <a:off x="6821257" y="1427836"/>
            <a:ext cx="75943" cy="126572"/>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文本框 12"/>
          <p:cNvSpPr txBox="1"/>
          <p:nvPr>
            <p:custDataLst>
              <p:tags r:id="rId8"/>
            </p:custDataLst>
          </p:nvPr>
        </p:nvSpPr>
        <p:spPr>
          <a:xfrm>
            <a:off x="6854166" y="1611998"/>
            <a:ext cx="4302327" cy="1112379"/>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电商平台销售网络构建：阐述如何构建电商平台的销售网络，包括选品、供应商合作、物流配送等方面的内容。</a:t>
            </a:r>
            <a:endParaRPr altLang="zh-CN" dirty="0" lang="en-US">
              <a:solidFill>
                <a:schemeClr val="dk1">
                  <a:lumMod val="80000"/>
                  <a:lumOff val="20000"/>
                </a:schemeClr>
              </a:solidFill>
              <a:latin typeface="+mn-ea"/>
              <a:sym typeface="+mn-ea"/>
            </a:endParaRPr>
          </a:p>
        </p:txBody>
      </p:sp>
      <p:sp>
        <p:nvSpPr>
          <p:cNvPr id="1049446" name="对角圆角矩形 5"/>
          <p:cNvSpPr/>
          <p:nvPr>
            <p:custDataLst>
              <p:tags r:id="rId9"/>
            </p:custDataLst>
          </p:nvPr>
        </p:nvSpPr>
        <p:spPr>
          <a:xfrm>
            <a:off x="838200" y="3221361"/>
            <a:ext cx="5036170" cy="1226602"/>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对角圆角矩形 6"/>
          <p:cNvSpPr/>
          <p:nvPr>
            <p:custDataLst>
              <p:tags r:id="rId10"/>
            </p:custDataLst>
          </p:nvPr>
        </p:nvSpPr>
        <p:spPr>
          <a:xfrm>
            <a:off x="838200" y="3094156"/>
            <a:ext cx="504050" cy="480974"/>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直角三角形 7"/>
          <p:cNvSpPr/>
          <p:nvPr>
            <p:custDataLst>
              <p:tags r:id="rId11"/>
            </p:custDataLst>
          </p:nvPr>
        </p:nvSpPr>
        <p:spPr>
          <a:xfrm>
            <a:off x="1342589" y="3094789"/>
            <a:ext cx="75943" cy="126572"/>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文本框 8"/>
          <p:cNvSpPr txBox="1"/>
          <p:nvPr>
            <p:custDataLst>
              <p:tags r:id="rId12"/>
            </p:custDataLst>
          </p:nvPr>
        </p:nvSpPr>
        <p:spPr>
          <a:xfrm>
            <a:off x="1375498" y="3278951"/>
            <a:ext cx="4302327" cy="1112379"/>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电商平台类型：列举不同类型的电商平台，如B2B、B2C、C2C等。</a:t>
            </a:r>
            <a:endParaRPr altLang="en-US" dirty="0" sz="1600" lang="zh-CN">
              <a:solidFill>
                <a:schemeClr val="dk1">
                  <a:lumMod val="80000"/>
                  <a:lumOff val="20000"/>
                </a:schemeClr>
              </a:solidFill>
              <a:latin typeface="+mn-ea"/>
              <a:sym typeface="+mn-ea"/>
            </a:endParaRPr>
          </a:p>
        </p:txBody>
      </p:sp>
      <p:sp>
        <p:nvSpPr>
          <p:cNvPr id="1049454" name="对角圆角矩形 14"/>
          <p:cNvSpPr/>
          <p:nvPr>
            <p:custDataLst>
              <p:tags r:id="rId13"/>
            </p:custDataLst>
          </p:nvPr>
        </p:nvSpPr>
        <p:spPr>
          <a:xfrm>
            <a:off x="6317501" y="3221361"/>
            <a:ext cx="5036170" cy="1226602"/>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对角圆角矩形 18"/>
          <p:cNvSpPr/>
          <p:nvPr>
            <p:custDataLst>
              <p:tags r:id="rId14"/>
            </p:custDataLst>
          </p:nvPr>
        </p:nvSpPr>
        <p:spPr>
          <a:xfrm>
            <a:off x="6317501" y="3094156"/>
            <a:ext cx="504050" cy="480974"/>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8" name="直角三角形 19"/>
          <p:cNvSpPr/>
          <p:nvPr>
            <p:custDataLst>
              <p:tags r:id="rId15"/>
            </p:custDataLst>
          </p:nvPr>
        </p:nvSpPr>
        <p:spPr>
          <a:xfrm>
            <a:off x="6821257" y="3094789"/>
            <a:ext cx="75943" cy="126572"/>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文本框 20"/>
          <p:cNvSpPr txBox="1"/>
          <p:nvPr>
            <p:custDataLst>
              <p:tags r:id="rId16"/>
            </p:custDataLst>
          </p:nvPr>
        </p:nvSpPr>
        <p:spPr>
          <a:xfrm>
            <a:off x="6854166" y="3278951"/>
            <a:ext cx="4302327" cy="1112379"/>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电商平台销售网络运营：介绍电商平台销售网络的运营策略，如营销推广、客户服务、数据分析等方面的内容。</a:t>
            </a:r>
            <a:endParaRPr altLang="zh-CN" dirty="0" lang="en-US">
              <a:solidFill>
                <a:schemeClr val="dk1">
                  <a:lumMod val="80000"/>
                  <a:lumOff val="20000"/>
                </a:schemeClr>
              </a:solidFill>
              <a:latin typeface="+mn-ea"/>
              <a:sym typeface="+mn-ea"/>
            </a:endParaRPr>
          </a:p>
        </p:txBody>
      </p:sp>
      <p:sp>
        <p:nvSpPr>
          <p:cNvPr id="1049462" name="对角圆角矩形 15"/>
          <p:cNvSpPr/>
          <p:nvPr>
            <p:custDataLst>
              <p:tags r:id="rId17"/>
            </p:custDataLst>
          </p:nvPr>
        </p:nvSpPr>
        <p:spPr>
          <a:xfrm>
            <a:off x="838200" y="4888314"/>
            <a:ext cx="5036170" cy="1226602"/>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4" name="对角圆角矩形 16"/>
          <p:cNvSpPr/>
          <p:nvPr>
            <p:custDataLst>
              <p:tags r:id="rId18"/>
            </p:custDataLst>
          </p:nvPr>
        </p:nvSpPr>
        <p:spPr>
          <a:xfrm>
            <a:off x="838200" y="4760476"/>
            <a:ext cx="504050" cy="480974"/>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直角三角形 17"/>
          <p:cNvSpPr/>
          <p:nvPr>
            <p:custDataLst>
              <p:tags r:id="rId19"/>
            </p:custDataLst>
          </p:nvPr>
        </p:nvSpPr>
        <p:spPr>
          <a:xfrm>
            <a:off x="1342589" y="4756679"/>
            <a:ext cx="75943" cy="126572"/>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文本框 27"/>
          <p:cNvSpPr txBox="1"/>
          <p:nvPr>
            <p:custDataLst>
              <p:tags r:id="rId20"/>
            </p:custDataLst>
          </p:nvPr>
        </p:nvSpPr>
        <p:spPr>
          <a:xfrm>
            <a:off x="1375498" y="4945904"/>
            <a:ext cx="4302327" cy="1112379"/>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电商平台销售模式：分析电商平台的销售模式，如直销、代理、分销等。</a:t>
            </a:r>
            <a:endParaRPr altLang="zh-CN" dirty="0" sz="1600" lang="en-US">
              <a:solidFill>
                <a:schemeClr val="dk1">
                  <a:lumMod val="80000"/>
                  <a:lumOff val="20000"/>
                </a:schemeClr>
              </a:solidFill>
              <a:latin typeface="+mn-ea"/>
              <a:sym typeface="+mn-ea"/>
            </a:endParaRPr>
          </a:p>
        </p:txBody>
      </p:sp>
      <p:sp>
        <p:nvSpPr>
          <p:cNvPr id="1049470" name="对角圆角矩形 22"/>
          <p:cNvSpPr/>
          <p:nvPr>
            <p:custDataLst>
              <p:tags r:id="rId21"/>
            </p:custDataLst>
          </p:nvPr>
        </p:nvSpPr>
        <p:spPr>
          <a:xfrm>
            <a:off x="6317501" y="4888314"/>
            <a:ext cx="5036170" cy="1226602"/>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472" name="对角圆角矩形 23"/>
          <p:cNvSpPr/>
          <p:nvPr>
            <p:custDataLst>
              <p:tags r:id="rId22"/>
            </p:custDataLst>
          </p:nvPr>
        </p:nvSpPr>
        <p:spPr>
          <a:xfrm>
            <a:off x="6317501" y="4760476"/>
            <a:ext cx="504050" cy="480974"/>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直角三角形 24"/>
          <p:cNvSpPr/>
          <p:nvPr>
            <p:custDataLst>
              <p:tags r:id="rId23"/>
            </p:custDataLst>
          </p:nvPr>
        </p:nvSpPr>
        <p:spPr>
          <a:xfrm>
            <a:off x="6821257" y="4756679"/>
            <a:ext cx="75943" cy="126572"/>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文本框 25"/>
          <p:cNvSpPr txBox="1"/>
          <p:nvPr>
            <p:custDataLst>
              <p:tags r:id="rId24"/>
            </p:custDataLst>
          </p:nvPr>
        </p:nvSpPr>
        <p:spPr>
          <a:xfrm>
            <a:off x="6854166" y="4945904"/>
            <a:ext cx="4302327" cy="1112379"/>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电商平台销售网络案例分析：选取一些成功的电商平台销售网络案例，进行深入的分析和探讨。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0" name="标题 1"/>
          <p:cNvSpPr>
            <a:spLocks noGrp="1"/>
          </p:cNvSpPr>
          <p:nvPr>
            <p:ph type="title"/>
          </p:nvPr>
        </p:nvSpPr>
        <p:spPr/>
        <p:txBody>
          <a:bodyPr/>
          <a:p>
            <a:r>
              <a:rPr altLang="en-US" lang="zh-CN"/>
              <a:t>线下活动销售网络</a:t>
            </a:r>
            <a:endParaRPr altLang="en-US" lang="zh-CN"/>
          </a:p>
        </p:txBody>
      </p:sp>
      <p:sp>
        <p:nvSpPr>
          <p:cNvPr id="104951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线下活动类型：展览、研讨会、培训等</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2"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销售网络构建：与相关行业协会、企业合作，共同推广产品</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2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线下活动效果：提高品牌知名度，促进产品销售</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3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4" name="TextBox 2"/>
          <p:cNvSpPr txBox="1"/>
          <p:nvPr>
            <p:custDataLst>
              <p:tags r:id="rId12"/>
            </p:custDataLst>
          </p:nvPr>
        </p:nvSpPr>
        <p:spPr>
          <a:xfrm>
            <a:off x="9021280" y="3068798"/>
            <a:ext cx="2184713" cy="1764137"/>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线下活动与线上活动的结合：通过线下活动吸引潜在客户，引导其关注线上平台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8" name="标题"/>
          <p:cNvSpPr>
            <a:spLocks noGrp="1"/>
          </p:cNvSpPr>
          <p:nvPr>
            <p:ph type="title"/>
            <p:custDataLst>
              <p:tags r:id="rId1"/>
            </p:custDataLst>
          </p:nvPr>
        </p:nvSpPr>
        <p:spPr>
          <a:xfrm>
            <a:off x="939798" y="-1"/>
            <a:ext cx="10414002" cy="2114171"/>
          </a:xfrm>
        </p:spPr>
        <p:txBody>
          <a:bodyPr anchor="b">
            <a:normAutofit/>
          </a:bodyPr>
          <a:p>
            <a:r>
              <a:rPr altLang="en-US" dirty="0" lang="zh-CN"/>
              <a:t>市场营销策略与效果</a:t>
            </a:r>
            <a:endParaRPr altLang="en-US" dirty="0" lang="zh-CN"/>
          </a:p>
        </p:txBody>
      </p:sp>
      <p:sp>
        <p:nvSpPr>
          <p:cNvPr id="104957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40" name="标题 1"/>
          <p:cNvSpPr>
            <a:spLocks noGrp="1"/>
          </p:cNvSpPr>
          <p:nvPr>
            <p:ph type="title"/>
          </p:nvPr>
        </p:nvSpPr>
        <p:spPr/>
        <p:txBody>
          <a:bodyPr/>
          <a:p>
            <a:r>
              <a:rPr altLang="en-US" lang="zh-CN"/>
              <a:t>营销策略制定</a:t>
            </a:r>
            <a:endParaRPr altLang="en-US" lang="zh-CN"/>
          </a:p>
        </p:txBody>
      </p:sp>
      <p:sp>
        <p:nvSpPr>
          <p:cNvPr id="104964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4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目标市场定位：明确目标客户群体，了解客户需求和购买行为</a:t>
            </a:r>
            <a:endParaRPr altLang="en-US" baseline="0" b="0" cap="none" dirty="0" sz="1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6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400" err="1">
                <a:solidFill>
                  <a:schemeClr val="tx1">
                    <a:lumMod val="75000"/>
                    <a:lumOff val="25000"/>
                  </a:schemeClr>
                </a:solidFill>
                <a:latin typeface="+mn-ea"/>
                <a:ea typeface="+mn-ea"/>
                <a:cs typeface="+mn-ea"/>
                <a:sym typeface="+mn-lt"/>
              </a:rPr>
              <a:t>营销组合策略：制定产品、价格、渠道和促销等营销组合策略，以吸引客户并满足市场需求</a:t>
            </a:r>
            <a:endParaRPr dirty="0" sz="1400" err="1">
              <a:solidFill>
                <a:schemeClr val="tx1">
                  <a:lumMod val="75000"/>
                  <a:lumOff val="25000"/>
                </a:schemeClr>
              </a:solidFill>
              <a:latin typeface="+mn-ea"/>
              <a:ea typeface="+mn-ea"/>
              <a:cs typeface="+mn-ea"/>
              <a:sym typeface="+mn-lt"/>
            </a:endParaRPr>
          </a:p>
        </p:txBody>
      </p:sp>
      <p:sp>
        <p:nvSpPr>
          <p:cNvPr id="104966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6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66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6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7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营销计划执行：制定详细的营销计划，包括目标、时间表、预算和执行方案等，以确保营销策略的有效实施</a:t>
            </a:r>
            <a:endParaRPr dirty="0" sz="2000" err="1">
              <a:solidFill>
                <a:schemeClr val="tx1">
                  <a:lumMod val="75000"/>
                  <a:lumOff val="25000"/>
                </a:schemeClr>
              </a:solidFill>
              <a:latin typeface="+mn-ea"/>
              <a:ea typeface="+mn-ea"/>
              <a:cs typeface="+mn-ea"/>
              <a:sym typeface="+mn-lt"/>
            </a:endParaRPr>
          </a:p>
        </p:txBody>
      </p:sp>
      <p:sp>
        <p:nvSpPr>
          <p:cNvPr id="10496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400" lang="zh-CN">
                <a:solidFill>
                  <a:schemeClr val="tx1">
                    <a:lumMod val="75000"/>
                    <a:lumOff val="25000"/>
                  </a:schemeClr>
                </a:solidFill>
                <a:latin typeface="+mn-ea"/>
                <a:ea typeface="+mn-ea"/>
                <a:cs typeface="+mn-ea"/>
                <a:sym typeface="+mn-lt"/>
              </a:rPr>
              <a:t>竞争分析：分析竞争对手的市场表现和营销策略，找出自身优势和不足</a:t>
            </a:r>
            <a:endParaRPr altLang="en-US" dirty="0" sz="14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14" name="标题 1"/>
          <p:cNvSpPr>
            <a:spLocks noGrp="1"/>
          </p:cNvSpPr>
          <p:nvPr>
            <p:ph type="title"/>
          </p:nvPr>
        </p:nvSpPr>
        <p:spPr/>
        <p:txBody>
          <a:bodyPr/>
          <a:p>
            <a:r>
              <a:rPr altLang="en-US" lang="zh-CN"/>
              <a:t>营销策略实施</a:t>
            </a:r>
            <a:endParaRPr altLang="en-US" lang="zh-CN"/>
          </a:p>
        </p:txBody>
      </p:sp>
      <p:sp>
        <p:nvSpPr>
          <p:cNvPr id="104971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1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2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营销策略制定：根据目标市场和竞争环境，制定具体的营销策略</a:t>
            </a:r>
            <a:endParaRPr altLang="en-US" dirty="0" sz="2000" lang="zh-CN" spc="200">
              <a:solidFill>
                <a:schemeClr val="tx1">
                  <a:lumMod val="85000"/>
                  <a:lumOff val="15000"/>
                </a:schemeClr>
              </a:solidFill>
              <a:latin typeface="+mn-ea"/>
              <a:sym typeface="+mn-ea"/>
            </a:endParaRPr>
          </a:p>
        </p:txBody>
      </p:sp>
      <p:sp>
        <p:nvSpPr>
          <p:cNvPr id="104972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2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2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营销策略执行：按照营销策略，开展各项营销活动，如广告宣传、促销活动等</a:t>
            </a:r>
            <a:endParaRPr altLang="en-US" dirty="0" sz="2000" lang="zh-CN" spc="200">
              <a:solidFill>
                <a:schemeClr val="tx1">
                  <a:lumMod val="85000"/>
                  <a:lumOff val="15000"/>
                </a:schemeClr>
              </a:solidFill>
              <a:latin typeface="+mn-ea"/>
              <a:sym typeface="+mn-ea"/>
            </a:endParaRPr>
          </a:p>
        </p:txBody>
      </p:sp>
      <p:sp>
        <p:nvSpPr>
          <p:cNvPr id="104972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3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3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营销策略调整：根据市场反馈和营销效果，及时调整营销策略，以适应市场变化</a:t>
            </a:r>
            <a:endParaRPr altLang="en-US" dirty="0" sz="2000" lang="zh-CN" spc="200">
              <a:solidFill>
                <a:schemeClr val="tx1">
                  <a:lumMod val="85000"/>
                  <a:lumOff val="15000"/>
                </a:schemeClr>
              </a:solidFill>
              <a:latin typeface="+mn-ea"/>
              <a:sym typeface="+mn-ea"/>
            </a:endParaRPr>
          </a:p>
        </p:txBody>
      </p:sp>
      <p:sp>
        <p:nvSpPr>
          <p:cNvPr id="104973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3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3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营销策略评估：对营销策略的实施效果进行评估，总结经验教训，为下一次营销活动提供参考</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72" name="标题 1"/>
          <p:cNvSpPr>
            <a:spLocks noGrp="1"/>
          </p:cNvSpPr>
          <p:nvPr>
            <p:ph type="title"/>
          </p:nvPr>
        </p:nvSpPr>
        <p:spPr/>
        <p:txBody>
          <a:bodyPr/>
          <a:p>
            <a:r>
              <a:rPr altLang="en-US" lang="zh-CN"/>
              <a:t>营销效果评估</a:t>
            </a:r>
            <a:endParaRPr altLang="en-US" lang="zh-CN"/>
          </a:p>
        </p:txBody>
      </p:sp>
      <p:sp>
        <p:nvSpPr>
          <p:cNvPr id="1049774"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6"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8"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营销策略的执行情况</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780"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2"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4"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营销活动的实际效果</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786"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8"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0"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营销策略的调整与优化</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792"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4"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6" name="TextBox 2"/>
          <p:cNvSpPr txBox="1"/>
          <p:nvPr>
            <p:custDataLst>
              <p:tags r:id="rId12"/>
            </p:custDataLst>
          </p:nvPr>
        </p:nvSpPr>
        <p:spPr>
          <a:xfrm>
            <a:off x="6854823" y="4207027"/>
            <a:ext cx="3638292" cy="1765065"/>
          </a:xfrm>
          <a:prstGeom prst="rect"/>
          <a:noFill/>
        </p:spPr>
        <p:txBody>
          <a:bodyPr anchor="ctr" anchorCtr="0" bIns="46990" rtlCol="0" wrap="square">
            <a:normAutofit fontScale="96818"/>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营销效果的评估方法与指标</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0" name="标题 1"/>
          <p:cNvSpPr>
            <a:spLocks noGrp="1"/>
          </p:cNvSpPr>
          <p:nvPr>
            <p:ph type="title"/>
          </p:nvPr>
        </p:nvSpPr>
        <p:spPr/>
        <p:txBody>
          <a:bodyPr/>
          <a:p>
            <a:r>
              <a:rPr altLang="en-US" lang="zh-CN"/>
              <a:t>营销策略调整与优化</a:t>
            </a:r>
            <a:endParaRPr altLang="en-US" lang="zh-CN"/>
          </a:p>
        </p:txBody>
      </p:sp>
      <p:sp>
        <p:nvSpPr>
          <p:cNvPr id="10498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目标市场定位：明确目标客户群体，提高产品或服务的针对性</a:t>
            </a:r>
            <a:endParaRPr altLang="en-US" dirty="0" sz="2000" lang="zh-CN" spc="150">
              <a:solidFill>
                <a:schemeClr val="tx1">
                  <a:lumMod val="85000"/>
                  <a:lumOff val="15000"/>
                </a:schemeClr>
              </a:solidFill>
              <a:latin typeface="+mn-ea"/>
              <a:sym typeface="+mn-ea"/>
            </a:endParaRPr>
          </a:p>
        </p:txBody>
      </p:sp>
      <p:sp>
        <p:nvSpPr>
          <p:cNvPr id="10498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营销策略调整：根据市场变化和客户需求，及时调整营销策略，提高市场占有率</a:t>
            </a:r>
            <a:endParaRPr altLang="en-US" dirty="0" sz="2000" lang="zh-CN" spc="150">
              <a:solidFill>
                <a:schemeClr val="tx1">
                  <a:lumMod val="85000"/>
                  <a:lumOff val="15000"/>
                </a:schemeClr>
              </a:solidFill>
              <a:latin typeface="+mn-ea"/>
              <a:sym typeface="+mn-ea"/>
            </a:endParaRPr>
          </a:p>
        </p:txBody>
      </p:sp>
      <p:sp>
        <p:nvSpPr>
          <p:cNvPr id="10498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营销效果评估：定期评估营销策略的有效性，及时调整和优化营销策略</a:t>
            </a:r>
            <a:endParaRPr altLang="en-US" dirty="0" sz="2000" lang="zh-CN" spc="150">
              <a:solidFill>
                <a:schemeClr val="tx1">
                  <a:lumMod val="85000"/>
                  <a:lumOff val="15000"/>
                </a:schemeClr>
              </a:solidFill>
              <a:latin typeface="+mn-ea"/>
              <a:sym typeface="+mn-ea"/>
            </a:endParaRPr>
          </a:p>
        </p:txBody>
      </p:sp>
      <p:sp>
        <p:nvSpPr>
          <p:cNvPr id="10498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营销渠道拓展：积极拓展新的营销渠道，提高产品或服务的覆盖面和影响力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8" name="标题"/>
          <p:cNvSpPr>
            <a:spLocks noGrp="1"/>
          </p:cNvSpPr>
          <p:nvPr>
            <p:ph type="title"/>
            <p:custDataLst>
              <p:tags r:id="rId1"/>
            </p:custDataLst>
          </p:nvPr>
        </p:nvSpPr>
        <p:spPr>
          <a:xfrm>
            <a:off x="939798" y="-1"/>
            <a:ext cx="10414002" cy="2114171"/>
          </a:xfrm>
        </p:spPr>
        <p:txBody>
          <a:bodyPr anchor="b">
            <a:normAutofit/>
          </a:bodyPr>
          <a:p>
            <a:r>
              <a:rPr altLang="en-US" dirty="0" lang="zh-CN"/>
              <a:t>销售网络拓展与优化</a:t>
            </a:r>
            <a:endParaRPr altLang="en-US" dirty="0" lang="zh-CN"/>
          </a:p>
        </p:txBody>
      </p:sp>
      <p:sp>
        <p:nvSpPr>
          <p:cNvPr id="104989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60" name="标题 1"/>
          <p:cNvSpPr>
            <a:spLocks noGrp="1"/>
          </p:cNvSpPr>
          <p:nvPr>
            <p:ph type="title"/>
          </p:nvPr>
        </p:nvSpPr>
        <p:spPr/>
        <p:txBody>
          <a:bodyPr/>
          <a:p>
            <a:r>
              <a:rPr altLang="en-US" lang="zh-CN"/>
              <a:t>销售网络拓展策略</a:t>
            </a:r>
            <a:endParaRPr altLang="en-US" lang="zh-CN"/>
          </a:p>
        </p:txBody>
      </p:sp>
      <p:sp>
        <p:nvSpPr>
          <p:cNvPr id="104996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拓展目标市场：确定目标客户群体，了解市场需求和竞争情况</a:t>
            </a:r>
            <a:endParaRPr altLang="en-US" dirty="0" sz="2000" lang="zh-CN" spc="150">
              <a:solidFill>
                <a:schemeClr val="tx1">
                  <a:lumMod val="85000"/>
                  <a:lumOff val="15000"/>
                </a:schemeClr>
              </a:solidFill>
              <a:latin typeface="+mn-ea"/>
              <a:sym typeface="+mn-ea"/>
            </a:endParaRPr>
          </a:p>
        </p:txBody>
      </p:sp>
      <p:sp>
        <p:nvSpPr>
          <p:cNvPr id="104996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拓展销售渠道：通过多种渠道如线上、线下等拓展销售网络</a:t>
            </a:r>
            <a:endParaRPr altLang="en-US" dirty="0" sz="2000" lang="zh-CN" spc="150">
              <a:solidFill>
                <a:schemeClr val="tx1">
                  <a:lumMod val="85000"/>
                  <a:lumOff val="15000"/>
                </a:schemeClr>
              </a:solidFill>
              <a:latin typeface="+mn-ea"/>
              <a:sym typeface="+mn-ea"/>
            </a:endParaRPr>
          </a:p>
        </p:txBody>
      </p:sp>
      <p:sp>
        <p:nvSpPr>
          <p:cNvPr id="104997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7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优化销售网络：对现有销售网络进行优化，提高销售效率和客户满意度</a:t>
            </a:r>
            <a:endParaRPr altLang="en-US" dirty="0" sz="2000" lang="zh-CN" spc="150">
              <a:solidFill>
                <a:schemeClr val="tx1">
                  <a:lumMod val="85000"/>
                  <a:lumOff val="15000"/>
                </a:schemeClr>
              </a:solidFill>
              <a:latin typeface="+mn-ea"/>
              <a:sym typeface="+mn-ea"/>
            </a:endParaRPr>
          </a:p>
        </p:txBody>
      </p:sp>
      <p:sp>
        <p:nvSpPr>
          <p:cNvPr id="104998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8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建立合作伙伴关系：与相关企业建立合作关系，共同开拓市场和推广产品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18" name="标题 1"/>
          <p:cNvSpPr>
            <a:spLocks noGrp="1"/>
          </p:cNvSpPr>
          <p:nvPr>
            <p:ph type="title"/>
          </p:nvPr>
        </p:nvSpPr>
        <p:spPr/>
        <p:txBody>
          <a:bodyPr/>
          <a:p>
            <a:r>
              <a:rPr altLang="en-US" lang="zh-CN"/>
              <a:t>销售网络优化策略</a:t>
            </a:r>
            <a:endParaRPr altLang="en-US" lang="zh-CN"/>
          </a:p>
        </p:txBody>
      </p:sp>
      <p:sp>
        <p:nvSpPr>
          <p:cNvPr id="105002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优化销售网络：提高销售网络的覆盖率和效率，降低成本</a:t>
            </a:r>
            <a:endParaRPr altLang="en-US" sz="1400" lang="zh-CN" spc="150">
              <a:solidFill>
                <a:schemeClr val="tx1"/>
              </a:solidFill>
              <a:effectLst/>
              <a:latin typeface="+mn-ea"/>
              <a:sym typeface="+mn-ea"/>
            </a:endParaRPr>
          </a:p>
        </p:txBody>
      </p:sp>
      <p:sp>
        <p:nvSpPr>
          <p:cNvPr id="105003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拓展销售渠道：增加线上和线下销售渠道，扩大销售范围</a:t>
            </a:r>
            <a:endParaRPr altLang="en-US" dirty="0" sz="1400" lang="zh-CN" spc="150">
              <a:solidFill>
                <a:schemeClr val="tx1"/>
              </a:solidFill>
              <a:effectLst/>
              <a:latin typeface="+mn-ea"/>
              <a:sym typeface="+mn-ea"/>
            </a:endParaRPr>
          </a:p>
        </p:txBody>
      </p:sp>
      <p:sp>
        <p:nvSpPr>
          <p:cNvPr id="105003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强化销售团队：提高销售人员的专业素质和技能水平，提升销售业绩</a:t>
            </a:r>
            <a:endParaRPr altLang="en-US" sz="1400" lang="zh-CN" spc="150">
              <a:solidFill>
                <a:schemeClr val="tx1"/>
              </a:solidFill>
              <a:effectLst/>
              <a:latin typeface="+mn-ea"/>
              <a:sym typeface="+mn-ea"/>
            </a:endParaRPr>
          </a:p>
        </p:txBody>
      </p:sp>
      <p:sp>
        <p:nvSpPr>
          <p:cNvPr id="105003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创新营销策略：采用多种营销手段，提高品牌知名度和美誉度</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68" name="标题 1"/>
          <p:cNvSpPr>
            <a:spLocks noGrp="1"/>
          </p:cNvSpPr>
          <p:nvPr>
            <p:ph type="title"/>
          </p:nvPr>
        </p:nvSpPr>
        <p:spPr/>
        <p:txBody>
          <a:bodyPr/>
          <a:p>
            <a:r>
              <a:rPr altLang="en-US" lang="zh-CN"/>
              <a:t>销售网络管理策略</a:t>
            </a:r>
            <a:endParaRPr altLang="en-US" lang="zh-CN"/>
          </a:p>
        </p:txBody>
      </p:sp>
      <p:sp>
        <p:nvSpPr>
          <p:cNvPr id="105007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强化销售网络管理：建立完善的销售网络管理制度，确保销售网络的稳定性和可靠性</a:t>
            </a:r>
            <a:endParaRPr altLang="zh-CN" dirty="0" lang="en-US">
              <a:solidFill>
                <a:schemeClr val="dk1">
                  <a:lumMod val="80000"/>
                  <a:lumOff val="20000"/>
                </a:schemeClr>
              </a:solidFill>
              <a:latin typeface="+mn-ea"/>
              <a:sym typeface="+mn-ea"/>
            </a:endParaRPr>
          </a:p>
        </p:txBody>
      </p:sp>
      <p:sp>
        <p:nvSpPr>
          <p:cNvPr id="105007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拓展销售网络：通过多种渠道拓展销售网络，提高产品覆盖面和市场份额</a:t>
            </a:r>
            <a:endParaRPr altLang="en-US" dirty="0" sz="1600" lang="zh-CN">
              <a:solidFill>
                <a:schemeClr val="dk1">
                  <a:lumMod val="80000"/>
                  <a:lumOff val="20000"/>
                </a:schemeClr>
              </a:solidFill>
              <a:latin typeface="+mn-ea"/>
              <a:sym typeface="+mn-ea"/>
            </a:endParaRPr>
          </a:p>
        </p:txBody>
      </p:sp>
      <p:sp>
        <p:nvSpPr>
          <p:cNvPr id="105008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优化销售网络：对现有销售网络进行优化，提高销售效率和服务质量</a:t>
            </a:r>
            <a:endParaRPr altLang="en-US" dirty="0" sz="1600" lang="zh-CN">
              <a:solidFill>
                <a:schemeClr val="dk1">
                  <a:lumMod val="80000"/>
                  <a:lumOff val="20000"/>
                </a:schemeClr>
              </a:solidFill>
              <a:latin typeface="+mn-ea"/>
              <a:sym typeface="+mn-ea"/>
            </a:endParaRPr>
          </a:p>
        </p:txBody>
      </p:sp>
      <p:sp>
        <p:nvSpPr>
          <p:cNvPr id="105009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9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提升销售网络竞争力：通过培训、激励等方式提升销售人员的专业素养和销售能力，提高销售网络的竞争力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34" name="标题 1"/>
          <p:cNvSpPr>
            <a:spLocks noGrp="1"/>
          </p:cNvSpPr>
          <p:nvPr>
            <p:ph type="title"/>
          </p:nvPr>
        </p:nvSpPr>
        <p:spPr/>
        <p:txBody>
          <a:bodyPr/>
          <a:p>
            <a:r>
              <a:rPr altLang="en-US" lang="zh-CN"/>
              <a:t>销售网络拓展与优化效果评估</a:t>
            </a:r>
            <a:endParaRPr altLang="en-US" lang="zh-CN"/>
          </a:p>
        </p:txBody>
      </p:sp>
      <p:sp>
        <p:nvSpPr>
          <p:cNvPr id="105013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销售业绩：销售额增长显著，市场份额扩大</a:t>
            </a:r>
            <a:endParaRPr altLang="zh-CN" dirty="0" lang="en-US">
              <a:solidFill>
                <a:schemeClr val="dk1">
                  <a:lumMod val="80000"/>
                  <a:lumOff val="20000"/>
                </a:schemeClr>
              </a:solidFill>
              <a:latin typeface="+mn-ea"/>
              <a:sym typeface="+mn-ea"/>
            </a:endParaRPr>
          </a:p>
        </p:txBody>
      </p:sp>
      <p:sp>
        <p:nvSpPr>
          <p:cNvPr id="105014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4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拓展效果：销售渠道数量增加，覆盖范围扩大</a:t>
            </a:r>
            <a:endParaRPr altLang="en-US" dirty="0" lang="zh-CN">
              <a:solidFill>
                <a:schemeClr val="dk1">
                  <a:lumMod val="80000"/>
                  <a:lumOff val="20000"/>
                </a:schemeClr>
              </a:solidFill>
              <a:latin typeface="+mn-ea"/>
              <a:sym typeface="+mn-ea"/>
            </a:endParaRPr>
          </a:p>
        </p:txBody>
      </p:sp>
      <p:sp>
        <p:nvSpPr>
          <p:cNvPr id="105015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5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优化效果：销售渠道质量提升，客户满意度提高</a:t>
            </a:r>
            <a:endParaRPr altLang="en-US" dirty="0" lang="zh-CN">
              <a:solidFill>
                <a:schemeClr val="dk1">
                  <a:lumMod val="80000"/>
                  <a:lumOff val="20000"/>
                </a:schemeClr>
              </a:solidFill>
              <a:latin typeface="+mn-ea"/>
              <a:sym typeface="+mn-ea"/>
            </a:endParaRPr>
          </a:p>
        </p:txBody>
      </p:sp>
      <p:sp>
        <p:nvSpPr>
          <p:cNvPr id="105016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6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未来发展：持续优化销售网络，提升市场竞争力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00" name="标题"/>
          <p:cNvSpPr>
            <a:spLocks noGrp="1"/>
          </p:cNvSpPr>
          <p:nvPr>
            <p:ph type="title"/>
            <p:custDataLst>
              <p:tags r:id="rId1"/>
            </p:custDataLst>
          </p:nvPr>
        </p:nvSpPr>
        <p:spPr>
          <a:xfrm>
            <a:off x="939798" y="-1"/>
            <a:ext cx="10414002" cy="2114171"/>
          </a:xfrm>
        </p:spPr>
        <p:txBody>
          <a:bodyPr anchor="b">
            <a:normAutofit/>
          </a:bodyPr>
          <a:p>
            <a:r>
              <a:rPr altLang="en-US" dirty="0" lang="zh-CN"/>
              <a:t>市场营销与销售网络协同发展</a:t>
            </a:r>
            <a:endParaRPr altLang="en-US" dirty="0" lang="zh-CN"/>
          </a:p>
        </p:txBody>
      </p:sp>
      <p:sp>
        <p:nvSpPr>
          <p:cNvPr id="105020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72" name="标题 1"/>
          <p:cNvSpPr>
            <a:spLocks noGrp="1"/>
          </p:cNvSpPr>
          <p:nvPr>
            <p:ph type="title"/>
          </p:nvPr>
        </p:nvSpPr>
        <p:spPr/>
        <p:txBody>
          <a:bodyPr/>
          <a:p>
            <a:r>
              <a:rPr altLang="en-US" lang="zh-CN"/>
              <a:t>市场营销与销售网络协同作用</a:t>
            </a:r>
            <a:endParaRPr altLang="en-US" lang="zh-CN"/>
          </a:p>
        </p:txBody>
      </p:sp>
      <p:sp>
        <p:nvSpPr>
          <p:cNvPr id="105027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8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8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市场营销策略对销售网络的影响</a:t>
            </a:r>
            <a:endParaRPr altLang="en-US" sz="1400" lang="zh-CN" spc="150">
              <a:solidFill>
                <a:schemeClr val="tx1"/>
              </a:solidFill>
              <a:effectLst/>
              <a:latin typeface="+mn-ea"/>
              <a:sym typeface="+mn-ea"/>
            </a:endParaRPr>
          </a:p>
        </p:txBody>
      </p:sp>
      <p:sp>
        <p:nvSpPr>
          <p:cNvPr id="105028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市场营销与销售网络的关系</a:t>
            </a:r>
            <a:endParaRPr altLang="en-US" dirty="0" sz="1400" lang="zh-CN" spc="150">
              <a:solidFill>
                <a:schemeClr val="tx1"/>
              </a:solidFill>
              <a:effectLst/>
              <a:latin typeface="+mn-ea"/>
              <a:sym typeface="+mn-ea"/>
            </a:endParaRPr>
          </a:p>
        </p:txBody>
      </p:sp>
      <p:sp>
        <p:nvSpPr>
          <p:cNvPr id="105028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销售网络对市场营销策略的支撑作用</a:t>
            </a:r>
            <a:endParaRPr altLang="en-US" sz="1400" lang="zh-CN" spc="150">
              <a:solidFill>
                <a:schemeClr val="tx1"/>
              </a:solidFill>
              <a:effectLst/>
              <a:latin typeface="+mn-ea"/>
              <a:sym typeface="+mn-ea"/>
            </a:endParaRPr>
          </a:p>
        </p:txBody>
      </p:sp>
      <p:sp>
        <p:nvSpPr>
          <p:cNvPr id="105028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市场营销与销售网络协同发展的重要性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22" name="标题 1"/>
          <p:cNvSpPr>
            <a:spLocks noGrp="1"/>
          </p:cNvSpPr>
          <p:nvPr>
            <p:ph type="title"/>
          </p:nvPr>
        </p:nvSpPr>
        <p:spPr/>
        <p:txBody>
          <a:bodyPr/>
          <a:p>
            <a:r>
              <a:rPr altLang="en-US" lang="zh-CN"/>
              <a:t>市场营销与销售网络协同发展策略</a:t>
            </a:r>
            <a:endParaRPr altLang="en-US" lang="zh-CN"/>
          </a:p>
        </p:txBody>
      </p:sp>
      <p:sp>
        <p:nvSpPr>
          <p:cNvPr id="1050324" name="圆角矩形 26"/>
          <p:cNvSpPr/>
          <p:nvPr>
            <p:custDataLst>
              <p:tags r:id="rId1"/>
            </p:custDataLst>
          </p:nvPr>
        </p:nvSpPr>
        <p:spPr>
          <a:xfrm>
            <a:off x="838200"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26" name="圆角矩形 28"/>
          <p:cNvSpPr/>
          <p:nvPr>
            <p:custDataLst>
              <p:tags r:id="rId2"/>
            </p:custDataLst>
          </p:nvPr>
        </p:nvSpPr>
        <p:spPr>
          <a:xfrm>
            <a:off x="840639"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328" name="文本框 31"/>
          <p:cNvSpPr txBox="1"/>
          <p:nvPr>
            <p:custDataLst>
              <p:tags r:id="rId3"/>
            </p:custDataLst>
          </p:nvPr>
        </p:nvSpPr>
        <p:spPr>
          <a:xfrm>
            <a:off x="919296" y="2252134"/>
            <a:ext cx="1750395" cy="3312112"/>
          </a:xfrm>
          <a:prstGeom prst="rect"/>
          <a:noFill/>
        </p:spPr>
        <p:txBody>
          <a:bodyPr anchor="t" anchorCtr="0" rtlCol="0" wrap="square">
            <a:normAutofit lnSpcReduction="20000"/>
          </a:bodyPr>
          <a:p>
            <a:pPr algn="just" fontAlgn="auto">
              <a:lnSpc>
                <a:spcPct val="120000"/>
              </a:lnSpc>
            </a:pPr>
            <a:r>
              <a:rPr altLang="en-US" dirty="0" sz="2000" lang="zh-CN" spc="200">
                <a:solidFill>
                  <a:schemeClr val="tx1">
                    <a:lumMod val="85000"/>
                    <a:lumOff val="15000"/>
                  </a:schemeClr>
                </a:solidFill>
                <a:latin typeface="+mn-ea"/>
                <a:sym typeface="+mn-ea"/>
              </a:rPr>
              <a:t>建立紧密的合作关系：市场营销与销售网络需要相互配合，建立紧密的合作关系，共同推动业务发展。</a:t>
            </a:r>
            <a:endParaRPr altLang="en-US" dirty="0" sz="2000" lang="zh-CN" spc="200">
              <a:solidFill>
                <a:schemeClr val="tx1">
                  <a:lumMod val="85000"/>
                  <a:lumOff val="15000"/>
                </a:schemeClr>
              </a:solidFill>
              <a:latin typeface="+mn-ea"/>
              <a:sym typeface="+mn-ea"/>
            </a:endParaRPr>
          </a:p>
        </p:txBody>
      </p:sp>
      <p:sp>
        <p:nvSpPr>
          <p:cNvPr id="1050330" name="圆角矩形 29"/>
          <p:cNvSpPr/>
          <p:nvPr>
            <p:custDataLst>
              <p:tags r:id="rId4"/>
            </p:custDataLst>
          </p:nvPr>
        </p:nvSpPr>
        <p:spPr>
          <a:xfrm>
            <a:off x="2989368"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2" name="圆角矩形 32"/>
          <p:cNvSpPr/>
          <p:nvPr>
            <p:custDataLst>
              <p:tags r:id="rId5"/>
            </p:custDataLst>
          </p:nvPr>
        </p:nvSpPr>
        <p:spPr>
          <a:xfrm>
            <a:off x="2991807"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34" name="文本框 34"/>
          <p:cNvSpPr txBox="1"/>
          <p:nvPr>
            <p:custDataLst>
              <p:tags r:id="rId6"/>
            </p:custDataLst>
          </p:nvPr>
        </p:nvSpPr>
        <p:spPr>
          <a:xfrm>
            <a:off x="3070463" y="2252134"/>
            <a:ext cx="1750395" cy="33134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共享资源：市场营销和销售网络可以共享资源，如市场信息、客户数据等，以提高效率和降低成本。</a:t>
            </a:r>
            <a:endParaRPr altLang="en-US" dirty="0" sz="2000" lang="zh-CN" spc="200">
              <a:solidFill>
                <a:schemeClr val="tx1">
                  <a:lumMod val="85000"/>
                  <a:lumOff val="15000"/>
                </a:schemeClr>
              </a:solidFill>
              <a:latin typeface="+mn-ea"/>
              <a:sym typeface="+mn-ea"/>
            </a:endParaRPr>
          </a:p>
        </p:txBody>
      </p:sp>
      <p:sp>
        <p:nvSpPr>
          <p:cNvPr id="1050336" name="圆角矩形 3"/>
          <p:cNvSpPr/>
          <p:nvPr>
            <p:custDataLst>
              <p:tags r:id="rId7"/>
            </p:custDataLst>
          </p:nvPr>
        </p:nvSpPr>
        <p:spPr>
          <a:xfrm>
            <a:off x="5140535"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38" name="圆角矩形 4"/>
          <p:cNvSpPr/>
          <p:nvPr>
            <p:custDataLst>
              <p:tags r:id="rId8"/>
            </p:custDataLst>
          </p:nvPr>
        </p:nvSpPr>
        <p:spPr>
          <a:xfrm>
            <a:off x="5142364"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40" name="文本框 5"/>
          <p:cNvSpPr txBox="1"/>
          <p:nvPr>
            <p:custDataLst>
              <p:tags r:id="rId9"/>
            </p:custDataLst>
          </p:nvPr>
        </p:nvSpPr>
        <p:spPr>
          <a:xfrm>
            <a:off x="5221021" y="2252134"/>
            <a:ext cx="1750395" cy="3313419"/>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协同营销策略：制定协同的营销策略，包括产品定位、市场推广、销售渠道等方面，以实现整体营销目标。</a:t>
            </a:r>
            <a:endParaRPr altLang="en-US" dirty="0" sz="2000" lang="zh-CN" spc="200">
              <a:solidFill>
                <a:schemeClr val="tx1">
                  <a:lumMod val="85000"/>
                  <a:lumOff val="15000"/>
                </a:schemeClr>
              </a:solidFill>
              <a:latin typeface="+mn-ea"/>
              <a:sym typeface="+mn-ea"/>
            </a:endParaRPr>
          </a:p>
        </p:txBody>
      </p:sp>
      <p:sp>
        <p:nvSpPr>
          <p:cNvPr id="1050342" name="圆角矩形 8"/>
          <p:cNvSpPr/>
          <p:nvPr>
            <p:custDataLst>
              <p:tags r:id="rId10"/>
            </p:custDataLst>
          </p:nvPr>
        </p:nvSpPr>
        <p:spPr>
          <a:xfrm>
            <a:off x="7291703" y="1847876"/>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4" name="圆角矩形 9"/>
          <p:cNvSpPr/>
          <p:nvPr>
            <p:custDataLst>
              <p:tags r:id="rId11"/>
            </p:custDataLst>
          </p:nvPr>
        </p:nvSpPr>
        <p:spPr>
          <a:xfrm>
            <a:off x="7293532" y="1847876"/>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46" name="文本框 10"/>
          <p:cNvSpPr txBox="1"/>
          <p:nvPr>
            <p:custDataLst>
              <p:tags r:id="rId12"/>
            </p:custDataLst>
          </p:nvPr>
        </p:nvSpPr>
        <p:spPr>
          <a:xfrm>
            <a:off x="7372189" y="2252134"/>
            <a:ext cx="1750395" cy="3313419"/>
          </a:xfrm>
          <a:prstGeom prst="rect"/>
          <a:noFill/>
        </p:spPr>
        <p:txBody>
          <a:bodyPr anchor="t" anchorCtr="0" rtlCol="0" wrap="square">
            <a:normAutofit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培训与人才培养：加强市场营销和销售网络人员的培训和人才培养，提高团队的专业素质和综合能力。</a:t>
            </a:r>
            <a:endParaRPr altLang="en-US" dirty="0" sz="2000" lang="zh-CN" spc="200">
              <a:solidFill>
                <a:schemeClr val="tx1">
                  <a:lumMod val="85000"/>
                  <a:lumOff val="15000"/>
                </a:schemeClr>
              </a:solidFill>
              <a:latin typeface="+mn-ea"/>
              <a:sym typeface="+mn-ea"/>
            </a:endParaRPr>
          </a:p>
        </p:txBody>
      </p:sp>
      <p:sp>
        <p:nvSpPr>
          <p:cNvPr id="1050348" name="圆角矩形 6"/>
          <p:cNvSpPr/>
          <p:nvPr>
            <p:custDataLst>
              <p:tags r:id="rId13"/>
            </p:custDataLst>
          </p:nvPr>
        </p:nvSpPr>
        <p:spPr>
          <a:xfrm>
            <a:off x="9442870" y="1849095"/>
            <a:ext cx="1911049" cy="38456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0" name="圆角矩形 7"/>
          <p:cNvSpPr/>
          <p:nvPr>
            <p:custDataLst>
              <p:tags r:id="rId14"/>
            </p:custDataLst>
          </p:nvPr>
        </p:nvSpPr>
        <p:spPr>
          <a:xfrm>
            <a:off x="9444700" y="1849095"/>
            <a:ext cx="1907016" cy="20434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352" name="文本框 11"/>
          <p:cNvSpPr txBox="1"/>
          <p:nvPr>
            <p:custDataLst>
              <p:tags r:id="rId15"/>
            </p:custDataLst>
          </p:nvPr>
        </p:nvSpPr>
        <p:spPr>
          <a:xfrm>
            <a:off x="9523356" y="2253963"/>
            <a:ext cx="1750395" cy="3313419"/>
          </a:xfrm>
          <a:prstGeom prst="rect"/>
          <a:noFill/>
        </p:spPr>
        <p:txBody>
          <a:bodyPr anchor="t" anchorCtr="0" rtlCol="0" wrap="square">
            <a:normAutofit fontScale="95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定期评估与调整：定期对市场营销与销售网络协同发展策略进行评估和调整，以适应市场变化和业务发展需求。</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86" name="标题 1"/>
          <p:cNvSpPr>
            <a:spLocks noGrp="1"/>
          </p:cNvSpPr>
          <p:nvPr>
            <p:ph type="title"/>
          </p:nvPr>
        </p:nvSpPr>
        <p:spPr/>
        <p:txBody>
          <a:bodyPr/>
          <a:p>
            <a:r>
              <a:rPr altLang="en-US" lang="zh-CN"/>
              <a:t>市场营销与销售网络协同发展效果评估</a:t>
            </a:r>
            <a:endParaRPr altLang="en-US" lang="zh-CN"/>
          </a:p>
        </p:txBody>
      </p:sp>
      <p:sp>
        <p:nvSpPr>
          <p:cNvPr id="105038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9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增加销售额：通过市场营销策略的推广和销售网络的拓展，增加产品的销售额和市场份额。</a:t>
            </a:r>
            <a:endParaRPr altLang="en-US" sz="1400" lang="zh-CN" spc="150">
              <a:solidFill>
                <a:schemeClr val="tx1"/>
              </a:solidFill>
              <a:effectLst/>
              <a:latin typeface="+mn-ea"/>
              <a:sym typeface="+mn-ea"/>
            </a:endParaRPr>
          </a:p>
        </p:txBody>
      </p:sp>
      <p:sp>
        <p:nvSpPr>
          <p:cNvPr id="105039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提升品牌知名度：通过市场营销和销售网络的协同发展，提高品牌在市场上的知名度和曝光率。</a:t>
            </a:r>
            <a:endParaRPr altLang="en-US" dirty="0" sz="1400" lang="zh-CN" spc="150">
              <a:solidFill>
                <a:schemeClr val="tx1"/>
              </a:solidFill>
              <a:effectLst/>
              <a:latin typeface="+mn-ea"/>
              <a:sym typeface="+mn-ea"/>
            </a:endParaRPr>
          </a:p>
        </p:txBody>
      </p:sp>
      <p:sp>
        <p:nvSpPr>
          <p:cNvPr id="105040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提升客户满意度：通过市场营销和销售网络的协同发展，提高客户对产品的满意度和忠诚度。</a:t>
            </a:r>
            <a:endParaRPr altLang="en-US" sz="1400" lang="zh-CN" spc="150">
              <a:solidFill>
                <a:schemeClr val="tx1"/>
              </a:solidFill>
              <a:effectLst/>
              <a:latin typeface="+mn-ea"/>
              <a:sym typeface="+mn-ea"/>
            </a:endParaRPr>
          </a:p>
        </p:txBody>
      </p:sp>
      <p:sp>
        <p:nvSpPr>
          <p:cNvPr id="105040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降低成本：通过优化市场营销和销售网络的管理和运营，降低企业的成本和费用。</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36" name="标题 1"/>
          <p:cNvSpPr>
            <a:spLocks noGrp="1"/>
          </p:cNvSpPr>
          <p:nvPr>
            <p:ph type="title"/>
          </p:nvPr>
        </p:nvSpPr>
        <p:spPr/>
        <p:txBody>
          <a:bodyPr/>
          <a:p>
            <a:r>
              <a:rPr altLang="en-US" lang="zh-CN"/>
              <a:t>市场营销与销售网络协同发展未来展望</a:t>
            </a:r>
            <a:endParaRPr altLang="en-US" lang="zh-CN"/>
          </a:p>
        </p:txBody>
      </p:sp>
      <p:sp>
        <p:nvSpPr>
          <p:cNvPr id="105043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4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4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4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定制化服务：根据客户需求提供个性化的产品和服务，提升客户满意度</a:t>
            </a:r>
            <a:endParaRPr altLang="zh-CN" dirty="0" lang="en-US">
              <a:solidFill>
                <a:schemeClr val="dk1">
                  <a:lumMod val="80000"/>
                  <a:lumOff val="20000"/>
                </a:schemeClr>
              </a:solidFill>
              <a:latin typeface="+mn-ea"/>
              <a:sym typeface="+mn-ea"/>
            </a:endParaRPr>
          </a:p>
        </p:txBody>
      </p:sp>
      <p:sp>
        <p:nvSpPr>
          <p:cNvPr id="105044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4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数字化转型：利用大数据、人工智能等技术提升营销和销售的精准度和效率</a:t>
            </a:r>
            <a:endParaRPr altLang="en-US" dirty="0" lang="zh-CN">
              <a:solidFill>
                <a:schemeClr val="dk1">
                  <a:lumMod val="80000"/>
                  <a:lumOff val="20000"/>
                </a:schemeClr>
              </a:solidFill>
              <a:latin typeface="+mn-ea"/>
              <a:sym typeface="+mn-ea"/>
            </a:endParaRPr>
          </a:p>
        </p:txBody>
      </p:sp>
      <p:sp>
        <p:nvSpPr>
          <p:cNvPr id="105045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5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线上线下融合：结合线上线下的优势，打造全方位的销售网络</a:t>
            </a:r>
            <a:endParaRPr altLang="en-US" dirty="0" lang="zh-CN">
              <a:solidFill>
                <a:schemeClr val="dk1">
                  <a:lumMod val="80000"/>
                  <a:lumOff val="20000"/>
                </a:schemeClr>
              </a:solidFill>
              <a:latin typeface="+mn-ea"/>
              <a:sym typeface="+mn-ea"/>
            </a:endParaRPr>
          </a:p>
        </p:txBody>
      </p:sp>
      <p:sp>
        <p:nvSpPr>
          <p:cNvPr id="105046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6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全球化布局：拓展海外市场，提升品牌知名度和市场份额</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02"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504"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506"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508"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1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6*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6*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6*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2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6*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6*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6*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3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6*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6*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6*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4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6*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6*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6*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5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6*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6*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6*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6*l_h_i*1_6_1"/>
  <p:tag name="KSO_WM_TEMPLATE_CATEGORY" val="custom"/>
  <p:tag name="KSO_WM_TEMPLATE_INDEX" val="20230986"/>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30986_6*l_h_i*1_6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86_6*l_h_i*1_6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6_6*l_h_a*1_6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SLIDE_ID" val="custom2023098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1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1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6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6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43.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02.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35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57.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409.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2023-12-19T22:27:55Z</dcterms:created>
  <dcterms:modified xsi:type="dcterms:W3CDTF">2023-12-19T22:27:55Z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06299cc78f9a4c04846a1d2028d4dd1c_21</vt:lpwstr>
  </property>
</Properties>
</file>