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989" r:id="rId1"/>
    <p:sldMasterId id="2147488026" r:id="rId2"/>
  </p:sldMasterIdLst>
  <p:notesMasterIdLst>
    <p:notesMasterId r:id="rId3"/>
  </p:notesMasterIdLst>
  <p:sldIdLst>
    <p:sldId id="2162" r:id="rId4"/>
    <p:sldId id="2167" r:id="rId5"/>
    <p:sldId id="2171" r:id="rId6"/>
    <p:sldId id="2174" r:id="rId7"/>
    <p:sldId id="2177" r:id="rId8"/>
    <p:sldId id="2180" r:id="rId9"/>
    <p:sldId id="2183" r:id="rId10"/>
    <p:sldId id="2186" r:id="rId11"/>
    <p:sldId id="2189" r:id="rId12"/>
    <p:sldId id="2192" r:id="rId13"/>
    <p:sldId id="2195" r:id="rId14"/>
    <p:sldId id="2198" r:id="rId15"/>
    <p:sldId id="2201" r:id="rId16"/>
    <p:sldId id="2204" r:id="rId17"/>
    <p:sldId id="2207" r:id="rId18"/>
    <p:sldId id="2210" r:id="rId19"/>
    <p:sldId id="2213" r:id="rId20"/>
    <p:sldId id="2216" r:id="rId21"/>
    <p:sldId id="2219" r:id="rId22"/>
    <p:sldId id="2222" r:id="rId23"/>
    <p:sldId id="2225" r:id="rId24"/>
    <p:sldId id="2228" r:id="rId25"/>
    <p:sldId id="2231" r:id="rId26"/>
    <p:sldId id="2234" r:id="rId27"/>
    <p:sldId id="2237" r:id="rId28"/>
    <p:sldId id="2240" r:id="rId29"/>
    <p:sldId id="2243"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5" name="幻灯片图像占位符 1"/>
          <p:cNvSpPr>
            <a:spLocks noChangeAspect="1" noRot="1" noGrp="1"/>
          </p:cNvSpPr>
          <p:nvPr>
            <p:ph type="sldImg"/>
          </p:nvPr>
        </p:nvSpPr>
        <p:spPr/>
      </p:sp>
      <p:sp>
        <p:nvSpPr>
          <p:cNvPr id="1048627" name="备注占位符 2"/>
          <p:cNvSpPr>
            <a:spLocks noGrp="1"/>
          </p:cNvSpPr>
          <p:nvPr>
            <p:ph type="body" idx="1"/>
          </p:nvPr>
        </p:nvSpPr>
        <p:spPr/>
        <p:txBody>
          <a:bodyPr/>
          <a:p>
            <a:endParaRPr altLang="en-US" dirty="0" lang="zh-CN"/>
          </a:p>
        </p:txBody>
      </p:sp>
      <p:sp>
        <p:nvSpPr>
          <p:cNvPr id="104862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990" r:id="rId1"/>
    <p:sldLayoutId id="2147487991" r:id="rId2"/>
    <p:sldLayoutId id="2147487992" r:id="rId3"/>
    <p:sldLayoutId id="2147487993" r:id="rId4"/>
    <p:sldLayoutId id="2147487994" r:id="rId5"/>
    <p:sldLayoutId id="2147487995" r:id="rId6"/>
    <p:sldLayoutId id="2147487996" r:id="rId7"/>
    <p:sldLayoutId id="2147487997" r:id="rId8"/>
    <p:sldLayoutId id="2147487998" r:id="rId9"/>
    <p:sldLayoutId id="2147487999" r:id="rId10"/>
    <p:sldLayoutId id="214748800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88027" r:id="rId1"/>
    <p:sldLayoutId id="2147488028" r:id="rId2"/>
    <p:sldLayoutId id="2147488029" r:id="rId3"/>
    <p:sldLayoutId id="2147488030" r:id="rId4"/>
    <p:sldLayoutId id="2147488031" r:id="rId5"/>
    <p:sldLayoutId id="2147488032" r:id="rId6"/>
    <p:sldLayoutId id="2147488033" r:id="rId7"/>
    <p:sldLayoutId id="2147488034" r:id="rId8"/>
    <p:sldLayoutId id="2147488035" r:id="rId9"/>
    <p:sldLayoutId id="2147488036" r:id="rId10"/>
    <p:sldLayoutId id="2147488037"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tags" Target="../tags/tag127.xml"/><Relationship Id="rId20" Type="http://schemas.openxmlformats.org/officeDocument/2006/relationships/tags" Target="../tags/tag128.xml"/><Relationship Id="rId21" Type="http://schemas.openxmlformats.org/officeDocument/2006/relationships/tags" Target="../tags/tag12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tags" Target="../tags/tag164.xml"/><Relationship Id="rId14" Type="http://schemas.openxmlformats.org/officeDocument/2006/relationships/tags" Target="../tags/tag165.xml"/><Relationship Id="rId15" Type="http://schemas.openxmlformats.org/officeDocument/2006/relationships/tags" Target="../tags/tag166.xml"/><Relationship Id="rId16" Type="http://schemas.openxmlformats.org/officeDocument/2006/relationships/tags" Target="../tags/tag167.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tags" Target="../tags/tag276.xml"/><Relationship Id="rId14" Type="http://schemas.openxmlformats.org/officeDocument/2006/relationships/tags" Target="../tags/tag277.xml"/><Relationship Id="rId15" Type="http://schemas.openxmlformats.org/officeDocument/2006/relationships/tags" Target="../tags/tag278.xml"/><Relationship Id="rId16" Type="http://schemas.openxmlformats.org/officeDocument/2006/relationships/tags" Target="../tags/tag279.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tags" Target="../tags/tag296.xml"/><Relationship Id="rId14" Type="http://schemas.openxmlformats.org/officeDocument/2006/relationships/tags" Target="../tags/tag297.xml"/><Relationship Id="rId15" Type="http://schemas.openxmlformats.org/officeDocument/2006/relationships/tags" Target="../tags/tag298.xml"/><Relationship Id="rId16" Type="http://schemas.openxmlformats.org/officeDocument/2006/relationships/tags" Target="../tags/tag299.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tags" Target="../tags/tag332.xml"/><Relationship Id="rId14" Type="http://schemas.openxmlformats.org/officeDocument/2006/relationships/tags" Target="../tags/tag333.xml"/><Relationship Id="rId15" Type="http://schemas.openxmlformats.org/officeDocument/2006/relationships/tags" Target="../tags/tag334.xml"/><Relationship Id="rId16" Type="http://schemas.openxmlformats.org/officeDocument/2006/relationships/tags" Target="../tags/tag335.xml"/><Relationship Id="rId17" Type="http://schemas.openxmlformats.org/officeDocument/2006/relationships/tags" Target="../tags/tag336.xml"/><Relationship Id="rId18" Type="http://schemas.openxmlformats.org/officeDocument/2006/relationships/tags" Target="../tags/tag337.xml"/><Relationship Id="rId19" Type="http://schemas.openxmlformats.org/officeDocument/2006/relationships/tags" Target="../tags/tag338.xml"/><Relationship Id="rId20" Type="http://schemas.openxmlformats.org/officeDocument/2006/relationships/tags" Target="../tags/tag339.xml"/><Relationship Id="rId21" Type="http://schemas.openxmlformats.org/officeDocument/2006/relationships/tags" Target="../tags/tag340.xml"/><Relationship Id="rId22" Type="http://schemas.openxmlformats.org/officeDocument/2006/relationships/tags" Target="../tags/tag341.xml"/><Relationship Id="rId23" Type="http://schemas.openxmlformats.org/officeDocument/2006/relationships/tags" Target="../tags/tag342.xml"/><Relationship Id="rId24" Type="http://schemas.openxmlformats.org/officeDocument/2006/relationships/tags" Target="../tags/tag343.xml"/><Relationship Id="rId25" Type="http://schemas.openxmlformats.org/officeDocument/2006/relationships/tags" Target="../tags/tag344.xml"/><Relationship Id="rId26" Type="http://schemas.openxmlformats.org/officeDocument/2006/relationships/tags" Target="../tags/tag345.xml"/><Relationship Id="rId27" Type="http://schemas.openxmlformats.org/officeDocument/2006/relationships/tags" Target="../tags/tag346.xml"/><Relationship Id="rId28" Type="http://schemas.openxmlformats.org/officeDocument/2006/relationships/tags" Target="../tags/tag347.xml"/><Relationship Id="rId29" Type="http://schemas.openxmlformats.org/officeDocument/2006/relationships/tags" Target="../tags/tag348.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tags" Target="../tags/tag361.xml"/><Relationship Id="rId14" Type="http://schemas.openxmlformats.org/officeDocument/2006/relationships/tags" Target="../tags/tag362.xml"/><Relationship Id="rId15" Type="http://schemas.openxmlformats.org/officeDocument/2006/relationships/tags" Target="../tags/tag363.xml"/><Relationship Id="rId16" Type="http://schemas.openxmlformats.org/officeDocument/2006/relationships/tags" Target="../tags/tag364.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学校双减背景下的教育开放与合作共享</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2"/>
          <p:cNvSpPr>
            <a:spLocks noGrp="1"/>
          </p:cNvSpPr>
          <p:nvPr>
            <p:ph type="body" idx="6"/>
            <p:custDataLst>
              <p:tags r:id="rId1"/>
            </p:custDataLst>
          </p:nvPr>
        </p:nvSpPr>
        <p:spPr/>
        <p:txBody>
          <a:bodyPr/>
          <a:p>
            <a:r>
              <a:rPr altLang="en-US" lang="zh-CN"/>
              <a:t>C O N T E N T S</a:t>
            </a:r>
            <a:endParaRPr altLang="en-US" lang="zh-CN"/>
          </a:p>
        </p:txBody>
      </p:sp>
      <p:sp>
        <p:nvSpPr>
          <p:cNvPr id="1048840" name="标题 3"/>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983990" y="88709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4057930" y="9325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915104" y="9979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双减政策解读</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983990" y="178371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4057930" y="182913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915104" y="189461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教育开放与合作共享的重要性</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983990" y="268033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4057930" y="27257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915104" y="279123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学校双减背景下的教育开放与合作共享实践</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983990" y="357695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4057930" y="362237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915104" y="368785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教育开放与合作共享的挑战与对策</a:t>
            </a:r>
            <a:endParaRPr altLang="en-US" dirty="0" sz="14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983990" y="447357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4057930" y="45189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915104" y="4584479"/>
            <a:ext cx="4286398" cy="489034"/>
          </a:xfrm>
          <a:prstGeom prst="rect"/>
          <a:noFill/>
        </p:spPr>
        <p:txBody>
          <a:bodyPr anchor="ctr" anchorCtr="0" bIns="0" lIns="0" rIns="0" rtlCol="0" tIns="0" wrap="square">
            <a:normAutofit fontScale="5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学校双减背景下教育开放与合作共享的案例分析</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72" name="矩形: 圆角 28"/>
          <p:cNvSpPr/>
          <p:nvPr>
            <p:custDataLst>
              <p:tags r:id="rId18"/>
            </p:custDataLst>
          </p:nvPr>
        </p:nvSpPr>
        <p:spPr>
          <a:xfrm>
            <a:off x="3983990" y="537019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74" name="序号"/>
          <p:cNvSpPr txBox="1"/>
          <p:nvPr>
            <p:custDataLst>
              <p:tags r:id="rId19"/>
            </p:custDataLst>
          </p:nvPr>
        </p:nvSpPr>
        <p:spPr>
          <a:xfrm>
            <a:off x="4057930" y="54156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06</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6" name="标题"/>
          <p:cNvSpPr txBox="1"/>
          <p:nvPr>
            <p:custDataLst>
              <p:tags r:id="rId20"/>
            </p:custDataLst>
          </p:nvPr>
        </p:nvSpPr>
        <p:spPr>
          <a:xfrm>
            <a:off x="4915104" y="5481099"/>
            <a:ext cx="4286398" cy="489034"/>
          </a:xfrm>
          <a:prstGeom prst="rect"/>
          <a:noFill/>
        </p:spPr>
        <p:txBody>
          <a:bodyPr anchor="ctr" anchorCtr="0" bIns="0" lIns="0" rIns="0" rtlCol="0" tIns="0" wrap="square">
            <a:normAutofit/>
          </a:bodyPr>
          <a:p>
            <a:pPr algn="l" lvl="0">
              <a:buClrTx/>
              <a:buSzTx/>
              <a:buFontTx/>
            </a:pPr>
            <a:r>
              <a:rPr altLang="en-US" dirty="0" sz="1400" lang="zh-CN">
                <a:solidFill>
                  <a:schemeClr val="accent1">
                    <a:lumMod val="75000"/>
                  </a:schemeClr>
                </a:solidFill>
                <a:latin typeface="+mj-ea"/>
                <a:ea typeface="+mj-ea"/>
                <a:cs typeface="MiSans Normal" panose="00000500000000000000" charset="-122"/>
                <a:sym typeface="+mn-ea"/>
              </a:rPr>
              <a:t>结论和建议</a:t>
            </a:r>
            <a:endParaRPr altLang="en-US" dirty="0" sz="1400" lang="zh-CN">
              <a:solidFill>
                <a:schemeClr val="accent1">
                  <a:lumMod val="75000"/>
                </a:schemeClr>
              </a:solidFill>
              <a:latin typeface="+mj-ea"/>
              <a:ea typeface="+mj-ea"/>
              <a:cs typeface="MiSans Normal" panose="00000500000000000000" charset="-122"/>
              <a:sym typeface="+mn-ea"/>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6" name="标题 1"/>
          <p:cNvSpPr>
            <a:spLocks noGrp="1"/>
          </p:cNvSpPr>
          <p:nvPr>
            <p:ph type="title" idx="4"/>
            <p:custDataLst>
              <p:tags r:id="rId1"/>
            </p:custDataLst>
          </p:nvPr>
        </p:nvSpPr>
        <p:spPr/>
        <p:txBody>
          <a:bodyPr/>
          <a:p>
            <a:r>
              <a:rPr altLang="en-US" lang="zh-CN"/>
              <a:t>双减政策解读</a:t>
            </a:r>
            <a:endParaRPr altLang="en-US" lang="zh-CN"/>
          </a:p>
        </p:txBody>
      </p:sp>
      <p:sp>
        <p:nvSpPr>
          <p:cNvPr id="104892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30"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72" name="标题 1"/>
          <p:cNvSpPr>
            <a:spLocks noGrp="1"/>
          </p:cNvSpPr>
          <p:nvPr>
            <p:ph type="title" idx="3"/>
          </p:nvPr>
        </p:nvSpPr>
        <p:spPr/>
        <p:txBody>
          <a:bodyPr/>
          <a:p>
            <a:r>
              <a:rPr altLang="en-US" lang="zh-CN"/>
              <a:t>双减政策的背景和意义</a:t>
            </a:r>
            <a:endParaRPr altLang="en-US" lang="zh-CN"/>
          </a:p>
        </p:txBody>
      </p:sp>
      <p:sp>
        <p:nvSpPr>
          <p:cNvPr id="1048974" name="圆角矩形 26"/>
          <p:cNvSpPr/>
          <p:nvPr>
            <p:custDataLst>
              <p:tags r:id="rId1"/>
            </p:custDataLst>
          </p:nvPr>
        </p:nvSpPr>
        <p:spPr>
          <a:xfrm>
            <a:off x="1708948"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6" name="圆角矩形 28"/>
          <p:cNvSpPr/>
          <p:nvPr>
            <p:custDataLst>
              <p:tags r:id="rId2"/>
            </p:custDataLst>
          </p:nvPr>
        </p:nvSpPr>
        <p:spPr>
          <a:xfrm>
            <a:off x="1712829"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8978" name="圆角矩形 29"/>
          <p:cNvSpPr/>
          <p:nvPr>
            <p:custDataLst>
              <p:tags r:id="rId3"/>
            </p:custDataLst>
          </p:nvPr>
        </p:nvSpPr>
        <p:spPr>
          <a:xfrm>
            <a:off x="6372420" y="1490400"/>
            <a:ext cx="4104508" cy="476016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0" name="文本框 31"/>
          <p:cNvSpPr txBox="1"/>
          <p:nvPr>
            <p:custDataLst>
              <p:tags r:id="rId4"/>
            </p:custDataLst>
          </p:nvPr>
        </p:nvSpPr>
        <p:spPr>
          <a:xfrm>
            <a:off x="2012300" y="2102279"/>
            <a:ext cx="3498109" cy="3804970"/>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背景：为减轻学生课业负担，促进教育公平和质量提升</a:t>
            </a:r>
            <a:endParaRPr altLang="en-US" dirty="0" sz="2400" lang="zh-CN" spc="200">
              <a:solidFill>
                <a:schemeClr val="tx1">
                  <a:lumMod val="85000"/>
                  <a:lumOff val="15000"/>
                </a:schemeClr>
              </a:solidFill>
              <a:latin typeface="+mn-ea"/>
              <a:sym typeface="+mn-ea"/>
            </a:endParaRPr>
          </a:p>
        </p:txBody>
      </p:sp>
      <p:sp>
        <p:nvSpPr>
          <p:cNvPr id="1048982" name="圆角矩形 32"/>
          <p:cNvSpPr/>
          <p:nvPr>
            <p:custDataLst>
              <p:tags r:id="rId5"/>
            </p:custDataLst>
          </p:nvPr>
        </p:nvSpPr>
        <p:spPr>
          <a:xfrm>
            <a:off x="6376948" y="1490400"/>
            <a:ext cx="4097020" cy="25294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8984" name="文本框 34"/>
          <p:cNvSpPr txBox="1"/>
          <p:nvPr>
            <p:custDataLst>
              <p:tags r:id="rId6"/>
            </p:custDataLst>
          </p:nvPr>
        </p:nvSpPr>
        <p:spPr>
          <a:xfrm>
            <a:off x="6677066" y="2101632"/>
            <a:ext cx="3497288" cy="3806732"/>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意义：有利于培养德智体美劳全面发展的高素质人才，促进教育现代化和可持续发展</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8" name="标题 1"/>
          <p:cNvSpPr>
            <a:spLocks noGrp="1"/>
          </p:cNvSpPr>
          <p:nvPr>
            <p:ph type="title" idx="3"/>
          </p:nvPr>
        </p:nvSpPr>
        <p:spPr/>
        <p:txBody>
          <a:bodyPr/>
          <a:p>
            <a:r>
              <a:rPr altLang="en-US" lang="zh-CN"/>
              <a:t>双减政策的具体内容和要求</a:t>
            </a:r>
            <a:endParaRPr altLang="en-US" lang="zh-CN"/>
          </a:p>
        </p:txBody>
      </p:sp>
      <p:sp>
        <p:nvSpPr>
          <p:cNvPr id="104902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减少作业负担：学校要合理控制学生的作业量，避免过多过重的作业负担。</a:t>
            </a:r>
            <a:endParaRPr altLang="en-US" dirty="0" sz="1200" lang="zh-CN" spc="150">
              <a:solidFill>
                <a:schemeClr val="tx1">
                  <a:lumMod val="65000"/>
                  <a:lumOff val="35000"/>
                </a:schemeClr>
              </a:solidFill>
              <a:latin typeface="+mn-ea"/>
              <a:sym typeface="+mn-ea"/>
            </a:endParaRPr>
          </a:p>
        </p:txBody>
      </p:sp>
      <p:sp>
        <p:nvSpPr>
          <p:cNvPr id="104902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减少考试压力：学校要规范考试管理，减少考试次数，减轻学生的考试压力。</a:t>
            </a:r>
            <a:endParaRPr altLang="en-US" dirty="0" sz="1200" lang="zh-CN" spc="150">
              <a:solidFill>
                <a:schemeClr val="tx1">
                  <a:lumMod val="65000"/>
                  <a:lumOff val="35000"/>
                </a:schemeClr>
              </a:solidFill>
              <a:latin typeface="+mn-ea"/>
              <a:sym typeface="+mn-ea"/>
            </a:endParaRPr>
          </a:p>
        </p:txBody>
      </p:sp>
      <p:sp>
        <p:nvSpPr>
          <p:cNvPr id="104902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规范校外培训：校外培训机构要依法依规开展培训业务，不得超前超纲教学。</a:t>
            </a:r>
            <a:endParaRPr altLang="en-US" dirty="0" sz="1200" lang="zh-CN" spc="150">
              <a:solidFill>
                <a:schemeClr val="tx1">
                  <a:lumMod val="65000"/>
                  <a:lumOff val="35000"/>
                </a:schemeClr>
              </a:solidFill>
              <a:latin typeface="+mn-ea"/>
              <a:sym typeface="+mn-ea"/>
            </a:endParaRPr>
          </a:p>
        </p:txBody>
      </p:sp>
      <p:sp>
        <p:nvSpPr>
          <p:cNvPr id="104902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加强学校教育质量：学校要提高课堂教学质量，加强课程建设和教学管理。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60" name="标题 1"/>
          <p:cNvSpPr>
            <a:spLocks noGrp="1"/>
          </p:cNvSpPr>
          <p:nvPr>
            <p:ph type="title" idx="3"/>
          </p:nvPr>
        </p:nvSpPr>
        <p:spPr/>
        <p:txBody>
          <a:bodyPr/>
          <a:p>
            <a:r>
              <a:rPr altLang="en-US" lang="zh-CN"/>
              <a:t>双减政策对学校教育的影响</a:t>
            </a:r>
            <a:endParaRPr altLang="en-US" lang="zh-CN"/>
          </a:p>
        </p:txBody>
      </p:sp>
      <p:sp>
        <p:nvSpPr>
          <p:cNvPr id="104906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减轻学生课业负担</a:t>
            </a:r>
            <a:endParaRPr altLang="en-US" dirty="0" sz="1200" lang="zh-CN" spc="150">
              <a:solidFill>
                <a:schemeClr val="tx1">
                  <a:lumMod val="65000"/>
                  <a:lumOff val="35000"/>
                </a:schemeClr>
              </a:solidFill>
              <a:latin typeface="+mn-ea"/>
              <a:sym typeface="+mn-ea"/>
            </a:endParaRPr>
          </a:p>
        </p:txBody>
      </p:sp>
      <p:sp>
        <p:nvSpPr>
          <p:cNvPr id="104906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促进教育公平</a:t>
            </a:r>
            <a:endParaRPr altLang="en-US" dirty="0" sz="1200" lang="zh-CN" spc="150">
              <a:solidFill>
                <a:schemeClr val="tx1">
                  <a:lumMod val="65000"/>
                  <a:lumOff val="35000"/>
                </a:schemeClr>
              </a:solidFill>
              <a:latin typeface="+mn-ea"/>
              <a:sym typeface="+mn-ea"/>
            </a:endParaRPr>
          </a:p>
        </p:txBody>
      </p:sp>
      <p:sp>
        <p:nvSpPr>
          <p:cNvPr id="104906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提高教育质量</a:t>
            </a:r>
            <a:endParaRPr altLang="en-US" dirty="0" sz="1200" lang="zh-CN" spc="150">
              <a:solidFill>
                <a:schemeClr val="tx1">
                  <a:lumMod val="65000"/>
                  <a:lumOff val="35000"/>
                </a:schemeClr>
              </a:solidFill>
              <a:latin typeface="+mn-ea"/>
              <a:sym typeface="+mn-ea"/>
            </a:endParaRPr>
          </a:p>
        </p:txBody>
      </p:sp>
      <p:sp>
        <p:nvSpPr>
          <p:cNvPr id="104906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推动学校教育改革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2" name="标题 1"/>
          <p:cNvSpPr>
            <a:spLocks noGrp="1"/>
          </p:cNvSpPr>
          <p:nvPr>
            <p:ph type="title" idx="4"/>
            <p:custDataLst>
              <p:tags r:id="rId1"/>
            </p:custDataLst>
          </p:nvPr>
        </p:nvSpPr>
        <p:spPr/>
        <p:txBody>
          <a:bodyPr>
            <a:normAutofit fontScale="90000"/>
          </a:bodyPr>
          <a:p>
            <a:r>
              <a:rPr altLang="en-US" lang="zh-CN"/>
              <a:t>教育开放与合作共享的重要性</a:t>
            </a:r>
            <a:endParaRPr altLang="en-US" lang="zh-CN"/>
          </a:p>
        </p:txBody>
      </p:sp>
      <p:sp>
        <p:nvSpPr>
          <p:cNvPr id="104910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06"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8" name="标题 1"/>
          <p:cNvSpPr>
            <a:spLocks noGrp="1"/>
          </p:cNvSpPr>
          <p:nvPr>
            <p:ph type="title" idx="3"/>
          </p:nvPr>
        </p:nvSpPr>
        <p:spPr/>
        <p:txBody>
          <a:bodyPr/>
          <a:p>
            <a:r>
              <a:rPr altLang="en-US" lang="zh-CN"/>
              <a:t>教育开放与合作共享的意义</a:t>
            </a:r>
            <a:endParaRPr altLang="en-US" lang="zh-CN"/>
          </a:p>
        </p:txBody>
      </p:sp>
      <p:sp>
        <p:nvSpPr>
          <p:cNvPr id="104915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培养具有国际视野和跨文化交流能力的人才</a:t>
            </a:r>
            <a:endParaRPr altLang="zh-CN" dirty="0" lang="en-US">
              <a:solidFill>
                <a:schemeClr val="dk1">
                  <a:lumMod val="80000"/>
                  <a:lumOff val="20000"/>
                </a:schemeClr>
              </a:solidFill>
              <a:latin typeface="+mn-ea"/>
              <a:sym typeface="+mn-ea"/>
            </a:endParaRPr>
          </a:p>
        </p:txBody>
      </p:sp>
      <p:sp>
        <p:nvSpPr>
          <p:cNvPr id="104915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促进教育资源的优化配置</a:t>
            </a:r>
            <a:endParaRPr altLang="en-US" dirty="0" lang="zh-CN">
              <a:solidFill>
                <a:schemeClr val="dk1">
                  <a:lumMod val="80000"/>
                  <a:lumOff val="20000"/>
                </a:schemeClr>
              </a:solidFill>
              <a:latin typeface="+mn-ea"/>
              <a:sym typeface="+mn-ea"/>
            </a:endParaRPr>
          </a:p>
        </p:txBody>
      </p:sp>
      <p:sp>
        <p:nvSpPr>
          <p:cNvPr id="104916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提升教育质量和水平</a:t>
            </a:r>
            <a:endParaRPr altLang="en-US" dirty="0" lang="zh-CN">
              <a:solidFill>
                <a:schemeClr val="dk1">
                  <a:lumMod val="80000"/>
                  <a:lumOff val="20000"/>
                </a:schemeClr>
              </a:solidFill>
              <a:latin typeface="+mn-ea"/>
              <a:sym typeface="+mn-ea"/>
            </a:endParaRPr>
          </a:p>
        </p:txBody>
      </p:sp>
      <p:sp>
        <p:nvSpPr>
          <p:cNvPr id="104917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推动教育领域的创新和发展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4" name="标题 1"/>
          <p:cNvSpPr>
            <a:spLocks noGrp="1"/>
          </p:cNvSpPr>
          <p:nvPr>
            <p:ph type="title" idx="3"/>
          </p:nvPr>
        </p:nvSpPr>
        <p:spPr/>
        <p:txBody>
          <a:bodyPr/>
          <a:p>
            <a:r>
              <a:rPr altLang="en-US" lang="zh-CN"/>
              <a:t>教育开放与合作共享的必要性</a:t>
            </a:r>
            <a:endParaRPr altLang="en-US" lang="zh-CN"/>
          </a:p>
        </p:txBody>
      </p:sp>
      <p:sp>
        <p:nvSpPr>
          <p:cNvPr id="104921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培养全球化人才：教育开放与合作共享有助于培养具有国际视野和跨文化沟通能力的人才，适应全球化发展的需要。</a:t>
            </a:r>
            <a:endParaRPr altLang="en-US" dirty="0" sz="1200" lang="zh-CN" spc="150">
              <a:solidFill>
                <a:schemeClr val="tx1">
                  <a:lumMod val="65000"/>
                  <a:lumOff val="35000"/>
                </a:schemeClr>
              </a:solidFill>
              <a:latin typeface="+mn-ea"/>
              <a:sym typeface="+mn-ea"/>
            </a:endParaRPr>
          </a:p>
        </p:txBody>
      </p:sp>
      <p:sp>
        <p:nvSpPr>
          <p:cNvPr id="104921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资源优化配置：通过教育开放与合作共享，可以实现教育资源的优化配置，提高教育资源的利用效率和效益。</a:t>
            </a:r>
            <a:endParaRPr altLang="en-US" dirty="0" sz="1200" lang="zh-CN" spc="150">
              <a:solidFill>
                <a:schemeClr val="tx1">
                  <a:lumMod val="65000"/>
                  <a:lumOff val="35000"/>
                </a:schemeClr>
              </a:solidFill>
              <a:latin typeface="+mn-ea"/>
              <a:sym typeface="+mn-ea"/>
            </a:endParaRPr>
          </a:p>
        </p:txBody>
      </p:sp>
      <p:sp>
        <p:nvSpPr>
          <p:cNvPr id="104922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促进教育公平：教育开放与合作共享有助于打破地域和阶层限制，让更多人享受到优质教育资源，促进教育公平。</a:t>
            </a:r>
            <a:endParaRPr altLang="en-US" dirty="0" sz="1200" lang="zh-CN" spc="150">
              <a:solidFill>
                <a:schemeClr val="tx1">
                  <a:lumMod val="65000"/>
                  <a:lumOff val="35000"/>
                </a:schemeClr>
              </a:solidFill>
              <a:latin typeface="+mn-ea"/>
              <a:sym typeface="+mn-ea"/>
            </a:endParaRPr>
          </a:p>
        </p:txBody>
      </p:sp>
      <p:sp>
        <p:nvSpPr>
          <p:cNvPr id="104922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提升教育质量：通过教育开放与合作共享，可以借鉴和吸收先进的教育理念、教学方法和课程资源，提升教育质量。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6" name="标题 1"/>
          <p:cNvSpPr>
            <a:spLocks noGrp="1"/>
          </p:cNvSpPr>
          <p:nvPr>
            <p:ph type="title" idx="3"/>
          </p:nvPr>
        </p:nvSpPr>
        <p:spPr/>
        <p:txBody>
          <a:bodyPr/>
          <a:p>
            <a:r>
              <a:rPr altLang="en-US" lang="zh-CN"/>
              <a:t>教育开放与合作共享的可行性</a:t>
            </a:r>
            <a:endParaRPr altLang="en-US" lang="zh-CN"/>
          </a:p>
        </p:txBody>
      </p:sp>
      <p:sp>
        <p:nvSpPr>
          <p:cNvPr id="104925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政策支持：双减政策为教育开放与合作共享提供了政策基础</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6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6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68" name="TextBox 2"/>
          <p:cNvSpPr txBox="1"/>
          <p:nvPr>
            <p:custDataLst>
              <p:tags r:id="rId6"/>
            </p:custDataLst>
          </p:nvPr>
        </p:nvSpPr>
        <p:spPr>
          <a:xfrm>
            <a:off x="3561327" y="3137508"/>
            <a:ext cx="2278952" cy="1840235"/>
          </a:xfrm>
          <a:prstGeom prst="rect"/>
          <a:noFill/>
        </p:spPr>
        <p:txBody>
          <a:bodyPr rtlCol="0" wrap="square">
            <a:normAutofit fontScale="8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技术发展：互联网、人工智能等技术的发展为教育开放与合作共享提供了技术支持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7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74" name="TextBox 2"/>
          <p:cNvSpPr txBox="1"/>
          <p:nvPr>
            <p:custDataLst>
              <p:tags r:id="rId9"/>
            </p:custDataLst>
          </p:nvPr>
        </p:nvSpPr>
        <p:spPr>
          <a:xfrm>
            <a:off x="6356085" y="3137508"/>
            <a:ext cx="2278952" cy="1840235"/>
          </a:xfrm>
          <a:prstGeom prst="rect"/>
          <a:noFill/>
        </p:spPr>
        <p:txBody>
          <a:bodyPr rtlCol="0" wrap="square">
            <a:normAutofit fontScale="8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资源共享：教育资源分布不均，开放与合作共享可以优化资源配置，提高教育质量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7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7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80" name="TextBox 2"/>
          <p:cNvSpPr txBox="1"/>
          <p:nvPr>
            <p:custDataLst>
              <p:tags r:id="rId12"/>
            </p:custDataLst>
          </p:nvPr>
        </p:nvSpPr>
        <p:spPr>
          <a:xfrm>
            <a:off x="9144465"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合作共赢：通过教育开放与合作共享，可以实现学校、家庭、社会等多方共赢的局面</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14" name="标题 1"/>
          <p:cNvSpPr>
            <a:spLocks noGrp="1"/>
          </p:cNvSpPr>
          <p:nvPr>
            <p:ph type="title" idx="4"/>
            <p:custDataLst>
              <p:tags r:id="rId1"/>
            </p:custDataLst>
          </p:nvPr>
        </p:nvSpPr>
        <p:spPr/>
        <p:txBody>
          <a:bodyPr>
            <a:normAutofit fontScale="90000"/>
          </a:bodyPr>
          <a:p>
            <a:r>
              <a:rPr altLang="en-US" lang="zh-CN"/>
              <a:t>学校双减背景下的教育开放与合作共享实践</a:t>
            </a:r>
            <a:endParaRPr altLang="en-US" lang="zh-CN"/>
          </a:p>
        </p:txBody>
      </p:sp>
      <p:sp>
        <p:nvSpPr>
          <p:cNvPr id="104931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318"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0" name="标题 1"/>
          <p:cNvSpPr>
            <a:spLocks noGrp="1"/>
          </p:cNvSpPr>
          <p:nvPr>
            <p:ph type="title" idx="3"/>
          </p:nvPr>
        </p:nvSpPr>
        <p:spPr/>
        <p:txBody>
          <a:bodyPr/>
          <a:p>
            <a:r>
              <a:rPr altLang="en-US" lang="zh-CN"/>
              <a:t>学校之间的教育资源共享</a:t>
            </a:r>
            <a:endParaRPr altLang="en-US" lang="zh-CN"/>
          </a:p>
        </p:txBody>
      </p:sp>
      <p:sp>
        <p:nvSpPr>
          <p:cNvPr id="104936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6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6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共享内容：课程资源、师资力量、教学设备等</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6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共享方式：在线教育平台、教育资源库、教师交流等</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7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7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7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共享价值：提高教育质量、促进教育公平、提升教师专业素养</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8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4" name="TextBox 2"/>
          <p:cNvSpPr txBox="1"/>
          <p:nvPr>
            <p:custDataLst>
              <p:tags r:id="rId12"/>
            </p:custDataLst>
          </p:nvPr>
        </p:nvSpPr>
        <p:spPr>
          <a:xfrm>
            <a:off x="914446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实践案例：某中学与某小学的教育资源共享项目，包括课程互选、教师互访、教学资源共享等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8" name="标题 1"/>
          <p:cNvSpPr>
            <a:spLocks noGrp="1"/>
          </p:cNvSpPr>
          <p:nvPr>
            <p:ph type="title" idx="3"/>
          </p:nvPr>
        </p:nvSpPr>
        <p:spPr/>
        <p:txBody>
          <a:bodyPr/>
          <a:p>
            <a:r>
              <a:rPr altLang="en-US" lang="zh-CN"/>
              <a:t>学校与社区的合作教育</a:t>
            </a:r>
            <a:endParaRPr altLang="en-US" lang="zh-CN"/>
          </a:p>
        </p:txBody>
      </p:sp>
      <p:sp>
        <p:nvSpPr>
          <p:cNvPr id="104942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学校与社区共同开展课外活动，丰富学生课余生活</a:t>
            </a:r>
            <a:endParaRPr altLang="en-US" dirty="0" sz="2000" lang="zh-CN" spc="150">
              <a:solidFill>
                <a:schemeClr val="tx1">
                  <a:lumMod val="85000"/>
                  <a:lumOff val="15000"/>
                </a:schemeClr>
              </a:solidFill>
              <a:latin typeface="+mn-ea"/>
              <a:sym typeface="+mn-ea"/>
            </a:endParaRPr>
          </a:p>
        </p:txBody>
      </p:sp>
      <p:sp>
        <p:nvSpPr>
          <p:cNvPr id="104942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社区提供教育资源，支持学校开展实践教学</a:t>
            </a:r>
            <a:endParaRPr altLang="en-US" dirty="0" sz="2000" lang="zh-CN" spc="150">
              <a:solidFill>
                <a:schemeClr val="tx1">
                  <a:lumMod val="85000"/>
                  <a:lumOff val="15000"/>
                </a:schemeClr>
              </a:solidFill>
              <a:latin typeface="+mn-ea"/>
              <a:sym typeface="+mn-ea"/>
            </a:endParaRPr>
          </a:p>
        </p:txBody>
      </p:sp>
      <p:sp>
        <p:nvSpPr>
          <p:cNvPr id="104943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学校与社区共建共享图书馆、科技馆等文化设施</a:t>
            </a:r>
            <a:endParaRPr altLang="en-US" dirty="0" sz="2000" lang="zh-CN" spc="150">
              <a:solidFill>
                <a:schemeClr val="tx1">
                  <a:lumMod val="85000"/>
                  <a:lumOff val="15000"/>
                </a:schemeClr>
              </a:solidFill>
              <a:latin typeface="+mn-ea"/>
              <a:sym typeface="+mn-ea"/>
            </a:endParaRPr>
          </a:p>
        </p:txBody>
      </p:sp>
      <p:sp>
        <p:nvSpPr>
          <p:cNvPr id="104943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学校与社区合作开展职业培训和就业指导，促进学生就业</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6" name="标题 1"/>
          <p:cNvSpPr>
            <a:spLocks noGrp="1"/>
          </p:cNvSpPr>
          <p:nvPr>
            <p:ph type="title" idx="3"/>
          </p:nvPr>
        </p:nvSpPr>
        <p:spPr/>
        <p:txBody>
          <a:bodyPr/>
          <a:p>
            <a:r>
              <a:rPr altLang="en-US" lang="zh-CN"/>
              <a:t>学校与企业的合作教育</a:t>
            </a:r>
            <a:endParaRPr altLang="en-US" lang="zh-CN"/>
          </a:p>
        </p:txBody>
      </p:sp>
      <p:sp>
        <p:nvSpPr>
          <p:cNvPr id="104947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8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合作模式：学校与企业共同制定课程、教材和教学计划</a:t>
            </a:r>
            <a:endParaRPr altLang="en-US" dirty="0" sz="2000" lang="zh-CN" spc="200">
              <a:solidFill>
                <a:schemeClr val="tx1">
                  <a:lumMod val="85000"/>
                  <a:lumOff val="15000"/>
                </a:schemeClr>
              </a:solidFill>
              <a:latin typeface="+mn-ea"/>
              <a:sym typeface="+mn-ea"/>
            </a:endParaRPr>
          </a:p>
        </p:txBody>
      </p:sp>
      <p:sp>
        <p:nvSpPr>
          <p:cNvPr id="104948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8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8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资源共享：学校与企业共享各自的优势资源，如师资、设备等</a:t>
            </a:r>
            <a:endParaRPr altLang="en-US" dirty="0" sz="2000" lang="zh-CN" spc="200">
              <a:solidFill>
                <a:schemeClr val="tx1">
                  <a:lumMod val="85000"/>
                  <a:lumOff val="15000"/>
                </a:schemeClr>
              </a:solidFill>
              <a:latin typeface="+mn-ea"/>
              <a:sym typeface="+mn-ea"/>
            </a:endParaRPr>
          </a:p>
        </p:txBody>
      </p:sp>
      <p:sp>
        <p:nvSpPr>
          <p:cNvPr id="104949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9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实践教学：学校与企业合作开展实践教学，为学生提供实习、实训机会</a:t>
            </a:r>
            <a:endParaRPr altLang="en-US" dirty="0" sz="2000" lang="zh-CN" spc="200">
              <a:solidFill>
                <a:schemeClr val="tx1">
                  <a:lumMod val="85000"/>
                  <a:lumOff val="15000"/>
                </a:schemeClr>
              </a:solidFill>
              <a:latin typeface="+mn-ea"/>
              <a:sym typeface="+mn-ea"/>
            </a:endParaRPr>
          </a:p>
        </p:txBody>
      </p:sp>
      <p:sp>
        <p:nvSpPr>
          <p:cNvPr id="104949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9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0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成果转化：学校与企业共同推动科研成果的转化和应用，促进产学研一体化发展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34" name="标题 1"/>
          <p:cNvSpPr>
            <a:spLocks noGrp="1"/>
          </p:cNvSpPr>
          <p:nvPr>
            <p:ph type="title" idx="3"/>
          </p:nvPr>
        </p:nvSpPr>
        <p:spPr/>
        <p:txBody>
          <a:bodyPr/>
          <a:p>
            <a:r>
              <a:rPr altLang="en-US" lang="zh-CN"/>
              <a:t>学校与国际教育的交流与合作</a:t>
            </a:r>
            <a:endParaRPr altLang="en-US" lang="zh-CN"/>
          </a:p>
        </p:txBody>
      </p:sp>
      <p:sp>
        <p:nvSpPr>
          <p:cNvPr id="10495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合作办学：与国外知名学校开展合作，共同开设课程和项目</a:t>
            </a:r>
            <a:endParaRPr altLang="en-US" dirty="0" sz="2000" lang="zh-CN" spc="150">
              <a:solidFill>
                <a:schemeClr val="tx1">
                  <a:lumMod val="85000"/>
                  <a:lumOff val="15000"/>
                </a:schemeClr>
              </a:solidFill>
              <a:latin typeface="+mn-ea"/>
              <a:sym typeface="+mn-ea"/>
            </a:endParaRPr>
          </a:p>
        </p:txBody>
      </p:sp>
      <p:sp>
        <p:nvSpPr>
          <p:cNvPr id="10495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师资交流：互派教师进行学术交流和教学经验分享</a:t>
            </a:r>
            <a:endParaRPr altLang="en-US" dirty="0" sz="2000" lang="zh-CN" spc="150">
              <a:solidFill>
                <a:schemeClr val="tx1">
                  <a:lumMod val="85000"/>
                  <a:lumOff val="15000"/>
                </a:schemeClr>
              </a:solidFill>
              <a:latin typeface="+mn-ea"/>
              <a:sym typeface="+mn-ea"/>
            </a:endParaRPr>
          </a:p>
        </p:txBody>
      </p:sp>
      <p:sp>
        <p:nvSpPr>
          <p:cNvPr id="10495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学生互访：开展学生交换、游学等活动，拓宽学生国际视野</a:t>
            </a:r>
            <a:endParaRPr altLang="en-US" dirty="0" sz="2000" lang="zh-CN" spc="150">
              <a:solidFill>
                <a:schemeClr val="tx1">
                  <a:lumMod val="85000"/>
                  <a:lumOff val="15000"/>
                </a:schemeClr>
              </a:solidFill>
              <a:latin typeface="+mn-ea"/>
              <a:sym typeface="+mn-ea"/>
            </a:endParaRPr>
          </a:p>
        </p:txBody>
      </p:sp>
      <p:sp>
        <p:nvSpPr>
          <p:cNvPr id="10495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资源共享：共享国际教育资源，提高教育质量</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92" name="标题 1"/>
          <p:cNvSpPr>
            <a:spLocks noGrp="1"/>
          </p:cNvSpPr>
          <p:nvPr>
            <p:ph type="title" idx="4"/>
            <p:custDataLst>
              <p:tags r:id="rId1"/>
            </p:custDataLst>
          </p:nvPr>
        </p:nvSpPr>
        <p:spPr/>
        <p:txBody>
          <a:bodyPr>
            <a:normAutofit fontScale="90000"/>
          </a:bodyPr>
          <a:p>
            <a:r>
              <a:rPr altLang="en-US" lang="zh-CN"/>
              <a:t>教育开放与合作共享的挑战与对策</a:t>
            </a:r>
            <a:endParaRPr altLang="en-US" lang="zh-CN"/>
          </a:p>
        </p:txBody>
      </p:sp>
      <p:sp>
        <p:nvSpPr>
          <p:cNvPr id="104959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596"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8" name="标题 1"/>
          <p:cNvSpPr>
            <a:spLocks noGrp="1"/>
          </p:cNvSpPr>
          <p:nvPr>
            <p:ph type="title" idx="3"/>
          </p:nvPr>
        </p:nvSpPr>
        <p:spPr/>
        <p:txBody>
          <a:bodyPr/>
          <a:p>
            <a:r>
              <a:rPr altLang="en-US" lang="zh-CN"/>
              <a:t>教育开放与合作共享的挑战</a:t>
            </a:r>
            <a:endParaRPr altLang="en-US" lang="zh-CN"/>
          </a:p>
        </p:txBody>
      </p:sp>
      <p:sp>
        <p:nvSpPr>
          <p:cNvPr id="104964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资源不均衡：不同地区、学校之间的教育资源差异大，难以实现真正的开放与合作。</a:t>
            </a:r>
            <a:endParaRPr altLang="en-US" dirty="0" lang="zh-CN" spc="150">
              <a:solidFill>
                <a:schemeClr val="tx1">
                  <a:lumMod val="75000"/>
                  <a:lumOff val="25000"/>
                </a:schemeClr>
              </a:solidFill>
              <a:latin typeface="+mn-ea"/>
              <a:sym typeface="+mn-ea"/>
            </a:endParaRPr>
          </a:p>
        </p:txBody>
      </p:sp>
      <p:sp>
        <p:nvSpPr>
          <p:cNvPr id="104964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评价体系不完善：现有的教育评价体系难以适应开放与合作共享的需要，需要建立更加科学、公正的评价机制。</a:t>
            </a:r>
            <a:endParaRPr altLang="en-US" dirty="0" lang="zh-CN" spc="150">
              <a:solidFill>
                <a:schemeClr val="tx1">
                  <a:lumMod val="75000"/>
                  <a:lumOff val="25000"/>
                </a:schemeClr>
              </a:solidFill>
              <a:latin typeface="+mn-ea"/>
              <a:sym typeface="+mn-ea"/>
            </a:endParaRPr>
          </a:p>
        </p:txBody>
      </p:sp>
      <p:sp>
        <p:nvSpPr>
          <p:cNvPr id="104965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教师素质参差不齐：教师的专业素养和教学能力直接影响教育开放与合作共享的质量，需要提升教师队伍的整体素质。</a:t>
            </a:r>
            <a:endParaRPr altLang="en-US" dirty="0" sz="2000" lang="zh-CN" spc="150">
              <a:solidFill>
                <a:schemeClr val="tx1">
                  <a:lumMod val="75000"/>
                  <a:lumOff val="25000"/>
                </a:schemeClr>
              </a:solidFill>
              <a:latin typeface="+mn-ea"/>
              <a:sym typeface="+mn-ea"/>
            </a:endParaRPr>
          </a:p>
        </p:txBody>
      </p:sp>
      <p:sp>
        <p:nvSpPr>
          <p:cNvPr id="104965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跨文化交流障碍：不同地区、国家之间的文化差异给教育开放与合作共享带来一定的难度，需要加强文化交流与理解。</a:t>
            </a:r>
            <a:endParaRPr altLang="en-US" dirty="0" sz="2000" lang="zh-CN" spc="150">
              <a:solidFill>
                <a:schemeClr val="tx1">
                  <a:lumMod val="75000"/>
                  <a:lumOff val="25000"/>
                </a:schemeClr>
              </a:solidFill>
              <a:latin typeface="+mn-ea"/>
              <a:sym typeface="+mn-ea"/>
            </a:endParaRPr>
          </a:p>
        </p:txBody>
      </p:sp>
      <p:sp>
        <p:nvSpPr>
          <p:cNvPr id="104966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96" name="标题 1"/>
          <p:cNvSpPr>
            <a:spLocks noGrp="1"/>
          </p:cNvSpPr>
          <p:nvPr>
            <p:ph type="title" idx="3"/>
          </p:nvPr>
        </p:nvSpPr>
        <p:spPr/>
        <p:txBody>
          <a:bodyPr/>
          <a:p>
            <a:r>
              <a:rPr altLang="en-US" lang="zh-CN"/>
              <a:t>教育开放与合作共享的对策建议</a:t>
            </a:r>
            <a:endParaRPr altLang="en-US" lang="zh-CN"/>
          </a:p>
        </p:txBody>
      </p:sp>
      <p:sp>
        <p:nvSpPr>
          <p:cNvPr id="104969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0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建立有效的合作机制：加强学校、政府、企业等各方之间的合作，共同推进教育开放与合作共享。</a:t>
            </a:r>
            <a:endParaRPr altLang="en-US" dirty="0" sz="2000" lang="zh-CN" spc="200">
              <a:solidFill>
                <a:schemeClr val="tx1">
                  <a:lumMod val="85000"/>
                  <a:lumOff val="15000"/>
                </a:schemeClr>
              </a:solidFill>
              <a:latin typeface="+mn-ea"/>
              <a:sym typeface="+mn-ea"/>
            </a:endParaRPr>
          </a:p>
        </p:txBody>
      </p:sp>
      <p:sp>
        <p:nvSpPr>
          <p:cNvPr id="104970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0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08"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优化教育资源配置：合理分配教育资源，提高资源利用效率，为教育开放与合作共享提供有力保障。</a:t>
            </a:r>
            <a:endParaRPr altLang="en-US" dirty="0" sz="2000" lang="zh-CN" spc="200">
              <a:solidFill>
                <a:schemeClr val="tx1">
                  <a:lumMod val="85000"/>
                  <a:lumOff val="15000"/>
                </a:schemeClr>
              </a:solidFill>
              <a:latin typeface="+mn-ea"/>
              <a:sym typeface="+mn-ea"/>
            </a:endParaRPr>
          </a:p>
        </p:txBody>
      </p:sp>
      <p:sp>
        <p:nvSpPr>
          <p:cNvPr id="104971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1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强化教师队伍建设：提高教师素质，加强教师培训，为教育开放与合作共享提供人才支持。</a:t>
            </a:r>
            <a:endParaRPr altLang="en-US" dirty="0" sz="2000" lang="zh-CN" spc="200">
              <a:solidFill>
                <a:schemeClr val="tx1">
                  <a:lumMod val="85000"/>
                  <a:lumOff val="15000"/>
                </a:schemeClr>
              </a:solidFill>
              <a:latin typeface="+mn-ea"/>
              <a:sym typeface="+mn-ea"/>
            </a:endParaRPr>
          </a:p>
        </p:txBody>
      </p:sp>
      <p:sp>
        <p:nvSpPr>
          <p:cNvPr id="104971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0"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推进教育信息化发展：利用信息技术手段，促进教育资源的共享与交流，提高教育开放与合作共享的效率和效果。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54" name="标题 1"/>
          <p:cNvSpPr>
            <a:spLocks noGrp="1"/>
          </p:cNvSpPr>
          <p:nvPr>
            <p:ph type="title" idx="3"/>
          </p:nvPr>
        </p:nvSpPr>
        <p:spPr/>
        <p:txBody>
          <a:bodyPr/>
          <a:p>
            <a:r>
              <a:rPr altLang="en-US" lang="zh-CN"/>
              <a:t>教育开放与合作共享的未来展望</a:t>
            </a:r>
            <a:endParaRPr altLang="en-US" lang="zh-CN"/>
          </a:p>
        </p:txBody>
      </p:sp>
      <p:sp>
        <p:nvSpPr>
          <p:cNvPr id="104975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终身学习理念将促进教育开放与合作共享的持续发展</a:t>
            </a:r>
            <a:endParaRPr altLang="zh-CN" dirty="0" lang="en-US">
              <a:solidFill>
                <a:schemeClr val="dk1">
                  <a:lumMod val="80000"/>
                  <a:lumOff val="20000"/>
                </a:schemeClr>
              </a:solidFill>
              <a:latin typeface="+mn-ea"/>
              <a:sym typeface="+mn-ea"/>
            </a:endParaRPr>
          </a:p>
        </p:txBody>
      </p:sp>
      <p:sp>
        <p:nvSpPr>
          <p:cNvPr id="104976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人工智能技术将进一步推动教育开放与合作共享</a:t>
            </a:r>
            <a:endParaRPr altLang="en-US" dirty="0" lang="zh-CN">
              <a:solidFill>
                <a:schemeClr val="dk1">
                  <a:lumMod val="80000"/>
                  <a:lumOff val="20000"/>
                </a:schemeClr>
              </a:solidFill>
              <a:latin typeface="+mn-ea"/>
              <a:sym typeface="+mn-ea"/>
            </a:endParaRPr>
          </a:p>
        </p:txBody>
      </p:sp>
      <p:sp>
        <p:nvSpPr>
          <p:cNvPr id="104977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跨国教育资源共享将成为未来教育发展的重要趋势</a:t>
            </a:r>
            <a:endParaRPr altLang="en-US" dirty="0" lang="zh-CN">
              <a:solidFill>
                <a:schemeClr val="dk1">
                  <a:lumMod val="80000"/>
                  <a:lumOff val="20000"/>
                </a:schemeClr>
              </a:solidFill>
              <a:latin typeface="+mn-ea"/>
              <a:sym typeface="+mn-ea"/>
            </a:endParaRPr>
          </a:p>
        </p:txBody>
      </p:sp>
      <p:sp>
        <p:nvSpPr>
          <p:cNvPr id="104978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教育评价体系改革将为教育开放与合作共享提供更多机会和可能</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20" name="标题 1"/>
          <p:cNvSpPr>
            <a:spLocks noGrp="1"/>
          </p:cNvSpPr>
          <p:nvPr>
            <p:ph type="title" idx="4"/>
            <p:custDataLst>
              <p:tags r:id="rId1"/>
            </p:custDataLst>
          </p:nvPr>
        </p:nvSpPr>
        <p:spPr/>
        <p:txBody>
          <a:bodyPr>
            <a:normAutofit fontScale="90000"/>
          </a:bodyPr>
          <a:p>
            <a:r>
              <a:rPr altLang="en-US" lang="zh-CN"/>
              <a:t>学校双减背景下教育开放与合作共享的案例分析</a:t>
            </a:r>
            <a:endParaRPr altLang="en-US" lang="zh-CN"/>
          </a:p>
        </p:txBody>
      </p:sp>
      <p:sp>
        <p:nvSpPr>
          <p:cNvPr id="10498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824"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6" name="标题 1"/>
          <p:cNvSpPr>
            <a:spLocks noGrp="1"/>
          </p:cNvSpPr>
          <p:nvPr>
            <p:ph type="title" idx="3"/>
          </p:nvPr>
        </p:nvSpPr>
        <p:spPr/>
        <p:txBody>
          <a:bodyPr/>
          <a:p>
            <a:r>
              <a:rPr altLang="en-US" lang="zh-CN"/>
              <a:t>成功案例介绍</a:t>
            </a:r>
            <a:endParaRPr altLang="en-US" lang="zh-CN"/>
          </a:p>
        </p:txBody>
      </p:sp>
      <p:sp>
        <p:nvSpPr>
          <p:cNvPr id="104986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某高中开展国际教育合作项目，引进国外优质教育资源，提升学校教育品质和国际影响力。</a:t>
            </a:r>
            <a:endParaRPr altLang="zh-CN" dirty="0" lang="en-US">
              <a:solidFill>
                <a:schemeClr val="dk1">
                  <a:lumMod val="80000"/>
                  <a:lumOff val="20000"/>
                </a:schemeClr>
              </a:solidFill>
              <a:latin typeface="+mn-ea"/>
              <a:sym typeface="+mn-ea"/>
            </a:endParaRPr>
          </a:p>
        </p:txBody>
      </p:sp>
      <p:sp>
        <p:nvSpPr>
          <p:cNvPr id="104987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某小学开展课后服务，引入校外优质资源，提高学生学习兴趣和综合素质。</a:t>
            </a:r>
            <a:endParaRPr altLang="en-US" dirty="0" sz="1600" lang="zh-CN">
              <a:solidFill>
                <a:schemeClr val="dk1">
                  <a:lumMod val="80000"/>
                  <a:lumOff val="20000"/>
                </a:schemeClr>
              </a:solidFill>
              <a:latin typeface="+mn-ea"/>
              <a:sym typeface="+mn-ea"/>
            </a:endParaRPr>
          </a:p>
        </p:txBody>
      </p:sp>
      <p:sp>
        <p:nvSpPr>
          <p:cNvPr id="104988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某初中与高校合作，共享师资和课程资源，促进教育均衡发展。</a:t>
            </a:r>
            <a:endParaRPr altLang="en-US" dirty="0" sz="1600" lang="zh-CN">
              <a:solidFill>
                <a:schemeClr val="dk1">
                  <a:lumMod val="80000"/>
                  <a:lumOff val="20000"/>
                </a:schemeClr>
              </a:solidFill>
              <a:latin typeface="+mn-ea"/>
              <a:sym typeface="+mn-ea"/>
            </a:endParaRPr>
          </a:p>
        </p:txBody>
      </p:sp>
      <p:sp>
        <p:nvSpPr>
          <p:cNvPr id="104989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某教育培训机构转型为非营利性机构，提供公益性教育服务，助力教育公平和普及。</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32" name="标题 1"/>
          <p:cNvSpPr>
            <a:spLocks noGrp="1"/>
          </p:cNvSpPr>
          <p:nvPr>
            <p:ph type="title" idx="3"/>
          </p:nvPr>
        </p:nvSpPr>
        <p:spPr/>
        <p:txBody>
          <a:bodyPr/>
          <a:p>
            <a:r>
              <a:rPr altLang="en-US" lang="zh-CN"/>
              <a:t>案例分析：成功因素和经验教训</a:t>
            </a:r>
            <a:endParaRPr altLang="en-US" lang="zh-CN"/>
          </a:p>
        </p:txBody>
      </p:sp>
      <p:sp>
        <p:nvSpPr>
          <p:cNvPr id="1049934" name="矩形: 圆角 4"/>
          <p:cNvSpPr/>
          <p:nvPr>
            <p:custDataLst>
              <p:tags r:id="rId1"/>
            </p:custDataLst>
          </p:nvPr>
        </p:nvSpPr>
        <p:spPr>
          <a:xfrm>
            <a:off x="608400" y="3370245"/>
            <a:ext cx="5102958" cy="998874"/>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936" name="正文"/>
          <p:cNvSpPr txBox="1"/>
          <p:nvPr>
            <p:custDataLst>
              <p:tags r:id="rId2"/>
            </p:custDataLst>
          </p:nvPr>
        </p:nvSpPr>
        <p:spPr>
          <a:xfrm>
            <a:off x="1134190" y="3504868"/>
            <a:ext cx="4208861" cy="671208"/>
          </a:xfrm>
          <a:prstGeom prst="rect"/>
          <a:noFill/>
        </p:spPr>
        <p:txBody>
          <a:bodyPr anchor="t" anchorCtr="0" bIns="0" lIns="0" rIns="0" rtlCol="0" tIns="0" wrap="square">
            <a:normAutofit fontScale="87500" lnSpcReduction="10000"/>
          </a:bodyPr>
          <a:p>
            <a:pPr algn="l" fontAlgn="auto" indent="0">
              <a:lnSpc>
                <a:spcPct val="130000"/>
              </a:lnSpc>
            </a:pPr>
            <a:r>
              <a:rPr altLang="en-US" dirty="0" sz="1600" lang="zh-CN" spc="150">
                <a:solidFill>
                  <a:schemeClr val="tx1"/>
                </a:solidFill>
                <a:latin typeface="+mn-ea"/>
              </a:rPr>
              <a:t>成功因素：政策支持、学校领导力、教师团队素质、家长参与</a:t>
            </a:r>
            <a:endParaRPr altLang="en-US" dirty="0" sz="1600" lang="zh-CN" spc="150">
              <a:solidFill>
                <a:schemeClr val="tx1"/>
              </a:solidFill>
              <a:latin typeface="+mn-ea"/>
            </a:endParaRPr>
          </a:p>
        </p:txBody>
      </p:sp>
      <p:sp>
        <p:nvSpPr>
          <p:cNvPr id="1049938" name="矩形: 圆角 4"/>
          <p:cNvSpPr/>
          <p:nvPr>
            <p:custDataLst>
              <p:tags r:id="rId3"/>
            </p:custDataLst>
          </p:nvPr>
        </p:nvSpPr>
        <p:spPr>
          <a:xfrm>
            <a:off x="6474642" y="3370245"/>
            <a:ext cx="5102958" cy="99950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940" name="正文"/>
          <p:cNvSpPr txBox="1"/>
          <p:nvPr>
            <p:custDataLst>
              <p:tags r:id="rId4"/>
            </p:custDataLst>
          </p:nvPr>
        </p:nvSpPr>
        <p:spPr>
          <a:xfrm>
            <a:off x="6921691" y="3504868"/>
            <a:ext cx="4208861" cy="671208"/>
          </a:xfrm>
          <a:prstGeom prst="rect"/>
          <a:noFill/>
        </p:spPr>
        <p:txBody>
          <a:bodyPr anchor="t" anchorCtr="0" bIns="0" lIns="0" rIns="0" rtlCol="0" tIns="0" wrap="square">
            <a:normAutofit fontScale="87500" lnSpcReduction="10000"/>
          </a:bodyPr>
          <a:p>
            <a:pPr algn="l" fontAlgn="auto" indent="0">
              <a:lnSpc>
                <a:spcPct val="130000"/>
              </a:lnSpc>
            </a:pPr>
            <a:r>
              <a:rPr altLang="en-US" dirty="0" sz="1600" lang="zh-CN" spc="150">
                <a:solidFill>
                  <a:schemeClr val="tx1"/>
                </a:solidFill>
                <a:latin typeface="+mn-ea"/>
              </a:rPr>
              <a:t>经验教训：注重实效、持续改进、加强沟通与合作、关注学生个体差异</a:t>
            </a:r>
            <a:endParaRPr altLang="en-US" dirty="0" sz="1600" lang="zh-CN" spc="150">
              <a:solidFill>
                <a:schemeClr val="tx1"/>
              </a:solidFill>
              <a:latin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74" name="标题 1"/>
          <p:cNvSpPr>
            <a:spLocks noGrp="1"/>
          </p:cNvSpPr>
          <p:nvPr>
            <p:ph type="title" idx="3"/>
          </p:nvPr>
        </p:nvSpPr>
        <p:spPr/>
        <p:txBody>
          <a:bodyPr/>
          <a:p>
            <a:r>
              <a:rPr altLang="en-US" lang="zh-CN"/>
              <a:t>案例启示：如何更好地推进教育开放与合作共享</a:t>
            </a:r>
            <a:endParaRPr altLang="en-US" lang="zh-CN"/>
          </a:p>
        </p:txBody>
      </p:sp>
      <p:sp>
        <p:nvSpPr>
          <p:cNvPr id="104997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案例选择：选取具有代表性的案例，如学校间的合作项目、教育资源共享平台等。</a:t>
            </a:r>
            <a:endParaRPr altLang="en-US" dirty="0" sz="1200" lang="zh-CN" spc="150">
              <a:solidFill>
                <a:schemeClr val="tx1">
                  <a:lumMod val="85000"/>
                  <a:lumOff val="15000"/>
                </a:schemeClr>
              </a:solidFill>
              <a:latin typeface="+mn-ea"/>
              <a:sym typeface="+mn-ea"/>
            </a:endParaRPr>
          </a:p>
        </p:txBody>
      </p:sp>
      <p:sp>
        <p:nvSpPr>
          <p:cNvPr id="104997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案例分析：分析案例的成功因素、实施过程及效果评估，提炼出可供借鉴的经验和教训。</a:t>
            </a:r>
            <a:endParaRPr altLang="en-US" dirty="0" sz="1200" lang="zh-CN" spc="150">
              <a:solidFill>
                <a:schemeClr val="tx1">
                  <a:lumMod val="85000"/>
                  <a:lumOff val="15000"/>
                </a:schemeClr>
              </a:solidFill>
              <a:latin typeface="+mn-ea"/>
              <a:sym typeface="+mn-ea"/>
            </a:endParaRPr>
          </a:p>
        </p:txBody>
      </p:sp>
      <p:sp>
        <p:nvSpPr>
          <p:cNvPr id="104998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启示总结：根据案例分析结果，提出如何更好地推进教育开放与合作共享的建议和措施，如加强政策引导、优化资源配置、促进校际合作等。</a:t>
            </a:r>
            <a:endParaRPr altLang="en-US" dirty="0" sz="1200" lang="zh-CN" spc="150">
              <a:solidFill>
                <a:schemeClr val="tx1">
                  <a:lumMod val="85000"/>
                  <a:lumOff val="15000"/>
                </a:schemeClr>
              </a:solidFill>
              <a:latin typeface="+mn-ea"/>
              <a:sym typeface="+mn-ea"/>
            </a:endParaRPr>
          </a:p>
        </p:txBody>
      </p:sp>
      <p:sp>
        <p:nvSpPr>
          <p:cNvPr id="104999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实践应用：将启示总结应用于实际教学和管理中，不断探索和创新教育开放与合作共享的新模式和新途径。</a:t>
            </a:r>
            <a:endParaRPr altLang="en-US" dirty="0" sz="1200" lang="zh-CN" spc="150">
              <a:solidFill>
                <a:schemeClr val="tx1">
                  <a:lumMod val="85000"/>
                  <a:lumOff val="15000"/>
                </a:schemeClr>
              </a:solidFill>
              <a:latin typeface="+mn-ea"/>
              <a:sym typeface="+mn-ea"/>
            </a:endParaRPr>
          </a:p>
        </p:txBody>
      </p:sp>
      <p:sp>
        <p:nvSpPr>
          <p:cNvPr id="104999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32" name="标题 1"/>
          <p:cNvSpPr>
            <a:spLocks noGrp="1"/>
          </p:cNvSpPr>
          <p:nvPr>
            <p:ph type="title" idx="4"/>
            <p:custDataLst>
              <p:tags r:id="rId1"/>
            </p:custDataLst>
          </p:nvPr>
        </p:nvSpPr>
        <p:spPr/>
        <p:txBody>
          <a:bodyPr/>
          <a:p>
            <a:r>
              <a:rPr altLang="en-US" lang="zh-CN"/>
              <a:t>结论和建议</a:t>
            </a:r>
            <a:endParaRPr altLang="en-US" lang="zh-CN"/>
          </a:p>
        </p:txBody>
      </p:sp>
      <p:sp>
        <p:nvSpPr>
          <p:cNvPr id="105003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50036" name="文本占位符 4"/>
          <p:cNvSpPr>
            <a:spLocks noGrp="1"/>
          </p:cNvSpPr>
          <p:nvPr>
            <p:ph type="body" idx="1"/>
            <p:custDataLst>
              <p:tags r:id="rId3"/>
            </p:custDataLst>
          </p:nvPr>
        </p:nvSpPr>
        <p:spPr/>
        <p:txBody>
          <a:bodyPr/>
          <a:p>
            <a:r>
              <a:rPr altLang="en-US" lang="zh-CN"/>
              <a:t>PART SIX</a:t>
            </a:r>
            <a:endParaRPr altLang="en-US" lang="zh-CN"/>
          </a:p>
        </p:txBody>
      </p:sp>
    </p:spTree>
    <p:custDataLst>
      <p:tags r:id="rId4"/>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78" name="标题 1"/>
          <p:cNvSpPr>
            <a:spLocks noGrp="1"/>
          </p:cNvSpPr>
          <p:nvPr>
            <p:ph type="title" idx="3"/>
          </p:nvPr>
        </p:nvSpPr>
        <p:spPr/>
        <p:txBody>
          <a:bodyPr/>
          <a:p>
            <a:r>
              <a:rPr altLang="en-US" lang="zh-CN"/>
              <a:t>结论总结</a:t>
            </a:r>
            <a:endParaRPr altLang="en-US" lang="zh-CN"/>
          </a:p>
        </p:txBody>
      </p:sp>
      <p:sp>
        <p:nvSpPr>
          <p:cNvPr id="105008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1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1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1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16"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结论：学校双减政策背景下，教育开放与合作共享是未来教育发展的必然趋势。</a:t>
            </a:r>
            <a:endParaRPr altLang="en-US" dirty="0" sz="1200" lang="zh-CN" spc="150">
              <a:solidFill>
                <a:schemeClr val="tx1">
                  <a:lumMod val="65000"/>
                  <a:lumOff val="35000"/>
                </a:schemeClr>
              </a:solidFill>
              <a:latin typeface="+mn-ea"/>
              <a:sym typeface="+mn-ea"/>
            </a:endParaRPr>
          </a:p>
        </p:txBody>
      </p:sp>
      <p:sp>
        <p:nvSpPr>
          <p:cNvPr id="1050118"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建议：学校应积极探索教育开放与合作共享的新模式，加强与社会的联系和合作。</a:t>
            </a:r>
            <a:endParaRPr altLang="en-US" dirty="0" sz="1200" lang="zh-CN" spc="150">
              <a:solidFill>
                <a:schemeClr val="tx1">
                  <a:lumMod val="65000"/>
                  <a:lumOff val="35000"/>
                </a:schemeClr>
              </a:solidFill>
              <a:latin typeface="+mn-ea"/>
              <a:sym typeface="+mn-ea"/>
            </a:endParaRPr>
          </a:p>
        </p:txBody>
      </p:sp>
      <p:sp>
        <p:nvSpPr>
          <p:cNvPr id="1050120"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结论：教育开放与合作共享有助于提高教育质量，促进教育公平。</a:t>
            </a:r>
            <a:endParaRPr altLang="en-US" dirty="0" sz="1200" lang="zh-CN" spc="150">
              <a:solidFill>
                <a:schemeClr val="tx1">
                  <a:lumMod val="65000"/>
                  <a:lumOff val="35000"/>
                </a:schemeClr>
              </a:solidFill>
              <a:latin typeface="+mn-ea"/>
              <a:sym typeface="+mn-ea"/>
            </a:endParaRPr>
          </a:p>
        </p:txBody>
      </p:sp>
      <p:sp>
        <p:nvSpPr>
          <p:cNvPr id="1050122"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建议：政府应加大对学校双减政策的支持力度，促进学校与社会的深度融合。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56" name="标题 1"/>
          <p:cNvSpPr>
            <a:spLocks noGrp="1"/>
          </p:cNvSpPr>
          <p:nvPr>
            <p:ph type="title" idx="3"/>
          </p:nvPr>
        </p:nvSpPr>
        <p:spPr/>
        <p:txBody>
          <a:bodyPr/>
          <a:p>
            <a:r>
              <a:rPr altLang="en-US" lang="zh-CN"/>
              <a:t>对学校双减背景下教育开放与合作共享的建议</a:t>
            </a:r>
            <a:endParaRPr altLang="en-US" lang="zh-CN"/>
          </a:p>
        </p:txBody>
      </p:sp>
      <p:sp>
        <p:nvSpPr>
          <p:cNvPr id="105015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加强教师培训，提高教师的专业素养和教学能力</a:t>
            </a:r>
            <a:endParaRPr altLang="zh-CN" dirty="0" lang="en-US">
              <a:solidFill>
                <a:schemeClr val="dk1">
                  <a:lumMod val="80000"/>
                  <a:lumOff val="20000"/>
                </a:schemeClr>
              </a:solidFill>
              <a:latin typeface="+mn-ea"/>
              <a:sym typeface="+mn-ea"/>
            </a:endParaRPr>
          </a:p>
        </p:txBody>
      </p:sp>
      <p:sp>
        <p:nvSpPr>
          <p:cNvPr id="105016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强化政策引导，鼓励学校积极参与开放与合作共享</a:t>
            </a:r>
            <a:endParaRPr altLang="en-US" dirty="0" lang="zh-CN">
              <a:solidFill>
                <a:schemeClr val="dk1">
                  <a:lumMod val="80000"/>
                  <a:lumOff val="20000"/>
                </a:schemeClr>
              </a:solidFill>
              <a:latin typeface="+mn-ea"/>
              <a:sym typeface="+mn-ea"/>
            </a:endParaRPr>
          </a:p>
        </p:txBody>
      </p:sp>
      <p:sp>
        <p:nvSpPr>
          <p:cNvPr id="105017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建立有效的合作机制，促进学校之间的资源共享</a:t>
            </a:r>
            <a:endParaRPr altLang="en-US" dirty="0" lang="zh-CN">
              <a:solidFill>
                <a:schemeClr val="dk1">
                  <a:lumMod val="80000"/>
                  <a:lumOff val="20000"/>
                </a:schemeClr>
              </a:solidFill>
              <a:latin typeface="+mn-ea"/>
              <a:sym typeface="+mn-ea"/>
            </a:endParaRPr>
          </a:p>
        </p:txBody>
      </p:sp>
      <p:sp>
        <p:nvSpPr>
          <p:cNvPr id="105018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注重学生的个性化发展，提供多样化的教育服务</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22"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a:t>
            </a:r>
            <a:endParaRPr altLang="en-US" lang="zh-CN"/>
          </a:p>
        </p:txBody>
      </p:sp>
      <p:sp>
        <p:nvSpPr>
          <p:cNvPr id="1050224"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6*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6*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6*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6*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6*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6*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6*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6_1"/>
  <p:tag name="KSO_WM_TEMPLATE_CATEGORY" val="custom"/>
  <p:tag name="KSO_WM_TEMPLATE_INDEX" val="20230300"/>
  <p:tag name="KSO_WM_UNIT_LAYERLEVEL" val="1_1_1"/>
  <p:tag name="KSO_WM_TAG_VERSION" val="1.0"/>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0_6*l_h_i*1_6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6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SLIDE_ID" val="custom2023030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31.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3.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49.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51.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85.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187.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37.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39.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81.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8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283.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17.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SIX"/>
</p:tagLst>
</file>

<file path=ppt/tags/tag319.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67.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2024-01-05T07:18:17Z</dcterms:created>
  <dcterms:modified xsi:type="dcterms:W3CDTF">2024-01-05T07:18:17Z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8ce241ed575147a9a147f72faf14dddb_21</vt:lpwstr>
  </property>
</Properties>
</file>